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charts/chart35.xml" ContentType="application/vnd.openxmlformats-officedocument.drawingml.chart+xml"/>
  <Override PartName="/ppt/charts/chart1.xml" ContentType="application/vnd.openxmlformats-officedocument.drawingml.chart+xml"/>
  <Override PartName="/ppt/charts/chart9.xml" ContentType="application/vnd.openxmlformats-officedocument.drawingml.chart+xml"/>
  <Override PartName="/ppt/charts/chart36.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8.xml" ContentType="application/vnd.openxmlformats-officedocument.presentationml.notesSlide+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8.xml.rels" ContentType="application/vnd.openxmlformats-package.relationships+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s/slide1.xml" ContentType="application/vnd.openxmlformats-officedocument.presentationml.slide+xml"/>
  <Override PartName="/ppt/slides/slide26.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_rels/slide26.xml.rels" ContentType="application/vnd.openxmlformats-package.relationships+xml"/>
  <Override PartName="/ppt/slides/_rels/slide9.xml.rels" ContentType="application/vnd.openxmlformats-package.relationships+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media/image1.png" ContentType="image/png"/>
  <Override PartName="/ppt/media/image2.png" ContentType="image/png"/>
  <Override PartName="/ppt/media/image9.wmf" ContentType="image/x-wmf"/>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10.wmf" ContentType="image/x-wmf"/>
  <Override PartName="/ppt/media/image11.png" ContentType="image/png"/>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x="9144000" cy="6858000"/>
  <p:notesSz cx="6797675" cy="9926637"/>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
</Relationships>
</file>

<file path=ppt/charts/chart1.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107635249536402"/>
          <c:y val="0.0341764528756399"/>
          <c:w val="0.799887124082883"/>
          <c:h val="0.874059018367961"/>
        </c:manualLayout>
      </c:layout>
      <c:lineChart>
        <c:grouping val="standard"/>
        <c:varyColors val="0"/>
        <c:ser>
          <c:idx val="0"/>
          <c:order val="0"/>
          <c:tx>
            <c:strRef>
              <c:f>label 0</c:f>
              <c:strCache>
                <c:ptCount val="1"/>
                <c:pt idx="0">
                  <c:v>Argentina</c:v>
                </c:pt>
              </c:strCache>
            </c:strRef>
          </c:tx>
          <c:spPr>
            <a:solidFill>
              <a:srgbClr val="76a4ff"/>
            </a:solidFill>
            <a:ln w="28440">
              <a:solidFill>
                <a:srgbClr val="76a4ff"/>
              </a:solidFill>
              <a:round/>
            </a:ln>
          </c:spPr>
          <c:marker>
            <c:symbol val="none"/>
          </c:marker>
          <c:dPt>
            <c:idx val="153"/>
            <c:marker>
              <c:symbol val="none"/>
            </c:marker>
          </c:dPt>
          <c:dLbls>
            <c:dLbl>
              <c:idx val="153"/>
              <c:txPr>
                <a:bodyPr/>
                <a:lstStyle/>
                <a:p>
                  <a:pPr>
                    <a:defRPr b="0" sz="1000" spc="-1" strike="noStrike">
                      <a:solidFill>
                        <a:srgbClr val="000000"/>
                      </a:solidFill>
                      <a:latin typeface="Aquawax"/>
                    </a:defRPr>
                  </a:pPr>
                </a:p>
              </c:txPr>
              <c:dLblPos val="t"/>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strCache>
            </c:strRef>
          </c:cat>
          <c:val>
            <c:numRef>
              <c:f>0</c:f>
              <c:numCache>
                <c:formatCode>General</c:formatCode>
                <c:ptCount val="191"/>
                <c:pt idx="0">
                  <c:v>0</c:v>
                </c:pt>
                <c:pt idx="1">
                  <c:v>0.301029995663981</c:v>
                </c:pt>
                <c:pt idx="2">
                  <c:v>0.903089986991944</c:v>
                </c:pt>
                <c:pt idx="3">
                  <c:v>1.07918124604762</c:v>
                </c:pt>
                <c:pt idx="4">
                  <c:v>1.07918124604762</c:v>
                </c:pt>
                <c:pt idx="5">
                  <c:v>1.23044892137827</c:v>
                </c:pt>
                <c:pt idx="6">
                  <c:v>1.27875360095283</c:v>
                </c:pt>
                <c:pt idx="7">
                  <c:v>1.27875360095283</c:v>
                </c:pt>
                <c:pt idx="8">
                  <c:v>1.49136169383427</c:v>
                </c:pt>
                <c:pt idx="9">
                  <c:v>1.53147891704226</c:v>
                </c:pt>
                <c:pt idx="10">
                  <c:v>1.65321251377534</c:v>
                </c:pt>
                <c:pt idx="11">
                  <c:v>1.7481880270062</c:v>
                </c:pt>
                <c:pt idx="12">
                  <c:v>1.83250891270624</c:v>
                </c:pt>
                <c:pt idx="13">
                  <c:v>1.89762709129044</c:v>
                </c:pt>
                <c:pt idx="14">
                  <c:v>1.98677173426624</c:v>
                </c:pt>
                <c:pt idx="15">
                  <c:v>2.10720996964787</c:v>
                </c:pt>
                <c:pt idx="16">
                  <c:v>2.19865708695442</c:v>
                </c:pt>
                <c:pt idx="17">
                  <c:v>2.42488163663107</c:v>
                </c:pt>
                <c:pt idx="18">
                  <c:v>2.47856649559384</c:v>
                </c:pt>
                <c:pt idx="19">
                  <c:v>2.58771096501891</c:v>
                </c:pt>
                <c:pt idx="20">
                  <c:v>2.58771096501891</c:v>
                </c:pt>
                <c:pt idx="21">
                  <c:v>2.70070371714502</c:v>
                </c:pt>
                <c:pt idx="22">
                  <c:v>2.7701152947871</c:v>
                </c:pt>
                <c:pt idx="23">
                  <c:v>2.83884909073726</c:v>
                </c:pt>
                <c:pt idx="24">
                  <c:v>2.87215627274829</c:v>
                </c:pt>
                <c:pt idx="25">
                  <c:v>2.91381385238372</c:v>
                </c:pt>
                <c:pt idx="26">
                  <c:v>3.02284061087653</c:v>
                </c:pt>
                <c:pt idx="27">
                  <c:v>3.02284061087653</c:v>
                </c:pt>
                <c:pt idx="28">
                  <c:v>3.0542299098634</c:v>
                </c:pt>
                <c:pt idx="29">
                  <c:v>3.10209052551184</c:v>
                </c:pt>
                <c:pt idx="30">
                  <c:v>3.16166741243774</c:v>
                </c:pt>
                <c:pt idx="31">
                  <c:v>3.16166741243774</c:v>
                </c:pt>
                <c:pt idx="32">
                  <c:v>3.1914510144649</c:v>
                </c:pt>
                <c:pt idx="33">
                  <c:v>3.21165440055318</c:v>
                </c:pt>
                <c:pt idx="34">
                  <c:v>3.23426412437879</c:v>
                </c:pt>
                <c:pt idx="35">
                  <c:v>3.25406445291434</c:v>
                </c:pt>
                <c:pt idx="36">
                  <c:v>3.29556709996248</c:v>
                </c:pt>
                <c:pt idx="37">
                  <c:v>3.29556709996248</c:v>
                </c:pt>
                <c:pt idx="38">
                  <c:v>3.33081946649584</c:v>
                </c:pt>
                <c:pt idx="39">
                  <c:v>3.34399906905716</c:v>
                </c:pt>
                <c:pt idx="40">
                  <c:v>3.35736303061514</c:v>
                </c:pt>
                <c:pt idx="41">
                  <c:v>3.38792346697344</c:v>
                </c:pt>
                <c:pt idx="42">
                  <c:v>3.41010207664286</c:v>
                </c:pt>
                <c:pt idx="43">
                  <c:v>3.42634857378751</c:v>
                </c:pt>
                <c:pt idx="44">
                  <c:v>3.44059426183983</c:v>
                </c:pt>
                <c:pt idx="45">
                  <c:v>3.45316539252586</c:v>
                </c:pt>
                <c:pt idx="46">
                  <c:v>3.46849502450707</c:v>
                </c:pt>
                <c:pt idx="47">
                  <c:v>3.48158593636762</c:v>
                </c:pt>
                <c:pt idx="48">
                  <c:v>3.49748253736737</c:v>
                </c:pt>
                <c:pt idx="49">
                  <c:v>3.53592674139557</c:v>
                </c:pt>
                <c:pt idx="50">
                  <c:v>3.55714614231836</c:v>
                </c:pt>
                <c:pt idx="51">
                  <c:v>3.57749179983723</c:v>
                </c:pt>
                <c:pt idx="52">
                  <c:v>3.59017283159631</c:v>
                </c:pt>
                <c:pt idx="53">
                  <c:v>3.60238559010511</c:v>
                </c:pt>
                <c:pt idx="54">
                  <c:v>3.61563446887742</c:v>
                </c:pt>
                <c:pt idx="55">
                  <c:v>3.63195082625922</c:v>
                </c:pt>
                <c:pt idx="56">
                  <c:v>3.64620761220669</c:v>
                </c:pt>
                <c:pt idx="57">
                  <c:v>3.65628990119136</c:v>
                </c:pt>
                <c:pt idx="58">
                  <c:v>3.67033864112744</c:v>
                </c:pt>
                <c:pt idx="59">
                  <c:v>3.67970038087196</c:v>
                </c:pt>
                <c:pt idx="60">
                  <c:v>3.68904233902817</c:v>
                </c:pt>
                <c:pt idx="61">
                  <c:v>3.70070371714502</c:v>
                </c:pt>
                <c:pt idx="62">
                  <c:v>3.71667097556014</c:v>
                </c:pt>
                <c:pt idx="63">
                  <c:v>3.7300551523755</c:v>
                </c:pt>
                <c:pt idx="64">
                  <c:v>3.74904026870346</c:v>
                </c:pt>
                <c:pt idx="65">
                  <c:v>3.76162718456158</c:v>
                </c:pt>
                <c:pt idx="66">
                  <c:v>3.78060530583897</c:v>
                </c:pt>
                <c:pt idx="67">
                  <c:v>3.79782131136402</c:v>
                </c:pt>
                <c:pt idx="68">
                  <c:v>3.81710240425692</c:v>
                </c:pt>
                <c:pt idx="69">
                  <c:v>3.8375253094496</c:v>
                </c:pt>
                <c:pt idx="70">
                  <c:v>3.85333310500234</c:v>
                </c:pt>
                <c:pt idx="71">
                  <c:v>3.87384353322344</c:v>
                </c:pt>
                <c:pt idx="72">
                  <c:v>3.89237290739844</c:v>
                </c:pt>
                <c:pt idx="73">
                  <c:v>3.90676588954073</c:v>
                </c:pt>
                <c:pt idx="74">
                  <c:v>3.9227773419288</c:v>
                </c:pt>
                <c:pt idx="75">
                  <c:v>3.94492660998622</c:v>
                </c:pt>
                <c:pt idx="76">
                  <c:v>3.96768835045331</c:v>
                </c:pt>
                <c:pt idx="77">
                  <c:v>3.99699298189071</c:v>
                </c:pt>
                <c:pt idx="78">
                  <c:v>4.02730882703555</c:v>
                </c:pt>
                <c:pt idx="79">
                  <c:v>4.05511063785415</c:v>
                </c:pt>
                <c:pt idx="80">
                  <c:v>4.08192310435106</c:v>
                </c:pt>
                <c:pt idx="81">
                  <c:v>4.10133457322018</c:v>
                </c:pt>
                <c:pt idx="82">
                  <c:v>4.12149418624167</c:v>
                </c:pt>
                <c:pt idx="83">
                  <c:v>4.14404463711095</c:v>
                </c:pt>
                <c:pt idx="84">
                  <c:v>4.16737641841358</c:v>
                </c:pt>
                <c:pt idx="85">
                  <c:v>4.18805620843837</c:v>
                </c:pt>
                <c:pt idx="86">
                  <c:v>4.20989016868126</c:v>
                </c:pt>
                <c:pt idx="87">
                  <c:v>4.22662567859581</c:v>
                </c:pt>
                <c:pt idx="88">
                  <c:v>4.24092347879426</c:v>
                </c:pt>
                <c:pt idx="89">
                  <c:v>4.26290176265414</c:v>
                </c:pt>
                <c:pt idx="90">
                  <c:v>4.2848366376424</c:v>
                </c:pt>
                <c:pt idx="91">
                  <c:v>4.30528686547613</c:v>
                </c:pt>
                <c:pt idx="92">
                  <c:v>4.3229838069484</c:v>
                </c:pt>
                <c:pt idx="93">
                  <c:v>4.34281731463573</c:v>
                </c:pt>
                <c:pt idx="94">
                  <c:v>4.35782054393836</c:v>
                </c:pt>
                <c:pt idx="95">
                  <c:v>4.3732798932775</c:v>
                </c:pt>
                <c:pt idx="96">
                  <c:v>4.39376818015875</c:v>
                </c:pt>
                <c:pt idx="97">
                  <c:v>4.41475614642495</c:v>
                </c:pt>
                <c:pt idx="98">
                  <c:v>4.43732239741184</c:v>
                </c:pt>
                <c:pt idx="99">
                  <c:v>4.45884928008128</c:v>
                </c:pt>
                <c:pt idx="100">
                  <c:v>4.48137095683255</c:v>
                </c:pt>
                <c:pt idx="101">
                  <c:v>4.49937086711197</c:v>
                </c:pt>
                <c:pt idx="102">
                  <c:v>4.51567518800253</c:v>
                </c:pt>
                <c:pt idx="103">
                  <c:v>4.53350514829218</c:v>
                </c:pt>
                <c:pt idx="104">
                  <c:v>4.55086403726077</c:v>
                </c:pt>
                <c:pt idx="105">
                  <c:v>4.57414706415072</c:v>
                </c:pt>
                <c:pt idx="106">
                  <c:v>4.59736605026603</c:v>
                </c:pt>
                <c:pt idx="107">
                  <c:v>4.61493937849925</c:v>
                </c:pt>
                <c:pt idx="108">
                  <c:v>4.63129153632531</c:v>
                </c:pt>
                <c:pt idx="109">
                  <c:v>4.65254608450998</c:v>
                </c:pt>
                <c:pt idx="110">
                  <c:v>4.67396960121973</c:v>
                </c:pt>
                <c:pt idx="111">
                  <c:v>4.69767387458601</c:v>
                </c:pt>
                <c:pt idx="112">
                  <c:v>4.71980344979416</c:v>
                </c:pt>
                <c:pt idx="113">
                  <c:v>4.74306269741664</c:v>
                </c:pt>
                <c:pt idx="114">
                  <c:v>4.76150686471543</c:v>
                </c:pt>
                <c:pt idx="115">
                  <c:v>4.7776660172399</c:v>
                </c:pt>
                <c:pt idx="116">
                  <c:v>4.79426491674255</c:v>
                </c:pt>
                <c:pt idx="117">
                  <c:v>4.80976166510713</c:v>
                </c:pt>
                <c:pt idx="118">
                  <c:v>4.82734988447453</c:v>
                </c:pt>
                <c:pt idx="119">
                  <c:v>4.84473183745817</c:v>
                </c:pt>
                <c:pt idx="120">
                  <c:v>4.86204785311182</c:v>
                </c:pt>
                <c:pt idx="121">
                  <c:v>4.87723308689416</c:v>
                </c:pt>
                <c:pt idx="122">
                  <c:v>4.89106332178805</c:v>
                </c:pt>
                <c:pt idx="123">
                  <c:v>4.90550985318659</c:v>
                </c:pt>
                <c:pt idx="124">
                  <c:v>4.92130142110303</c:v>
                </c:pt>
                <c:pt idx="125">
                  <c:v>4.93966898352233</c:v>
                </c:pt>
                <c:pt idx="126">
                  <c:v>4.95757376800065</c:v>
                </c:pt>
                <c:pt idx="127">
                  <c:v>4.97340497441006</c:v>
                </c:pt>
                <c:pt idx="128">
                  <c:v>4.98904470256981</c:v>
                </c:pt>
                <c:pt idx="129">
                  <c:v>5.0007203311304</c:v>
                </c:pt>
                <c:pt idx="130">
                  <c:v>5.01395314937514</c:v>
                </c:pt>
                <c:pt idx="131">
                  <c:v>5.02901832954648</c:v>
                </c:pt>
                <c:pt idx="132">
                  <c:v>5.04589383762262</c:v>
                </c:pt>
                <c:pt idx="133">
                  <c:v>5.05987757139909</c:v>
                </c:pt>
                <c:pt idx="134">
                  <c:v>5.07664408401118</c:v>
                </c:pt>
                <c:pt idx="135">
                  <c:v>5.0882211666325</c:v>
                </c:pt>
                <c:pt idx="136">
                  <c:v>5.1029650995997</c:v>
                </c:pt>
                <c:pt idx="137">
                  <c:v>5.11652140775784</c:v>
                </c:pt>
                <c:pt idx="138">
                  <c:v>5.13391555932368</c:v>
                </c:pt>
                <c:pt idx="139">
                  <c:v>5.15198239545747</c:v>
                </c:pt>
                <c:pt idx="140">
                  <c:v>5.17034093756756</c:v>
                </c:pt>
                <c:pt idx="141">
                  <c:v>5.18616496172742</c:v>
                </c:pt>
                <c:pt idx="142">
                  <c:v>5.1995741835097</c:v>
                </c:pt>
                <c:pt idx="143">
                  <c:v>5.21092284687362</c:v>
                </c:pt>
                <c:pt idx="144">
                  <c:v>5.22379696130153</c:v>
                </c:pt>
                <c:pt idx="145">
                  <c:v>5.23893637233273</c:v>
                </c:pt>
                <c:pt idx="146">
                  <c:v>5.25284332596683</c:v>
                </c:pt>
                <c:pt idx="147">
                  <c:v>5.26804647843347</c:v>
                </c:pt>
                <c:pt idx="148">
                  <c:v>5.28171951045816</c:v>
                </c:pt>
                <c:pt idx="149">
                  <c:v>5.29345758076608</c:v>
                </c:pt>
                <c:pt idx="150">
                  <c:v>5.30517718673422</c:v>
                </c:pt>
                <c:pt idx="151">
                  <c:v>5.31543081393032</c:v>
                </c:pt>
                <c:pt idx="152">
                  <c:v>5.32946906934266</c:v>
                </c:pt>
                <c:pt idx="153">
                  <c:v>5.34376691123381</c:v>
                </c:pt>
                <c:pt idx="154">
                  <c:v>5.35830612432322</c:v>
                </c:pt>
                <c:pt idx="155">
                  <c:v>5.37231720127496</c:v>
                </c:pt>
                <c:pt idx="156">
                  <c:v>5.38347605306173</c:v>
                </c:pt>
                <c:pt idx="157">
                  <c:v>5.39181516176594</c:v>
                </c:pt>
                <c:pt idx="158">
                  <c:v>5.40460796160918</c:v>
                </c:pt>
                <c:pt idx="159">
                  <c:v>5.41649238932864</c:v>
                </c:pt>
                <c:pt idx="160">
                  <c:v>5.42906396736817</c:v>
                </c:pt>
                <c:pt idx="161">
                  <c:v>5.44102236150295</c:v>
                </c:pt>
                <c:pt idx="162">
                  <c:v>5.4509215898417</c:v>
                </c:pt>
                <c:pt idx="163">
                  <c:v>5.46104809167066</c:v>
                </c:pt>
                <c:pt idx="164">
                  <c:v>5.46918704041111</c:v>
                </c:pt>
                <c:pt idx="165">
                  <c:v>5.475854163502</c:v>
                </c:pt>
                <c:pt idx="166">
                  <c:v>5.48567316885812</c:v>
                </c:pt>
                <c:pt idx="167">
                  <c:v>5.49507093451703</c:v>
                </c:pt>
                <c:pt idx="168">
                  <c:v>5.50634806273294</c:v>
                </c:pt>
                <c:pt idx="169">
                  <c:v>5.51725265613371</c:v>
                </c:pt>
                <c:pt idx="170">
                  <c:v>5.52737466176581</c:v>
                </c:pt>
                <c:pt idx="171">
                  <c:v>5.53422162154342</c:v>
                </c:pt>
                <c:pt idx="172">
                  <c:v>5.54514252355354</c:v>
                </c:pt>
                <c:pt idx="173">
                  <c:v>5.55586557382427</c:v>
                </c:pt>
                <c:pt idx="174">
                  <c:v>5.5684223365718</c:v>
                </c:pt>
                <c:pt idx="175">
                  <c:v>5.58011718948626</c:v>
                </c:pt>
                <c:pt idx="176">
                  <c:v>5.59329603795277</c:v>
                </c:pt>
                <c:pt idx="177">
                  <c:v>5.60340313935739</c:v>
                </c:pt>
                <c:pt idx="178">
                  <c:v>5.61111338105717</c:v>
                </c:pt>
                <c:pt idx="179">
                  <c:v>5.62090086422866</c:v>
                </c:pt>
                <c:pt idx="180">
                  <c:v>5.63168621623613</c:v>
                </c:pt>
                <c:pt idx="181">
                  <c:v>5.64263464329738</c:v>
                </c:pt>
                <c:pt idx="182">
                  <c:v>5.65436716590683</c:v>
                </c:pt>
                <c:pt idx="183">
                  <c:v>5.66453103768929</c:v>
                </c:pt>
                <c:pt idx="184">
                  <c:v>5.67376345954729</c:v>
                </c:pt>
                <c:pt idx="185">
                  <c:v>5.68014688529143</c:v>
                </c:pt>
                <c:pt idx="186">
                  <c:v>5.68842605159199</c:v>
                </c:pt>
                <c:pt idx="187">
                  <c:v>5.69899953535675</c:v>
                </c:pt>
                <c:pt idx="188">
                  <c:v>5.70951842169297</c:v>
                </c:pt>
                <c:pt idx="189">
                  <c:v>0</c:v>
                </c:pt>
                <c:pt idx="190">
                  <c:v>0</c:v>
                </c:pt>
              </c:numCache>
            </c:numRef>
          </c:val>
          <c:smooth val="0"/>
        </c:ser>
        <c:ser>
          <c:idx val="1"/>
          <c:order val="1"/>
          <c:tx>
            <c:strRef>
              <c:f>label 1</c:f>
              <c:strCache>
                <c:ptCount val="1"/>
                <c:pt idx="0">
                  <c:v>Brazil</c:v>
                </c:pt>
              </c:strCache>
            </c:strRef>
          </c:tx>
          <c:spPr>
            <a:solidFill>
              <a:srgbClr val="ffb718"/>
            </a:solidFill>
            <a:ln w="28440">
              <a:solidFill>
                <a:srgbClr val="ffb718"/>
              </a:solidFill>
              <a:round/>
            </a:ln>
          </c:spPr>
          <c:marker>
            <c:symbol val="none"/>
          </c:marker>
          <c:dPt>
            <c:idx val="85"/>
            <c:marker>
              <c:symbol val="none"/>
            </c:marker>
          </c:dPt>
          <c:dLbls>
            <c:dLbl>
              <c:idx val="85"/>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strCache>
            </c:strRef>
          </c:cat>
          <c:val>
            <c:numRef>
              <c:f>1</c:f>
              <c:numCache>
                <c:formatCode>General</c:formatCode>
                <c:ptCount val="191"/>
                <c:pt idx="0">
                  <c:v>0</c:v>
                </c:pt>
                <c:pt idx="1">
                  <c:v>0.301029995663981</c:v>
                </c:pt>
                <c:pt idx="2">
                  <c:v>0.301029995663981</c:v>
                </c:pt>
                <c:pt idx="3">
                  <c:v>0.301029995663981</c:v>
                </c:pt>
                <c:pt idx="4">
                  <c:v>0.301029995663981</c:v>
                </c:pt>
                <c:pt idx="5">
                  <c:v>0.602059991327962</c:v>
                </c:pt>
                <c:pt idx="6">
                  <c:v>0.602059991327962</c:v>
                </c:pt>
                <c:pt idx="7">
                  <c:v>1.11394335230684</c:v>
                </c:pt>
                <c:pt idx="8">
                  <c:v>1.11394335230684</c:v>
                </c:pt>
                <c:pt idx="9">
                  <c:v>1.30102999566398</c:v>
                </c:pt>
                <c:pt idx="10">
                  <c:v>1.39794000867204</c:v>
                </c:pt>
                <c:pt idx="11">
                  <c:v>1.49136169383427</c:v>
                </c:pt>
                <c:pt idx="12">
                  <c:v>1.57978359661681</c:v>
                </c:pt>
                <c:pt idx="13">
                  <c:v>1.7160033436348</c:v>
                </c:pt>
                <c:pt idx="14">
                  <c:v>2.17897694729317</c:v>
                </c:pt>
                <c:pt idx="15">
                  <c:v>2.17897694729317</c:v>
                </c:pt>
                <c:pt idx="16">
                  <c:v>2.20951501454263</c:v>
                </c:pt>
                <c:pt idx="17">
                  <c:v>2.30102999566398</c:v>
                </c:pt>
                <c:pt idx="18">
                  <c:v>2.50650503240487</c:v>
                </c:pt>
                <c:pt idx="19">
                  <c:v>2.5705429398819</c:v>
                </c:pt>
                <c:pt idx="20">
                  <c:v>2.79309160017658</c:v>
                </c:pt>
                <c:pt idx="21">
                  <c:v>2.8992731873176</c:v>
                </c:pt>
                <c:pt idx="22">
                  <c:v>3.00902574208691</c:v>
                </c:pt>
                <c:pt idx="23">
                  <c:v>3.18920948958231</c:v>
                </c:pt>
                <c:pt idx="24">
                  <c:v>3.28420506770179</c:v>
                </c:pt>
                <c:pt idx="25">
                  <c:v>3.35160307241913</c:v>
                </c:pt>
                <c:pt idx="26">
                  <c:v>3.4072208929274</c:v>
                </c:pt>
                <c:pt idx="27">
                  <c:v>3.47494433546539</c:v>
                </c:pt>
                <c:pt idx="28">
                  <c:v>3.53364497879876</c:v>
                </c:pt>
                <c:pt idx="29">
                  <c:v>3.59150980899465</c:v>
                </c:pt>
                <c:pt idx="30">
                  <c:v>3.62900161928699</c:v>
                </c:pt>
                <c:pt idx="31">
                  <c:v>3.6607706435277</c:v>
                </c:pt>
                <c:pt idx="32">
                  <c:v>3.75716819221427</c:v>
                </c:pt>
                <c:pt idx="33">
                  <c:v>3.8348020540487</c:v>
                </c:pt>
                <c:pt idx="34">
                  <c:v>3.9054720619247</c:v>
                </c:pt>
                <c:pt idx="35">
                  <c:v>3.9569364138442</c:v>
                </c:pt>
                <c:pt idx="36">
                  <c:v>4.01535975540921</c:v>
                </c:pt>
                <c:pt idx="37">
                  <c:v>4.04649516433471</c:v>
                </c:pt>
                <c:pt idx="38">
                  <c:v>4.08496928847499</c:v>
                </c:pt>
                <c:pt idx="39">
                  <c:v>4.1471814721928</c:v>
                </c:pt>
                <c:pt idx="40">
                  <c:v>4.2087100199064</c:v>
                </c:pt>
                <c:pt idx="41">
                  <c:v>4.25748657907388</c:v>
                </c:pt>
                <c:pt idx="42">
                  <c:v>4.29309725569165</c:v>
                </c:pt>
                <c:pt idx="43">
                  <c:v>4.31653644740356</c:v>
                </c:pt>
                <c:pt idx="44">
                  <c:v>4.34619644372921</c:v>
                </c:pt>
                <c:pt idx="45">
                  <c:v>4.36977228859696</c:v>
                </c:pt>
                <c:pt idx="46">
                  <c:v>4.40246773080283</c:v>
                </c:pt>
                <c:pt idx="47">
                  <c:v>4.45209324901773</c:v>
                </c:pt>
                <c:pt idx="48">
                  <c:v>4.4832305869021</c:v>
                </c:pt>
                <c:pt idx="49">
                  <c:v>4.52739787152047</c:v>
                </c:pt>
                <c:pt idx="50">
                  <c:v>4.56416876688212</c:v>
                </c:pt>
                <c:pt idx="51">
                  <c:v>4.5871944423175</c:v>
                </c:pt>
                <c:pt idx="52">
                  <c:v>4.61005300393458</c:v>
                </c:pt>
                <c:pt idx="53">
                  <c:v>4.63426561339283</c:v>
                </c:pt>
                <c:pt idx="54">
                  <c:v>4.66045754274835</c:v>
                </c:pt>
                <c:pt idx="55">
                  <c:v>4.69928258384786</c:v>
                </c:pt>
                <c:pt idx="56">
                  <c:v>4.73273944929305</c:v>
                </c:pt>
                <c:pt idx="57">
                  <c:v>4.77323042622958</c:v>
                </c:pt>
                <c:pt idx="58">
                  <c:v>4.80002935924413</c:v>
                </c:pt>
                <c:pt idx="59">
                  <c:v>4.8289561981971</c:v>
                </c:pt>
                <c:pt idx="60">
                  <c:v>4.86471868589543</c:v>
                </c:pt>
                <c:pt idx="61">
                  <c:v>4.9013765769754</c:v>
                </c:pt>
                <c:pt idx="62">
                  <c:v>4.94045173436888</c:v>
                </c:pt>
                <c:pt idx="63">
                  <c:v>4.96474034165605</c:v>
                </c:pt>
                <c:pt idx="64">
                  <c:v>4.98721922990801</c:v>
                </c:pt>
                <c:pt idx="65">
                  <c:v>5.00785868384372</c:v>
                </c:pt>
                <c:pt idx="66">
                  <c:v>5.03590979845661</c:v>
                </c:pt>
                <c:pt idx="67">
                  <c:v>5.06241274561516</c:v>
                </c:pt>
                <c:pt idx="68">
                  <c:v>5.10247143894967</c:v>
                </c:pt>
                <c:pt idx="69">
                  <c:v>5.13281341415028</c:v>
                </c:pt>
                <c:pt idx="70">
                  <c:v>5.16700405705569</c:v>
                </c:pt>
                <c:pt idx="71">
                  <c:v>5.19329438543925</c:v>
                </c:pt>
                <c:pt idx="72">
                  <c:v>5.21138488363252</c:v>
                </c:pt>
                <c:pt idx="73">
                  <c:v>5.22941048345734</c:v>
                </c:pt>
                <c:pt idx="74">
                  <c:v>5.25094181801691</c:v>
                </c:pt>
                <c:pt idx="75">
                  <c:v>5.27906663728761</c:v>
                </c:pt>
                <c:pt idx="76">
                  <c:v>5.30784889250903</c:v>
                </c:pt>
                <c:pt idx="77">
                  <c:v>5.34299675439008</c:v>
                </c:pt>
                <c:pt idx="78">
                  <c:v>5.36830734368919</c:v>
                </c:pt>
                <c:pt idx="79">
                  <c:v>5.38216118279587</c:v>
                </c:pt>
                <c:pt idx="80">
                  <c:v>5.40716647517437</c:v>
                </c:pt>
                <c:pt idx="81">
                  <c:v>5.43438524805485</c:v>
                </c:pt>
                <c:pt idx="82">
                  <c:v>5.4647562421681</c:v>
                </c:pt>
                <c:pt idx="83">
                  <c:v>5.49148355937951</c:v>
                </c:pt>
                <c:pt idx="84">
                  <c:v>5.51968364231717</c:v>
                </c:pt>
                <c:pt idx="85">
                  <c:v>5.5408273138478</c:v>
                </c:pt>
                <c:pt idx="86">
                  <c:v>5.56015899284178</c:v>
                </c:pt>
                <c:pt idx="87">
                  <c:v>5.57391312356031</c:v>
                </c:pt>
                <c:pt idx="88">
                  <c:v>5.59242326894264</c:v>
                </c:pt>
                <c:pt idx="89">
                  <c:v>5.61470848883758</c:v>
                </c:pt>
                <c:pt idx="90">
                  <c:v>5.64171003291156</c:v>
                </c:pt>
                <c:pt idx="91">
                  <c:v>5.66760796368321</c:v>
                </c:pt>
                <c:pt idx="92">
                  <c:v>5.69761288734736</c:v>
                </c:pt>
                <c:pt idx="93">
                  <c:v>5.71167987354104</c:v>
                </c:pt>
                <c:pt idx="94">
                  <c:v>5.72135465516794</c:v>
                </c:pt>
                <c:pt idx="95">
                  <c:v>5.74459258207757</c:v>
                </c:pt>
                <c:pt idx="96">
                  <c:v>5.76642474542837</c:v>
                </c:pt>
                <c:pt idx="97">
                  <c:v>5.7888334497533</c:v>
                </c:pt>
                <c:pt idx="98">
                  <c:v>5.8100785380135</c:v>
                </c:pt>
                <c:pt idx="99">
                  <c:v>5.82791567491717</c:v>
                </c:pt>
                <c:pt idx="100">
                  <c:v>5.83995419034391</c:v>
                </c:pt>
                <c:pt idx="101">
                  <c:v>5.84967242258303</c:v>
                </c:pt>
                <c:pt idx="102">
                  <c:v>5.86893994017308</c:v>
                </c:pt>
                <c:pt idx="103">
                  <c:v>5.88785126127481</c:v>
                </c:pt>
                <c:pt idx="104">
                  <c:v>5.90462251084265</c:v>
                </c:pt>
                <c:pt idx="105">
                  <c:v>5.91845498240914</c:v>
                </c:pt>
                <c:pt idx="106">
                  <c:v>5.92968146677011</c:v>
                </c:pt>
                <c:pt idx="107">
                  <c:v>5.93833155685461</c:v>
                </c:pt>
                <c:pt idx="108">
                  <c:v>5.94854548362696</c:v>
                </c:pt>
                <c:pt idx="109">
                  <c:v>5.96529062112821</c:v>
                </c:pt>
                <c:pt idx="110">
                  <c:v>5.98017478175232</c:v>
                </c:pt>
                <c:pt idx="111">
                  <c:v>5.9904019072823</c:v>
                </c:pt>
                <c:pt idx="112">
                  <c:v>6.0140637433869</c:v>
                </c:pt>
                <c:pt idx="113">
                  <c:v>6.0284000223337</c:v>
                </c:pt>
                <c:pt idx="114">
                  <c:v>6.03476517971698</c:v>
                </c:pt>
                <c:pt idx="115">
                  <c:v>6.04393964328715</c:v>
                </c:pt>
                <c:pt idx="116">
                  <c:v>6.05914899341177</c:v>
                </c:pt>
                <c:pt idx="117">
                  <c:v>6.07504705265396</c:v>
                </c:pt>
                <c:pt idx="118">
                  <c:v>6.08923868217404</c:v>
                </c:pt>
                <c:pt idx="119">
                  <c:v>6.10550132847848</c:v>
                </c:pt>
                <c:pt idx="120">
                  <c:v>6.11848529034498</c:v>
                </c:pt>
                <c:pt idx="121">
                  <c:v>6.12844547467558</c:v>
                </c:pt>
                <c:pt idx="122">
                  <c:v>6.13614799898403</c:v>
                </c:pt>
                <c:pt idx="123">
                  <c:v>6.14676071392551</c:v>
                </c:pt>
                <c:pt idx="124">
                  <c:v>6.1609943482863</c:v>
                </c:pt>
                <c:pt idx="125">
                  <c:v>6.17518060278694</c:v>
                </c:pt>
                <c:pt idx="126">
                  <c:v>6.18726147683429</c:v>
                </c:pt>
                <c:pt idx="127">
                  <c:v>6.1978327948988</c:v>
                </c:pt>
                <c:pt idx="128">
                  <c:v>6.20494842303209</c:v>
                </c:pt>
                <c:pt idx="129">
                  <c:v>6.21039450802269</c:v>
                </c:pt>
                <c:pt idx="130">
                  <c:v>6.22234937621589</c:v>
                </c:pt>
                <c:pt idx="131">
                  <c:v>6.23379792564627</c:v>
                </c:pt>
                <c:pt idx="132">
                  <c:v>6.24446985033962</c:v>
                </c:pt>
                <c:pt idx="133">
                  <c:v>6.25547199346687</c:v>
                </c:pt>
                <c:pt idx="134">
                  <c:v>6.26478241712488</c:v>
                </c:pt>
                <c:pt idx="135">
                  <c:v>6.27060454564101</c:v>
                </c:pt>
                <c:pt idx="136">
                  <c:v>6.27530375144189</c:v>
                </c:pt>
                <c:pt idx="137">
                  <c:v>6.28484204713101</c:v>
                </c:pt>
                <c:pt idx="138">
                  <c:v>6.29374871720425</c:v>
                </c:pt>
                <c:pt idx="139">
                  <c:v>6.30366056883223</c:v>
                </c:pt>
                <c:pt idx="140">
                  <c:v>6.31097524676281</c:v>
                </c:pt>
                <c:pt idx="141">
                  <c:v>6.3169887982632</c:v>
                </c:pt>
                <c:pt idx="142">
                  <c:v>6.32188600096591</c:v>
                </c:pt>
                <c:pt idx="143">
                  <c:v>6.3260583974423</c:v>
                </c:pt>
                <c:pt idx="144">
                  <c:v>6.33438417803648</c:v>
                </c:pt>
                <c:pt idx="145">
                  <c:v>6.34782044227284</c:v>
                </c:pt>
                <c:pt idx="146">
                  <c:v>6.35935635632477</c:v>
                </c:pt>
                <c:pt idx="147">
                  <c:v>6.36984012443424</c:v>
                </c:pt>
                <c:pt idx="148">
                  <c:v>6.37921719920403</c:v>
                </c:pt>
                <c:pt idx="149">
                  <c:v>6.38365220571389</c:v>
                </c:pt>
                <c:pt idx="150">
                  <c:v>6.3878123459018</c:v>
                </c:pt>
                <c:pt idx="151">
                  <c:v>6.39501012553757</c:v>
                </c:pt>
                <c:pt idx="152">
                  <c:v>6.4069257649013</c:v>
                </c:pt>
                <c:pt idx="153">
                  <c:v>6.41665747943467</c:v>
                </c:pt>
                <c:pt idx="154">
                  <c:v>6.42528716971043</c:v>
                </c:pt>
                <c:pt idx="155">
                  <c:v>6.43262893348635</c:v>
                </c:pt>
                <c:pt idx="156">
                  <c:v>6.43674719881827</c:v>
                </c:pt>
                <c:pt idx="157">
                  <c:v>6.43938291116148</c:v>
                </c:pt>
                <c:pt idx="158">
                  <c:v>6.44745588621466</c:v>
                </c:pt>
                <c:pt idx="159">
                  <c:v>6.45622524423257</c:v>
                </c:pt>
                <c:pt idx="160">
                  <c:v>6.46422298708292</c:v>
                </c:pt>
                <c:pt idx="161">
                  <c:v>6.47164985629191</c:v>
                </c:pt>
                <c:pt idx="162">
                  <c:v>6.47891436895301</c:v>
                </c:pt>
                <c:pt idx="163">
                  <c:v>6.48221907746434</c:v>
                </c:pt>
                <c:pt idx="164">
                  <c:v>6.48536220441695</c:v>
                </c:pt>
                <c:pt idx="165">
                  <c:v>6.49270871747773</c:v>
                </c:pt>
                <c:pt idx="166">
                  <c:v>6.50034421151445</c:v>
                </c:pt>
                <c:pt idx="167">
                  <c:v>6.50851302019576</c:v>
                </c:pt>
                <c:pt idx="168">
                  <c:v>6.51528025553505</c:v>
                </c:pt>
                <c:pt idx="169">
                  <c:v>6.5207580406081</c:v>
                </c:pt>
                <c:pt idx="170">
                  <c:v>6.5237720816289</c:v>
                </c:pt>
                <c:pt idx="171">
                  <c:v>6.52628369447979</c:v>
                </c:pt>
                <c:pt idx="172">
                  <c:v>6.53241725603928</c:v>
                </c:pt>
                <c:pt idx="173">
                  <c:v>6.53865565895021</c:v>
                </c:pt>
                <c:pt idx="174">
                  <c:v>6.54431304140454</c:v>
                </c:pt>
                <c:pt idx="175">
                  <c:v>6.54806126978783</c:v>
                </c:pt>
                <c:pt idx="176">
                  <c:v>6.55416946946914</c:v>
                </c:pt>
                <c:pt idx="177">
                  <c:v>6.55699958685163</c:v>
                </c:pt>
                <c:pt idx="178">
                  <c:v>6.55905167157496</c:v>
                </c:pt>
                <c:pt idx="179">
                  <c:v>6.56466547256983</c:v>
                </c:pt>
                <c:pt idx="180">
                  <c:v>6.57021078776172</c:v>
                </c:pt>
                <c:pt idx="181">
                  <c:v>6.57534848107361</c:v>
                </c:pt>
                <c:pt idx="182">
                  <c:v>6.58033217536998</c:v>
                </c:pt>
                <c:pt idx="183">
                  <c:v>6.58502655648439</c:v>
                </c:pt>
                <c:pt idx="184">
                  <c:v>6.58684724099849</c:v>
                </c:pt>
                <c:pt idx="185">
                  <c:v>6.59198478124642</c:v>
                </c:pt>
                <c:pt idx="186">
                  <c:v>6.59669944512541</c:v>
                </c:pt>
                <c:pt idx="187">
                  <c:v>6.60182812476335</c:v>
                </c:pt>
                <c:pt idx="188">
                  <c:v>6.60655741218698</c:v>
                </c:pt>
                <c:pt idx="189">
                  <c:v>6.61191450414485</c:v>
                </c:pt>
                <c:pt idx="190">
                  <c:v>6.61521333480136</c:v>
                </c:pt>
              </c:numCache>
            </c:numRef>
          </c:val>
          <c:smooth val="0"/>
        </c:ser>
        <c:ser>
          <c:idx val="2"/>
          <c:order val="2"/>
          <c:tx>
            <c:strRef>
              <c:f>label 2</c:f>
              <c:strCache>
                <c:ptCount val="1"/>
                <c:pt idx="0">
                  <c:v>Chile</c:v>
                </c:pt>
              </c:strCache>
            </c:strRef>
          </c:tx>
          <c:spPr>
            <a:solidFill>
              <a:srgbClr val="008f4c"/>
            </a:solidFill>
            <a:ln w="28440">
              <a:solidFill>
                <a:srgbClr val="008f4c"/>
              </a:solidFill>
              <a:round/>
            </a:ln>
          </c:spPr>
          <c:marker>
            <c:symbol val="none"/>
          </c:marker>
          <c:dPt>
            <c:idx val="190"/>
            <c:marker>
              <c:symbol val="none"/>
            </c:marker>
          </c:dPt>
          <c:dLbls>
            <c:dLbl>
              <c:idx val="190"/>
              <c:txPr>
                <a:bodyPr/>
                <a:lstStyle/>
                <a:p>
                  <a:pPr>
                    <a:defRPr b="0" sz="1000" spc="-1" strike="noStrike">
                      <a:solidFill>
                        <a:srgbClr val="000000"/>
                      </a:solidFill>
                      <a:latin typeface="Aquawax"/>
                    </a:defRPr>
                  </a:pPr>
                </a:p>
              </c:txPr>
              <c:dLblPos val="t"/>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strCache>
            </c:strRef>
          </c:cat>
          <c:val>
            <c:numRef>
              <c:f>2</c:f>
              <c:numCache>
                <c:formatCode>General</c:formatCode>
                <c:ptCount val="191"/>
                <c:pt idx="0">
                  <c:v>0</c:v>
                </c:pt>
                <c:pt idx="1">
                  <c:v>0.301029995663981</c:v>
                </c:pt>
                <c:pt idx="2">
                  <c:v>0.301029995663981</c:v>
                </c:pt>
                <c:pt idx="3">
                  <c:v>0.301029995663981</c:v>
                </c:pt>
                <c:pt idx="4">
                  <c:v>0.301029995663981</c:v>
                </c:pt>
                <c:pt idx="5">
                  <c:v>0.301029995663981</c:v>
                </c:pt>
                <c:pt idx="6">
                  <c:v>0.301029995663981</c:v>
                </c:pt>
                <c:pt idx="7">
                  <c:v>0.954242509439325</c:v>
                </c:pt>
                <c:pt idx="8">
                  <c:v>0.954242509439325</c:v>
                </c:pt>
                <c:pt idx="9">
                  <c:v>1</c:v>
                </c:pt>
                <c:pt idx="10">
                  <c:v>1</c:v>
                </c:pt>
                <c:pt idx="11">
                  <c:v>1.11394335230684</c:v>
                </c:pt>
                <c:pt idx="12">
                  <c:v>1.11394335230684</c:v>
                </c:pt>
                <c:pt idx="13">
                  <c:v>1.11394335230684</c:v>
                </c:pt>
                <c:pt idx="14">
                  <c:v>1.30102999566398</c:v>
                </c:pt>
                <c:pt idx="15">
                  <c:v>1.30102999566398</c:v>
                </c:pt>
                <c:pt idx="16">
                  <c:v>1.39794000867204</c:v>
                </c:pt>
                <c:pt idx="17">
                  <c:v>1.54406804435028</c:v>
                </c:pt>
                <c:pt idx="18">
                  <c:v>1.54406804435028</c:v>
                </c:pt>
                <c:pt idx="19">
                  <c:v>1.74036268949424</c:v>
                </c:pt>
                <c:pt idx="20">
                  <c:v>1.94448267215017</c:v>
                </c:pt>
                <c:pt idx="21">
                  <c:v>2.00432137378264</c:v>
                </c:pt>
                <c:pt idx="22">
                  <c:v>2.26007138798507</c:v>
                </c:pt>
                <c:pt idx="23">
                  <c:v>2.35793484700045</c:v>
                </c:pt>
                <c:pt idx="24">
                  <c:v>2.42324587393681</c:v>
                </c:pt>
                <c:pt idx="25">
                  <c:v>2.42324587393681</c:v>
                </c:pt>
                <c:pt idx="26">
                  <c:v>2.66370092538965</c:v>
                </c:pt>
                <c:pt idx="27">
                  <c:v>2.77232170672292</c:v>
                </c:pt>
                <c:pt idx="28">
                  <c:v>2.83695673705955</c:v>
                </c:pt>
                <c:pt idx="29">
                  <c:v>2.90363251608424</c:v>
                </c:pt>
                <c:pt idx="30">
                  <c:v>2.98989456371877</c:v>
                </c:pt>
                <c:pt idx="31">
                  <c:v>3.07809415040641</c:v>
                </c:pt>
                <c:pt idx="32">
                  <c:v>3.13385812520333</c:v>
                </c:pt>
                <c:pt idx="33">
                  <c:v>3.22141423784234</c:v>
                </c:pt>
                <c:pt idx="34">
                  <c:v>3.30427505047713</c:v>
                </c:pt>
                <c:pt idx="35">
                  <c:v>3.35121634533934</c:v>
                </c:pt>
                <c:pt idx="36">
                  <c:v>3.40739090447073</c:v>
                </c:pt>
                <c:pt idx="37">
                  <c:v>3.45392959205773</c:v>
                </c:pt>
                <c:pt idx="38">
                  <c:v>3.49651451869774</c:v>
                </c:pt>
                <c:pt idx="39">
                  <c:v>3.54530711646582</c:v>
                </c:pt>
                <c:pt idx="40">
                  <c:v>3.58467038446435</c:v>
                </c:pt>
                <c:pt idx="41">
                  <c:v>3.63898815934368</c:v>
                </c:pt>
                <c:pt idx="42">
                  <c:v>3.66885164808252</c:v>
                </c:pt>
                <c:pt idx="43">
                  <c:v>3.69975103168951</c:v>
                </c:pt>
                <c:pt idx="44">
                  <c:v>3.72509452108147</c:v>
                </c:pt>
                <c:pt idx="45">
                  <c:v>3.75891189239797</c:v>
                </c:pt>
                <c:pt idx="46">
                  <c:v>3.79000352039049</c:v>
                </c:pt>
                <c:pt idx="47">
                  <c:v>3.82575058134803</c:v>
                </c:pt>
                <c:pt idx="48">
                  <c:v>3.86723171451889</c:v>
                </c:pt>
                <c:pt idx="49">
                  <c:v>3.88377496135526</c:v>
                </c:pt>
                <c:pt idx="50">
                  <c:v>3.90113125135537</c:v>
                </c:pt>
                <c:pt idx="51">
                  <c:v>3.92199843130827</c:v>
                </c:pt>
                <c:pt idx="52">
                  <c:v>3.94011786674772</c:v>
                </c:pt>
                <c:pt idx="53">
                  <c:v>3.96595388910206</c:v>
                </c:pt>
                <c:pt idx="54">
                  <c:v>3.98636859357027</c:v>
                </c:pt>
                <c:pt idx="55">
                  <c:v>4.02522391517831</c:v>
                </c:pt>
                <c:pt idx="56">
                  <c:v>4.03965202358192</c:v>
                </c:pt>
                <c:pt idx="57">
                  <c:v>4.05595140532915</c:v>
                </c:pt>
                <c:pt idx="58">
                  <c:v>4.06818586174616</c:v>
                </c:pt>
                <c:pt idx="59">
                  <c:v>4.08507641147209</c:v>
                </c:pt>
                <c:pt idx="60">
                  <c:v>4.10311925354571</c:v>
                </c:pt>
                <c:pt idx="61">
                  <c:v>4.1197176591055</c:v>
                </c:pt>
                <c:pt idx="62">
                  <c:v>4.16247479043812</c:v>
                </c:pt>
                <c:pt idx="63">
                  <c:v>4.17638069224327</c:v>
                </c:pt>
                <c:pt idx="64">
                  <c:v>4.19010748831405</c:v>
                </c:pt>
                <c:pt idx="65">
                  <c:v>4.20531265330961</c:v>
                </c:pt>
                <c:pt idx="66">
                  <c:v>4.21916522183034</c:v>
                </c:pt>
                <c:pt idx="67">
                  <c:v>4.24802233641235</c:v>
                </c:pt>
                <c:pt idx="68">
                  <c:v>4.2715395855938</c:v>
                </c:pt>
                <c:pt idx="69">
                  <c:v>4.32660209196365</c:v>
                </c:pt>
                <c:pt idx="70">
                  <c:v>4.35104220573944</c:v>
                </c:pt>
                <c:pt idx="71">
                  <c:v>4.36960543408435</c:v>
                </c:pt>
                <c:pt idx="72">
                  <c:v>4.39434659686831</c:v>
                </c:pt>
                <c:pt idx="73">
                  <c:v>4.41205714669016</c:v>
                </c:pt>
                <c:pt idx="74">
                  <c:v>4.43710021942166</c:v>
                </c:pt>
                <c:pt idx="75">
                  <c:v>4.45863784902565</c:v>
                </c:pt>
                <c:pt idx="76">
                  <c:v>4.50796375754458</c:v>
                </c:pt>
                <c:pt idx="77">
                  <c:v>4.52962281813344</c:v>
                </c:pt>
                <c:pt idx="78">
                  <c:v>4.54471280302117</c:v>
                </c:pt>
                <c:pt idx="79">
                  <c:v>4.56478438450399</c:v>
                </c:pt>
                <c:pt idx="80">
                  <c:v>4.59516541479023</c:v>
                </c:pt>
                <c:pt idx="81">
                  <c:v>4.62354905691839</c:v>
                </c:pt>
                <c:pt idx="82">
                  <c:v>4.64866244787332</c:v>
                </c:pt>
                <c:pt idx="83">
                  <c:v>4.69910895633909</c:v>
                </c:pt>
                <c:pt idx="84">
                  <c:v>4.71907428101189</c:v>
                </c:pt>
                <c:pt idx="85">
                  <c:v>4.73756632512913</c:v>
                </c:pt>
                <c:pt idx="86">
                  <c:v>4.764676665362</c:v>
                </c:pt>
                <c:pt idx="87">
                  <c:v>4.7938252944197</c:v>
                </c:pt>
                <c:pt idx="88">
                  <c:v>4.82065457128008</c:v>
                </c:pt>
                <c:pt idx="89">
                  <c:v>4.84785017346425</c:v>
                </c:pt>
                <c:pt idx="90">
                  <c:v>4.90464523039296</c:v>
                </c:pt>
                <c:pt idx="91">
                  <c:v>4.92425860487985</c:v>
                </c:pt>
                <c:pt idx="92">
                  <c:v>4.94885779192408</c:v>
                </c:pt>
                <c:pt idx="93">
                  <c:v>4.96780529433261</c:v>
                </c:pt>
                <c:pt idx="94">
                  <c:v>4.98759030142935</c:v>
                </c:pt>
                <c:pt idx="95">
                  <c:v>5.00790559702191</c:v>
                </c:pt>
                <c:pt idx="96">
                  <c:v>5.02338416879182</c:v>
                </c:pt>
                <c:pt idx="97">
                  <c:v>5.07452388793495</c:v>
                </c:pt>
                <c:pt idx="98">
                  <c:v>5.0918427497381</c:v>
                </c:pt>
                <c:pt idx="99">
                  <c:v>5.11065703755803</c:v>
                </c:pt>
                <c:pt idx="100">
                  <c:v>5.12237317910407</c:v>
                </c:pt>
                <c:pt idx="101">
                  <c:v>5.13827111196445</c:v>
                </c:pt>
                <c:pt idx="102">
                  <c:v>5.15275908459267</c:v>
                </c:pt>
                <c:pt idx="103">
                  <c:v>5.16542536810753</c:v>
                </c:pt>
                <c:pt idx="104">
                  <c:v>5.20507167267187</c:v>
                </c:pt>
                <c:pt idx="105">
                  <c:v>5.22208146909541</c:v>
                </c:pt>
                <c:pt idx="106">
                  <c:v>5.2341425555571</c:v>
                </c:pt>
                <c:pt idx="107">
                  <c:v>5.24394291956803</c:v>
                </c:pt>
                <c:pt idx="108">
                  <c:v>5.25782731325179</c:v>
                </c:pt>
                <c:pt idx="109">
                  <c:v>5.27113966559977</c:v>
                </c:pt>
                <c:pt idx="110">
                  <c:v>5.28657322402611</c:v>
                </c:pt>
                <c:pt idx="111">
                  <c:v>5.30456376570689</c:v>
                </c:pt>
                <c:pt idx="112">
                  <c:v>5.31925600561645</c:v>
                </c:pt>
                <c:pt idx="113">
                  <c:v>5.32983500503075</c:v>
                </c:pt>
                <c:pt idx="114">
                  <c:v>5.33990438188138</c:v>
                </c:pt>
                <c:pt idx="115">
                  <c:v>5.34366062811247</c:v>
                </c:pt>
                <c:pt idx="116">
                  <c:v>5.35238128298259</c:v>
                </c:pt>
                <c:pt idx="117">
                  <c:v>5.36435021672742</c:v>
                </c:pt>
                <c:pt idx="118">
                  <c:v>5.37428631885743</c:v>
                </c:pt>
                <c:pt idx="119">
                  <c:v>5.38445198403406</c:v>
                </c:pt>
                <c:pt idx="120">
                  <c:v>5.39263189212812</c:v>
                </c:pt>
                <c:pt idx="121">
                  <c:v>5.3992703843881</c:v>
                </c:pt>
                <c:pt idx="122">
                  <c:v>5.40554442023584</c:v>
                </c:pt>
                <c:pt idx="123">
                  <c:v>5.41340706683529</c:v>
                </c:pt>
                <c:pt idx="124">
                  <c:v>5.42054981353218</c:v>
                </c:pt>
                <c:pt idx="125">
                  <c:v>5.42775543096646</c:v>
                </c:pt>
                <c:pt idx="126">
                  <c:v>5.43454016300719</c:v>
                </c:pt>
                <c:pt idx="127">
                  <c:v>5.44090750853164</c:v>
                </c:pt>
                <c:pt idx="128">
                  <c:v>5.44621552096408</c:v>
                </c:pt>
                <c:pt idx="129">
                  <c:v>5.45031532547925</c:v>
                </c:pt>
                <c:pt idx="130">
                  <c:v>5.4541448534757</c:v>
                </c:pt>
                <c:pt idx="131">
                  <c:v>5.45952667608498</c:v>
                </c:pt>
                <c:pt idx="132">
                  <c:v>5.46515523340036</c:v>
                </c:pt>
                <c:pt idx="133">
                  <c:v>5.47060451286869</c:v>
                </c:pt>
                <c:pt idx="134">
                  <c:v>5.47502725815298</c:v>
                </c:pt>
                <c:pt idx="135">
                  <c:v>5.47859390866605</c:v>
                </c:pt>
                <c:pt idx="136">
                  <c:v>5.48156157736648</c:v>
                </c:pt>
                <c:pt idx="137">
                  <c:v>5.48602787914529</c:v>
                </c:pt>
                <c:pt idx="138">
                  <c:v>5.49034341133474</c:v>
                </c:pt>
                <c:pt idx="139">
                  <c:v>5.49419495925783</c:v>
                </c:pt>
                <c:pt idx="140">
                  <c:v>5.49836707732944</c:v>
                </c:pt>
                <c:pt idx="141">
                  <c:v>5.5019584300408</c:v>
                </c:pt>
                <c:pt idx="142">
                  <c:v>5.50446134733111</c:v>
                </c:pt>
                <c:pt idx="143">
                  <c:v>5.50678229705343</c:v>
                </c:pt>
                <c:pt idx="144">
                  <c:v>5.5101400160796</c:v>
                </c:pt>
                <c:pt idx="145">
                  <c:v>5.51380203878582</c:v>
                </c:pt>
                <c:pt idx="146">
                  <c:v>5.5169925635786</c:v>
                </c:pt>
                <c:pt idx="147">
                  <c:v>5.51973613930819</c:v>
                </c:pt>
                <c:pt idx="148">
                  <c:v>5.5224820533009</c:v>
                </c:pt>
                <c:pt idx="149">
                  <c:v>5.52463365321916</c:v>
                </c:pt>
                <c:pt idx="150">
                  <c:v>5.52685856913058</c:v>
                </c:pt>
                <c:pt idx="151">
                  <c:v>5.52989084218037</c:v>
                </c:pt>
                <c:pt idx="152">
                  <c:v>5.53314137813433</c:v>
                </c:pt>
                <c:pt idx="153">
                  <c:v>5.53604304341211</c:v>
                </c:pt>
                <c:pt idx="154">
                  <c:v>5.53881242963306</c:v>
                </c:pt>
                <c:pt idx="155">
                  <c:v>5.54148313941995</c:v>
                </c:pt>
                <c:pt idx="156">
                  <c:v>5.54381980514266</c:v>
                </c:pt>
                <c:pt idx="157">
                  <c:v>5.54601798543454</c:v>
                </c:pt>
                <c:pt idx="158">
                  <c:v>5.54843364389048</c:v>
                </c:pt>
                <c:pt idx="159">
                  <c:v>5.5510435717285</c:v>
                </c:pt>
                <c:pt idx="160">
                  <c:v>5.55346794367375</c:v>
                </c:pt>
                <c:pt idx="161">
                  <c:v>5.55597786497677</c:v>
                </c:pt>
                <c:pt idx="162">
                  <c:v>5.5580998919741</c:v>
                </c:pt>
                <c:pt idx="163">
                  <c:v>5.55986115932213</c:v>
                </c:pt>
                <c:pt idx="164">
                  <c:v>5.56196315146328</c:v>
                </c:pt>
                <c:pt idx="165">
                  <c:v>5.56427656297938</c:v>
                </c:pt>
                <c:pt idx="166">
                  <c:v>5.56682035108568</c:v>
                </c:pt>
                <c:pt idx="167">
                  <c:v>5.56940083269718</c:v>
                </c:pt>
                <c:pt idx="168">
                  <c:v>5.57177402930333</c:v>
                </c:pt>
                <c:pt idx="169">
                  <c:v>5.57408222195767</c:v>
                </c:pt>
                <c:pt idx="170">
                  <c:v>5.57589876646159</c:v>
                </c:pt>
                <c:pt idx="171">
                  <c:v>5.57768477672638</c:v>
                </c:pt>
                <c:pt idx="172">
                  <c:v>5.57982245280586</c:v>
                </c:pt>
                <c:pt idx="173">
                  <c:v>5.58218954009756</c:v>
                </c:pt>
                <c:pt idx="174">
                  <c:v>5.58422037465114</c:v>
                </c:pt>
                <c:pt idx="175">
                  <c:v>5.58652654419871</c:v>
                </c:pt>
                <c:pt idx="176">
                  <c:v>5.58827394835645</c:v>
                </c:pt>
                <c:pt idx="177">
                  <c:v>5.58978768759987</c:v>
                </c:pt>
                <c:pt idx="178">
                  <c:v>5.59110580736916</c:v>
                </c:pt>
                <c:pt idx="179">
                  <c:v>5.59311874278434</c:v>
                </c:pt>
                <c:pt idx="180">
                  <c:v>5.5952415227242</c:v>
                </c:pt>
                <c:pt idx="181">
                  <c:v>5.59737483045489</c:v>
                </c:pt>
                <c:pt idx="182">
                  <c:v>5.59951736876882</c:v>
                </c:pt>
                <c:pt idx="183">
                  <c:v>5.60159069982446</c:v>
                </c:pt>
                <c:pt idx="184">
                  <c:v>5.60312812688684</c:v>
                </c:pt>
                <c:pt idx="185">
                  <c:v>5.60462019628258</c:v>
                </c:pt>
                <c:pt idx="186">
                  <c:v>5.60649099987797</c:v>
                </c:pt>
                <c:pt idx="187">
                  <c:v>5.60849608120076</c:v>
                </c:pt>
                <c:pt idx="188">
                  <c:v>5.61066974300956</c:v>
                </c:pt>
                <c:pt idx="189">
                  <c:v>5.61275631522078</c:v>
                </c:pt>
                <c:pt idx="190">
                  <c:v>5.61460829303585</c:v>
                </c:pt>
              </c:numCache>
            </c:numRef>
          </c:val>
          <c:smooth val="0"/>
        </c:ser>
        <c:ser>
          <c:idx val="3"/>
          <c:order val="3"/>
          <c:tx>
            <c:strRef>
              <c:f>label 3</c:f>
              <c:strCache>
                <c:ptCount val="1"/>
                <c:pt idx="0">
                  <c:v>Colombia</c:v>
                </c:pt>
              </c:strCache>
            </c:strRef>
          </c:tx>
          <c:spPr>
            <a:solidFill>
              <a:srgbClr val="f61d25"/>
            </a:solidFill>
            <a:ln w="28440">
              <a:solidFill>
                <a:srgbClr val="f61d25"/>
              </a:solidFill>
              <a:round/>
            </a:ln>
          </c:spPr>
          <c:marker>
            <c:symbol val="none"/>
          </c:marker>
          <c:dPt>
            <c:idx val="131"/>
            <c:marker>
              <c:symbol val="none"/>
            </c:marker>
          </c:dPt>
          <c:dLbls>
            <c:dLbl>
              <c:idx val="131"/>
              <c:txPr>
                <a:bodyPr/>
                <a:lstStyle/>
                <a:p>
                  <a:pPr>
                    <a:defRPr b="0" sz="1000" spc="-1" strike="noStrike">
                      <a:solidFill>
                        <a:srgbClr val="000000"/>
                      </a:solidFill>
                      <a:latin typeface="Aquawax"/>
                    </a:defRPr>
                  </a:pPr>
                </a:p>
              </c:txPr>
              <c:dLblPos val="t"/>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strCache>
            </c:strRef>
          </c:cat>
          <c:val>
            <c:numRef>
              <c:f>3</c:f>
              <c:numCache>
                <c:formatCode>General</c:formatCode>
                <c:ptCount val="191"/>
                <c:pt idx="0">
                  <c:v>0</c:v>
                </c:pt>
                <c:pt idx="1">
                  <c:v>0.477121254719662</c:v>
                </c:pt>
                <c:pt idx="2">
                  <c:v>0.954242509439325</c:v>
                </c:pt>
                <c:pt idx="3">
                  <c:v>0.954242509439325</c:v>
                </c:pt>
                <c:pt idx="4">
                  <c:v>1.11394335230684</c:v>
                </c:pt>
                <c:pt idx="5">
                  <c:v>1.34242268082221</c:v>
                </c:pt>
                <c:pt idx="6">
                  <c:v>1.53147891704226</c:v>
                </c:pt>
                <c:pt idx="7">
                  <c:v>1.75587485567249</c:v>
                </c:pt>
                <c:pt idx="8">
                  <c:v>1.8750612633917</c:v>
                </c:pt>
                <c:pt idx="9">
                  <c:v>2.00860017176192</c:v>
                </c:pt>
                <c:pt idx="10">
                  <c:v>2.03342375548695</c:v>
                </c:pt>
                <c:pt idx="11">
                  <c:v>2.19865708695442</c:v>
                </c:pt>
                <c:pt idx="12">
                  <c:v>2.29225607135648</c:v>
                </c:pt>
                <c:pt idx="13">
                  <c:v>2.36361197989214</c:v>
                </c:pt>
                <c:pt idx="14">
                  <c:v>2.44247976906445</c:v>
                </c:pt>
                <c:pt idx="15">
                  <c:v>2.57749179983723</c:v>
                </c:pt>
                <c:pt idx="16">
                  <c:v>2.67209785793572</c:v>
                </c:pt>
                <c:pt idx="17">
                  <c:v>2.69108149212297</c:v>
                </c:pt>
                <c:pt idx="18">
                  <c:v>2.73158876518674</c:v>
                </c:pt>
                <c:pt idx="19">
                  <c:v>2.78390357927274</c:v>
                </c:pt>
                <c:pt idx="20">
                  <c:v>2.8463371121298</c:v>
                </c:pt>
                <c:pt idx="21">
                  <c:v>2.90200289135073</c:v>
                </c:pt>
                <c:pt idx="22">
                  <c:v>2.95712819767681</c:v>
                </c:pt>
                <c:pt idx="23">
                  <c:v>3.02734960777476</c:v>
                </c:pt>
                <c:pt idx="24">
                  <c:v>3.06483221973857</c:v>
                </c:pt>
                <c:pt idx="25">
                  <c:v>3.10277661488344</c:v>
                </c:pt>
                <c:pt idx="26">
                  <c:v>3.1479853206838</c:v>
                </c:pt>
                <c:pt idx="27">
                  <c:v>3.17172645365323</c:v>
                </c:pt>
                <c:pt idx="28">
                  <c:v>3.19838213000829</c:v>
                </c:pt>
                <c:pt idx="29">
                  <c:v>3.25042000230889</c:v>
                </c:pt>
                <c:pt idx="30">
                  <c:v>3.31260043926126</c:v>
                </c:pt>
                <c:pt idx="31">
                  <c:v>3.34693946269899</c:v>
                </c:pt>
                <c:pt idx="32">
                  <c:v>3.3932241163613</c:v>
                </c:pt>
                <c:pt idx="33">
                  <c:v>3.43280900503317</c:v>
                </c:pt>
                <c:pt idx="34">
                  <c:v>3.44341946178282</c:v>
                </c:pt>
                <c:pt idx="35">
                  <c:v>3.45514952117983</c:v>
                </c:pt>
                <c:pt idx="36">
                  <c:v>3.47407050321504</c:v>
                </c:pt>
                <c:pt idx="37">
                  <c:v>3.4920616045126</c:v>
                </c:pt>
                <c:pt idx="38">
                  <c:v>3.50960570461156</c:v>
                </c:pt>
                <c:pt idx="39">
                  <c:v>3.53643217582201</c:v>
                </c:pt>
                <c:pt idx="40">
                  <c:v>3.55882852481701</c:v>
                </c:pt>
                <c:pt idx="41">
                  <c:v>3.57886832866603</c:v>
                </c:pt>
                <c:pt idx="42">
                  <c:v>3.59955559098598</c:v>
                </c:pt>
                <c:pt idx="43">
                  <c:v>3.61794343482897</c:v>
                </c:pt>
                <c:pt idx="44">
                  <c:v>3.63908787108374</c:v>
                </c:pt>
                <c:pt idx="45">
                  <c:v>3.65906007224094</c:v>
                </c:pt>
                <c:pt idx="46">
                  <c:v>3.68850880765652</c:v>
                </c:pt>
                <c:pt idx="47">
                  <c:v>3.71113207230684</c:v>
                </c:pt>
                <c:pt idx="48">
                  <c:v>3.73070154428185</c:v>
                </c:pt>
                <c:pt idx="49">
                  <c:v>3.74795530690673</c:v>
                </c:pt>
                <c:pt idx="50">
                  <c:v>3.77444396892496</c:v>
                </c:pt>
                <c:pt idx="51">
                  <c:v>3.7928817453854</c:v>
                </c:pt>
                <c:pt idx="52">
                  <c:v>3.81338080673386</c:v>
                </c:pt>
                <c:pt idx="53">
                  <c:v>3.84547013298167</c:v>
                </c:pt>
                <c:pt idx="54">
                  <c:v>3.86242955610601</c:v>
                </c:pt>
                <c:pt idx="55">
                  <c:v>3.88468210420602</c:v>
                </c:pt>
                <c:pt idx="56">
                  <c:v>3.90162176409336</c:v>
                </c:pt>
                <c:pt idx="57">
                  <c:v>3.93515444721617</c:v>
                </c:pt>
                <c:pt idx="58">
                  <c:v>3.95225953659082</c:v>
                </c:pt>
                <c:pt idx="59">
                  <c:v>3.97570746353718</c:v>
                </c:pt>
                <c:pt idx="60">
                  <c:v>4.00220927298802</c:v>
                </c:pt>
                <c:pt idx="61">
                  <c:v>4.02098244291842</c:v>
                </c:pt>
                <c:pt idx="62">
                  <c:v>4.04387291239143</c:v>
                </c:pt>
                <c:pt idx="63">
                  <c:v>4.06494442603862</c:v>
                </c:pt>
                <c:pt idx="64">
                  <c:v>4.08891534660491</c:v>
                </c:pt>
                <c:pt idx="65">
                  <c:v>4.11159852488039</c:v>
                </c:pt>
                <c:pt idx="66">
                  <c:v>4.13385812520334</c:v>
                </c:pt>
                <c:pt idx="67">
                  <c:v>4.15277741479725</c:v>
                </c:pt>
                <c:pt idx="68">
                  <c:v>4.17432152726404</c:v>
                </c:pt>
                <c:pt idx="69">
                  <c:v>4.19240017036013</c:v>
                </c:pt>
                <c:pt idx="70">
                  <c:v>4.21205436480116</c:v>
                </c:pt>
                <c:pt idx="71">
                  <c:v>4.22878520098065</c:v>
                </c:pt>
                <c:pt idx="72">
                  <c:v>4.24765417581902</c:v>
                </c:pt>
                <c:pt idx="73">
                  <c:v>4.26316246496222</c:v>
                </c:pt>
                <c:pt idx="74">
                  <c:v>4.28173767170692</c:v>
                </c:pt>
                <c:pt idx="75">
                  <c:v>4.30485659399703</c:v>
                </c:pt>
                <c:pt idx="76">
                  <c:v>4.32582341900274</c:v>
                </c:pt>
                <c:pt idx="77">
                  <c:v>4.34204744625867</c:v>
                </c:pt>
                <c:pt idx="78">
                  <c:v>4.36178447942987</c:v>
                </c:pt>
                <c:pt idx="79">
                  <c:v>4.3820891186653</c:v>
                </c:pt>
                <c:pt idx="80">
                  <c:v>4.40425198811691</c:v>
                </c:pt>
                <c:pt idx="81">
                  <c:v>4.42631602895765</c:v>
                </c:pt>
                <c:pt idx="82">
                  <c:v>4.45080317322365</c:v>
                </c:pt>
                <c:pt idx="83">
                  <c:v>4.46809613512106</c:v>
                </c:pt>
                <c:pt idx="84">
                  <c:v>4.48420015376363</c:v>
                </c:pt>
                <c:pt idx="85">
                  <c:v>4.50287756925408</c:v>
                </c:pt>
                <c:pt idx="86">
                  <c:v>4.5231479244222</c:v>
                </c:pt>
                <c:pt idx="87">
                  <c:v>4.54555450723406</c:v>
                </c:pt>
                <c:pt idx="88">
                  <c:v>4.56389619587502</c:v>
                </c:pt>
                <c:pt idx="89">
                  <c:v>4.58009206470063</c:v>
                </c:pt>
                <c:pt idx="90">
                  <c:v>4.59368472586197</c:v>
                </c:pt>
                <c:pt idx="91">
                  <c:v>4.60979710381262</c:v>
                </c:pt>
                <c:pt idx="92">
                  <c:v>4.62405508928243</c:v>
                </c:pt>
                <c:pt idx="93">
                  <c:v>4.64030251451992</c:v>
                </c:pt>
                <c:pt idx="94">
                  <c:v>4.65525371892883</c:v>
                </c:pt>
                <c:pt idx="95">
                  <c:v>4.67078374803602</c:v>
                </c:pt>
                <c:pt idx="96">
                  <c:v>4.68793898415352</c:v>
                </c:pt>
                <c:pt idx="97">
                  <c:v>4.70705041493571</c:v>
                </c:pt>
                <c:pt idx="98">
                  <c:v>4.72479179986069</c:v>
                </c:pt>
                <c:pt idx="99">
                  <c:v>4.7398175052753</c:v>
                </c:pt>
                <c:pt idx="100">
                  <c:v>4.75622519759156</c:v>
                </c:pt>
                <c:pt idx="101">
                  <c:v>4.7797191152435</c:v>
                </c:pt>
                <c:pt idx="102">
                  <c:v>4.80123901737909</c:v>
                </c:pt>
                <c:pt idx="103">
                  <c:v>4.81712225575271</c:v>
                </c:pt>
                <c:pt idx="104">
                  <c:v>4.83665319381329</c:v>
                </c:pt>
                <c:pt idx="105">
                  <c:v>4.8523762873485</c:v>
                </c:pt>
                <c:pt idx="106">
                  <c:v>4.86671256217486</c:v>
                </c:pt>
                <c:pt idx="107">
                  <c:v>4.88712759922269</c:v>
                </c:pt>
                <c:pt idx="108">
                  <c:v>4.90632965350266</c:v>
                </c:pt>
                <c:pt idx="109">
                  <c:v>4.92655851097713</c:v>
                </c:pt>
                <c:pt idx="110">
                  <c:v>4.94738960395397</c:v>
                </c:pt>
                <c:pt idx="111">
                  <c:v>4.9626959992553</c:v>
                </c:pt>
                <c:pt idx="112">
                  <c:v>4.97792013621122</c:v>
                </c:pt>
                <c:pt idx="113">
                  <c:v>4.99054307615206</c:v>
                </c:pt>
                <c:pt idx="114">
                  <c:v>5.00863849017277</c:v>
                </c:pt>
                <c:pt idx="115">
                  <c:v>5.02575631453441</c:v>
                </c:pt>
                <c:pt idx="116">
                  <c:v>5.03943394952165</c:v>
                </c:pt>
                <c:pt idx="117">
                  <c:v>5.05457092518285</c:v>
                </c:pt>
                <c:pt idx="118">
                  <c:v>5.06859398097665</c:v>
                </c:pt>
                <c:pt idx="119">
                  <c:v>5.0801970301092</c:v>
                </c:pt>
                <c:pt idx="120">
                  <c:v>5.09514842107286</c:v>
                </c:pt>
                <c:pt idx="121">
                  <c:v>5.10936927926106</c:v>
                </c:pt>
                <c:pt idx="122">
                  <c:v>5.12701728245051</c:v>
                </c:pt>
                <c:pt idx="123">
                  <c:v>5.14852862102771</c:v>
                </c:pt>
                <c:pt idx="124">
                  <c:v>5.1632568138263</c:v>
                </c:pt>
                <c:pt idx="125">
                  <c:v>5.17737775865308</c:v>
                </c:pt>
                <c:pt idx="126">
                  <c:v>5.1883011851842</c:v>
                </c:pt>
                <c:pt idx="127">
                  <c:v>5.20384303163619</c:v>
                </c:pt>
                <c:pt idx="128">
                  <c:v>5.21792853939911</c:v>
                </c:pt>
                <c:pt idx="129">
                  <c:v>5.23856293226423</c:v>
                </c:pt>
                <c:pt idx="130">
                  <c:v>5.26040533223982</c:v>
                </c:pt>
                <c:pt idx="131">
                  <c:v>5.28035069304601</c:v>
                </c:pt>
                <c:pt idx="132">
                  <c:v>5.29507865640612</c:v>
                </c:pt>
                <c:pt idx="133">
                  <c:v>5.30964081176805</c:v>
                </c:pt>
                <c:pt idx="134">
                  <c:v>5.32436066242765</c:v>
                </c:pt>
                <c:pt idx="135">
                  <c:v>5.33930830924358</c:v>
                </c:pt>
                <c:pt idx="136">
                  <c:v>5.35482462635778</c:v>
                </c:pt>
                <c:pt idx="137">
                  <c:v>5.36836313548315</c:v>
                </c:pt>
                <c:pt idx="138">
                  <c:v>5.3816474647496</c:v>
                </c:pt>
                <c:pt idx="139">
                  <c:v>5.3816474647496</c:v>
                </c:pt>
                <c:pt idx="140">
                  <c:v>5.4101037658441</c:v>
                </c:pt>
                <c:pt idx="141">
                  <c:v>5.42713704017372</c:v>
                </c:pt>
                <c:pt idx="142">
                  <c:v>5.44099561763354</c:v>
                </c:pt>
                <c:pt idx="143">
                  <c:v>5.45639640231069</c:v>
                </c:pt>
                <c:pt idx="144">
                  <c:v>5.47056924260755</c:v>
                </c:pt>
                <c:pt idx="145">
                  <c:v>5.4859782371422</c:v>
                </c:pt>
                <c:pt idx="146">
                  <c:v>5.50195022687984</c:v>
                </c:pt>
                <c:pt idx="147">
                  <c:v>5.51567518800253</c:v>
                </c:pt>
                <c:pt idx="148">
                  <c:v>5.5250175817533</c:v>
                </c:pt>
                <c:pt idx="149">
                  <c:v>5.53871696704497</c:v>
                </c:pt>
                <c:pt idx="150">
                  <c:v>5.55353108128432</c:v>
                </c:pt>
                <c:pt idx="151">
                  <c:v>5.56490740338015</c:v>
                </c:pt>
                <c:pt idx="152">
                  <c:v>5.57619156766183</c:v>
                </c:pt>
                <c:pt idx="153">
                  <c:v>5.58825041188114</c:v>
                </c:pt>
                <c:pt idx="154">
                  <c:v>5.59947149766739</c:v>
                </c:pt>
                <c:pt idx="155">
                  <c:v>5.6132634342709</c:v>
                </c:pt>
                <c:pt idx="156">
                  <c:v>5.62584624324932</c:v>
                </c:pt>
                <c:pt idx="157">
                  <c:v>5.63729455334875</c:v>
                </c:pt>
                <c:pt idx="158">
                  <c:v>5.64846832710722</c:v>
                </c:pt>
                <c:pt idx="159">
                  <c:v>5.6596205511366</c:v>
                </c:pt>
                <c:pt idx="160">
                  <c:v>5.67055383309411</c:v>
                </c:pt>
                <c:pt idx="161">
                  <c:v>5.67820870865423</c:v>
                </c:pt>
                <c:pt idx="162">
                  <c:v>5.68941719719815</c:v>
                </c:pt>
                <c:pt idx="163">
                  <c:v>5.70085768271405</c:v>
                </c:pt>
                <c:pt idx="164">
                  <c:v>5.71072562848969</c:v>
                </c:pt>
                <c:pt idx="165">
                  <c:v>5.71778530131216</c:v>
                </c:pt>
                <c:pt idx="166">
                  <c:v>5.72681112649379</c:v>
                </c:pt>
                <c:pt idx="167">
                  <c:v>5.73330883475394</c:v>
                </c:pt>
                <c:pt idx="168">
                  <c:v>5.74169353753675</c:v>
                </c:pt>
                <c:pt idx="169">
                  <c:v>5.74982362934734</c:v>
                </c:pt>
                <c:pt idx="170">
                  <c:v>5.75758048884336</c:v>
                </c:pt>
                <c:pt idx="171">
                  <c:v>5.76491925358161</c:v>
                </c:pt>
                <c:pt idx="172">
                  <c:v>5.77121401815717</c:v>
                </c:pt>
                <c:pt idx="173">
                  <c:v>5.77806727866628</c:v>
                </c:pt>
                <c:pt idx="174">
                  <c:v>5.78383500104559</c:v>
                </c:pt>
                <c:pt idx="175">
                  <c:v>5.78894149067259</c:v>
                </c:pt>
                <c:pt idx="176">
                  <c:v>5.79520268490886</c:v>
                </c:pt>
                <c:pt idx="177">
                  <c:v>5.80162388883722</c:v>
                </c:pt>
                <c:pt idx="178">
                  <c:v>5.80724675570422</c:v>
                </c:pt>
                <c:pt idx="179">
                  <c:v>5.81295544776057</c:v>
                </c:pt>
                <c:pt idx="180">
                  <c:v>5.81852675941071</c:v>
                </c:pt>
                <c:pt idx="181">
                  <c:v>5.82381383723141</c:v>
                </c:pt>
                <c:pt idx="182">
                  <c:v>5.82727102866677</c:v>
                </c:pt>
                <c:pt idx="183">
                  <c:v>5.82706735932157</c:v>
                </c:pt>
                <c:pt idx="184">
                  <c:v>5.83686253488179</c:v>
                </c:pt>
                <c:pt idx="185">
                  <c:v>0</c:v>
                </c:pt>
                <c:pt idx="186">
                  <c:v>0</c:v>
                </c:pt>
                <c:pt idx="187">
                  <c:v>0</c:v>
                </c:pt>
                <c:pt idx="188">
                  <c:v>0</c:v>
                </c:pt>
                <c:pt idx="189">
                  <c:v>0</c:v>
                </c:pt>
                <c:pt idx="190">
                  <c:v>0</c:v>
                </c:pt>
              </c:numCache>
            </c:numRef>
          </c:val>
          <c:smooth val="0"/>
        </c:ser>
        <c:ser>
          <c:idx val="4"/>
          <c:order val="4"/>
          <c:tx>
            <c:strRef>
              <c:f>label 4</c:f>
              <c:strCache>
                <c:ptCount val="1"/>
                <c:pt idx="0">
                  <c:v>Mexico</c:v>
                </c:pt>
              </c:strCache>
            </c:strRef>
          </c:tx>
          <c:spPr>
            <a:solidFill>
              <a:srgbClr val="8b8a8f"/>
            </a:solidFill>
            <a:ln w="28440">
              <a:solidFill>
                <a:srgbClr val="8b8a8f"/>
              </a:solidFill>
              <a:round/>
            </a:ln>
          </c:spPr>
          <c:marker>
            <c:symbol val="none"/>
          </c:marker>
          <c:dPt>
            <c:idx val="190"/>
            <c:marker>
              <c:symbol val="none"/>
            </c:marker>
          </c:dPt>
          <c:dLbls>
            <c:dLbl>
              <c:idx val="190"/>
              <c:txPr>
                <a:bodyPr/>
                <a:lstStyle/>
                <a:p>
                  <a:pPr>
                    <a:defRPr b="0" sz="1000" spc="-1" strike="noStrike">
                      <a:solidFill>
                        <a:srgbClr val="000000"/>
                      </a:solidFill>
                      <a:latin typeface="Aquawax"/>
                    </a:defRPr>
                  </a:pPr>
                </a:p>
              </c:txPr>
              <c:dLblPos val="t"/>
              <c:showLegendKey val="0"/>
              <c:showVal val="0"/>
              <c:showCatName val="0"/>
              <c:showSerName val="0"/>
              <c:showPercent val="0"/>
              <c:separator>; </c:separator>
            </c:dLbl>
            <c:txPr>
              <a:bodyPr/>
              <a:lstStyle/>
              <a:p>
                <a:pPr>
                  <a:defRPr b="0" sz="9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strCache>
            </c:strRef>
          </c:cat>
          <c:val>
            <c:numRef>
              <c:f>4</c:f>
              <c:numCache>
                <c:formatCode>General</c:formatCode>
                <c:ptCount val="191"/>
                <c:pt idx="0">
                  <c:v>0</c:v>
                </c:pt>
                <c:pt idx="1">
                  <c:v>0.602059991327962</c:v>
                </c:pt>
                <c:pt idx="2">
                  <c:v>0.698970004336019</c:v>
                </c:pt>
                <c:pt idx="3">
                  <c:v>0.698970004336019</c:v>
                </c:pt>
                <c:pt idx="4">
                  <c:v>0.698970004336019</c:v>
                </c:pt>
                <c:pt idx="5">
                  <c:v>0.698970004336019</c:v>
                </c:pt>
                <c:pt idx="6">
                  <c:v>0.698970004336019</c:v>
                </c:pt>
                <c:pt idx="7">
                  <c:v>0.778151250383644</c:v>
                </c:pt>
                <c:pt idx="8">
                  <c:v>0.778151250383644</c:v>
                </c:pt>
                <c:pt idx="9">
                  <c:v>0.845098040014257</c:v>
                </c:pt>
                <c:pt idx="10">
                  <c:v>0.845098040014257</c:v>
                </c:pt>
                <c:pt idx="11">
                  <c:v>0.845098040014257</c:v>
                </c:pt>
                <c:pt idx="12">
                  <c:v>0.903089986991944</c:v>
                </c:pt>
                <c:pt idx="13">
                  <c:v>1.07918124604762</c:v>
                </c:pt>
                <c:pt idx="14">
                  <c:v>1.41497334797082</c:v>
                </c:pt>
                <c:pt idx="15">
                  <c:v>1.61278385671974</c:v>
                </c:pt>
                <c:pt idx="16">
                  <c:v>1.72427586960079</c:v>
                </c:pt>
                <c:pt idx="17">
                  <c:v>1.91381385238372</c:v>
                </c:pt>
                <c:pt idx="18">
                  <c:v>1.96848294855394</c:v>
                </c:pt>
                <c:pt idx="19">
                  <c:v>2.07188200730613</c:v>
                </c:pt>
                <c:pt idx="20">
                  <c:v>2.2148438480477</c:v>
                </c:pt>
                <c:pt idx="21">
                  <c:v>2.30749603791321</c:v>
                </c:pt>
                <c:pt idx="22">
                  <c:v>2.39967372148104</c:v>
                </c:pt>
                <c:pt idx="23">
                  <c:v>2.4996870826184</c:v>
                </c:pt>
                <c:pt idx="24">
                  <c:v>2.56466606425209</c:v>
                </c:pt>
                <c:pt idx="25">
                  <c:v>2.60745502321467</c:v>
                </c:pt>
                <c:pt idx="26">
                  <c:v>2.67669360962487</c:v>
                </c:pt>
                <c:pt idx="27">
                  <c:v>2.76715586608218</c:v>
                </c:pt>
                <c:pt idx="28">
                  <c:v>2.8555191556678</c:v>
                </c:pt>
                <c:pt idx="29">
                  <c:v>2.92839585225671</c:v>
                </c:pt>
                <c:pt idx="30">
                  <c:v>2.99694924849538</c:v>
                </c:pt>
                <c:pt idx="31">
                  <c:v>3.03901732199741</c:v>
                </c:pt>
                <c:pt idx="32">
                  <c:v>3.08457627793433</c:v>
                </c:pt>
                <c:pt idx="33">
                  <c:v>3.13924921757161</c:v>
                </c:pt>
                <c:pt idx="34">
                  <c:v>3.17897694729317</c:v>
                </c:pt>
                <c:pt idx="35">
                  <c:v>3.22737244228964</c:v>
                </c:pt>
                <c:pt idx="36">
                  <c:v>3.27646180417324</c:v>
                </c:pt>
                <c:pt idx="37">
                  <c:v>3.33102217104183</c:v>
                </c:pt>
                <c:pt idx="38">
                  <c:v>3.38721180031373</c:v>
                </c:pt>
                <c:pt idx="39">
                  <c:v>3.44482519950975</c:v>
                </c:pt>
                <c:pt idx="40">
                  <c:v>3.50256366910736</c:v>
                </c:pt>
                <c:pt idx="41">
                  <c:v>3.53668467262093</c:v>
                </c:pt>
                <c:pt idx="42">
                  <c:v>3.58478337899651</c:v>
                </c:pt>
                <c:pt idx="43">
                  <c:v>3.62520952538188</c:v>
                </c:pt>
                <c:pt idx="44">
                  <c:v>3.66847910293259</c:v>
                </c:pt>
                <c:pt idx="45">
                  <c:v>3.7001843296222</c:v>
                </c:pt>
                <c:pt idx="46">
                  <c:v>3.73231332747124</c:v>
                </c:pt>
                <c:pt idx="47">
                  <c:v>3.76693309383728</c:v>
                </c:pt>
                <c:pt idx="48">
                  <c:v>3.79913369330206</c:v>
                </c:pt>
                <c:pt idx="49">
                  <c:v>3.8372727025023</c:v>
                </c:pt>
                <c:pt idx="50">
                  <c:v>3.87488751084611</c:v>
                </c:pt>
                <c:pt idx="51">
                  <c:v>3.91703262216239</c:v>
                </c:pt>
                <c:pt idx="52">
                  <c:v>3.94309862300549</c:v>
                </c:pt>
                <c:pt idx="53">
                  <c:v>3.97776931809157</c:v>
                </c:pt>
                <c:pt idx="54">
                  <c:v>4.02300539724993</c:v>
                </c:pt>
                <c:pt idx="55">
                  <c:v>4.06569172809327</c:v>
                </c:pt>
                <c:pt idx="56">
                  <c:v>4.10964603109097</c:v>
                </c:pt>
                <c:pt idx="57">
                  <c:v>4.14119884490474</c:v>
                </c:pt>
                <c:pt idx="58">
                  <c:v>4.16663729423181</c:v>
                </c:pt>
                <c:pt idx="59">
                  <c:v>4.1911434899549</c:v>
                </c:pt>
                <c:pt idx="60">
                  <c:v>4.22406666433477</c:v>
                </c:pt>
                <c:pt idx="61">
                  <c:v>4.25039560305712</c:v>
                </c:pt>
                <c:pt idx="62">
                  <c:v>4.28384375779584</c:v>
                </c:pt>
                <c:pt idx="63">
                  <c:v>4.3167878116021</c:v>
                </c:pt>
                <c:pt idx="64">
                  <c:v>4.34415639363121</c:v>
                </c:pt>
                <c:pt idx="65">
                  <c:v>4.37053159344308</c:v>
                </c:pt>
                <c:pt idx="66">
                  <c:v>4.3962865460684</c:v>
                </c:pt>
                <c:pt idx="67">
                  <c:v>4.41539073818257</c:v>
                </c:pt>
                <c:pt idx="68">
                  <c:v>4.44144375325506</c:v>
                </c:pt>
                <c:pt idx="69">
                  <c:v>4.47152640140883</c:v>
                </c:pt>
                <c:pt idx="70">
                  <c:v>4.49861376469976</c:v>
                </c:pt>
                <c:pt idx="71">
                  <c:v>4.52452593662638</c:v>
                </c:pt>
                <c:pt idx="72">
                  <c:v>4.5443409436938</c:v>
                </c:pt>
                <c:pt idx="73">
                  <c:v>4.5602295339144</c:v>
                </c:pt>
                <c:pt idx="74">
                  <c:v>4.58347083149385</c:v>
                </c:pt>
                <c:pt idx="75">
                  <c:v>4.60407477990735</c:v>
                </c:pt>
                <c:pt idx="76">
                  <c:v>4.62935862258034</c:v>
                </c:pt>
                <c:pt idx="77">
                  <c:v>4.65352123565215</c:v>
                </c:pt>
                <c:pt idx="78">
                  <c:v>4.67342642808709</c:v>
                </c:pt>
                <c:pt idx="79">
                  <c:v>4.69213278574034</c:v>
                </c:pt>
                <c:pt idx="80">
                  <c:v>4.71292735932177</c:v>
                </c:pt>
                <c:pt idx="81">
                  <c:v>4.73516758445072</c:v>
                </c:pt>
                <c:pt idx="82">
                  <c:v>4.75277039046361</c:v>
                </c:pt>
                <c:pt idx="83">
                  <c:v>4.77500572807847</c:v>
                </c:pt>
                <c:pt idx="84">
                  <c:v>4.79606759204704</c:v>
                </c:pt>
                <c:pt idx="85">
                  <c:v>4.81859534874632</c:v>
                </c:pt>
                <c:pt idx="86">
                  <c:v>4.83645071372015</c:v>
                </c:pt>
                <c:pt idx="87">
                  <c:v>4.85190014075875</c:v>
                </c:pt>
                <c:pt idx="88">
                  <c:v>4.87250589934593</c:v>
                </c:pt>
                <c:pt idx="89">
                  <c:v>4.89222264500676</c:v>
                </c:pt>
                <c:pt idx="90">
                  <c:v>4.9106244048892</c:v>
                </c:pt>
                <c:pt idx="91">
                  <c:v>4.92750894554785</c:v>
                </c:pt>
                <c:pt idx="92">
                  <c:v>4.94206760932464</c:v>
                </c:pt>
                <c:pt idx="93">
                  <c:v>4.95743487575957</c:v>
                </c:pt>
                <c:pt idx="94">
                  <c:v>4.97050958992982</c:v>
                </c:pt>
                <c:pt idx="95">
                  <c:v>4.98822887467893</c:v>
                </c:pt>
                <c:pt idx="96">
                  <c:v>5.00534355689768</c:v>
                </c:pt>
                <c:pt idx="97">
                  <c:v>5.02399280460647</c:v>
                </c:pt>
                <c:pt idx="98">
                  <c:v>5.0414953244516</c:v>
                </c:pt>
                <c:pt idx="99">
                  <c:v>5.05545096258256</c:v>
                </c:pt>
                <c:pt idx="100">
                  <c:v>5.06856802117618</c:v>
                </c:pt>
                <c:pt idx="101">
                  <c:v>5.07955023955721</c:v>
                </c:pt>
                <c:pt idx="102">
                  <c:v>5.09447462254941</c:v>
                </c:pt>
                <c:pt idx="103">
                  <c:v>5.11120872773022</c:v>
                </c:pt>
                <c:pt idx="104">
                  <c:v>5.12702052409518</c:v>
                </c:pt>
                <c:pt idx="105">
                  <c:v>5.14362675536874</c:v>
                </c:pt>
                <c:pt idx="106">
                  <c:v>5.154393537957</c:v>
                </c:pt>
                <c:pt idx="107">
                  <c:v>5.16683550293114</c:v>
                </c:pt>
                <c:pt idx="108">
                  <c:v>5.17685494549672</c:v>
                </c:pt>
                <c:pt idx="109">
                  <c:v>5.18994766814478</c:v>
                </c:pt>
                <c:pt idx="110">
                  <c:v>5.2035577503975</c:v>
                </c:pt>
                <c:pt idx="111">
                  <c:v>5.21867989594192</c:v>
                </c:pt>
                <c:pt idx="112">
                  <c:v>5.23168617392205</c:v>
                </c:pt>
                <c:pt idx="113">
                  <c:v>5.24353905950333</c:v>
                </c:pt>
                <c:pt idx="114">
                  <c:v>5.25658546560983</c:v>
                </c:pt>
                <c:pt idx="115">
                  <c:v>5.26745803361433</c:v>
                </c:pt>
                <c:pt idx="116">
                  <c:v>5.2819646232599</c:v>
                </c:pt>
                <c:pt idx="117">
                  <c:v>5.29412880041467</c:v>
                </c:pt>
                <c:pt idx="118">
                  <c:v>5.30739119555679</c:v>
                </c:pt>
                <c:pt idx="119">
                  <c:v>5.31888104273429</c:v>
                </c:pt>
                <c:pt idx="120">
                  <c:v>5.32797570531889</c:v>
                </c:pt>
                <c:pt idx="121">
                  <c:v>5.3361634319492</c:v>
                </c:pt>
                <c:pt idx="122">
                  <c:v>5.34371770931846</c:v>
                </c:pt>
                <c:pt idx="123">
                  <c:v>5.35427943295344</c:v>
                </c:pt>
                <c:pt idx="124">
                  <c:v>5.36505722076633</c:v>
                </c:pt>
                <c:pt idx="125">
                  <c:v>5.37750841326769</c:v>
                </c:pt>
                <c:pt idx="126">
                  <c:v>5.38961078687195</c:v>
                </c:pt>
                <c:pt idx="127">
                  <c:v>5.40168480721048</c:v>
                </c:pt>
                <c:pt idx="128">
                  <c:v>5.40967618834984</c:v>
                </c:pt>
                <c:pt idx="129">
                  <c:v>5.41788669035088</c:v>
                </c:pt>
                <c:pt idx="130">
                  <c:v>5.42814775784969</c:v>
                </c:pt>
                <c:pt idx="131">
                  <c:v>5.4393374315624</c:v>
                </c:pt>
                <c:pt idx="132">
                  <c:v>5.4506847243088</c:v>
                </c:pt>
                <c:pt idx="133">
                  <c:v>5.46115924241178</c:v>
                </c:pt>
                <c:pt idx="134">
                  <c:v>5.47021638236478</c:v>
                </c:pt>
                <c:pt idx="135">
                  <c:v>5.47675919177089</c:v>
                </c:pt>
                <c:pt idx="136">
                  <c:v>5.48349458053305</c:v>
                </c:pt>
                <c:pt idx="137">
                  <c:v>5.49343853170343</c:v>
                </c:pt>
                <c:pt idx="138">
                  <c:v>5.50192835102641</c:v>
                </c:pt>
                <c:pt idx="139">
                  <c:v>5.51059996374746</c:v>
                </c:pt>
                <c:pt idx="140">
                  <c:v>5.52021881411442</c:v>
                </c:pt>
                <c:pt idx="141">
                  <c:v>5.53008822779277</c:v>
                </c:pt>
                <c:pt idx="142">
                  <c:v>5.53684114694505</c:v>
                </c:pt>
                <c:pt idx="143">
                  <c:v>5.54331792872971</c:v>
                </c:pt>
                <c:pt idx="144">
                  <c:v>5.55176096833494</c:v>
                </c:pt>
                <c:pt idx="145">
                  <c:v>5.55903716632348</c:v>
                </c:pt>
                <c:pt idx="146">
                  <c:v>5.56903664443106</c:v>
                </c:pt>
                <c:pt idx="147">
                  <c:v>5.57781912071018</c:v>
                </c:pt>
                <c:pt idx="148">
                  <c:v>5.58550133696415</c:v>
                </c:pt>
                <c:pt idx="149">
                  <c:v>5.59163883224497</c:v>
                </c:pt>
                <c:pt idx="150">
                  <c:v>5.59713440867886</c:v>
                </c:pt>
                <c:pt idx="151">
                  <c:v>5.60497839422551</c:v>
                </c:pt>
                <c:pt idx="152">
                  <c:v>5.61113783711981</c:v>
                </c:pt>
                <c:pt idx="153">
                  <c:v>5.61928016233833</c:v>
                </c:pt>
                <c:pt idx="154">
                  <c:v>5.62801783296644</c:v>
                </c:pt>
                <c:pt idx="155">
                  <c:v>5.63768281753876</c:v>
                </c:pt>
                <c:pt idx="156">
                  <c:v>5.64251002479698</c:v>
                </c:pt>
                <c:pt idx="157">
                  <c:v>5.64720001926953</c:v>
                </c:pt>
                <c:pt idx="158">
                  <c:v>5.65317487328913</c:v>
                </c:pt>
                <c:pt idx="159">
                  <c:v>5.65906007224094</c:v>
                </c:pt>
                <c:pt idx="160">
                  <c:v>5.66529011330636</c:v>
                </c:pt>
                <c:pt idx="161">
                  <c:v>5.67154956169782</c:v>
                </c:pt>
                <c:pt idx="162">
                  <c:v>5.67751752994509</c:v>
                </c:pt>
                <c:pt idx="163">
                  <c:v>5.68149269345256</c:v>
                </c:pt>
                <c:pt idx="164">
                  <c:v>5.68648969248245</c:v>
                </c:pt>
                <c:pt idx="165">
                  <c:v>5.6924256343569</c:v>
                </c:pt>
                <c:pt idx="166">
                  <c:v>5.69756060575401</c:v>
                </c:pt>
                <c:pt idx="167">
                  <c:v>5.70393675015575</c:v>
                </c:pt>
                <c:pt idx="168">
                  <c:v>5.70873439686785</c:v>
                </c:pt>
                <c:pt idx="169">
                  <c:v>5.71408990931359</c:v>
                </c:pt>
                <c:pt idx="170">
                  <c:v>5.7178052631384</c:v>
                </c:pt>
                <c:pt idx="171">
                  <c:v>5.72076523832353</c:v>
                </c:pt>
                <c:pt idx="172">
                  <c:v>5.72528995051482</c:v>
                </c:pt>
                <c:pt idx="173">
                  <c:v>5.72999935597954</c:v>
                </c:pt>
                <c:pt idx="174">
                  <c:v>5.7354439949994</c:v>
                </c:pt>
                <c:pt idx="175">
                  <c:v>5.74015259808225</c:v>
                </c:pt>
                <c:pt idx="176">
                  <c:v>5.74524347753743</c:v>
                </c:pt>
                <c:pt idx="177">
                  <c:v>5.74831519462727</c:v>
                </c:pt>
                <c:pt idx="178">
                  <c:v>5.75105188698052</c:v>
                </c:pt>
                <c:pt idx="179">
                  <c:v>5.75482289477705</c:v>
                </c:pt>
                <c:pt idx="180">
                  <c:v>5.75882714374283</c:v>
                </c:pt>
                <c:pt idx="181">
                  <c:v>5.76336359339963</c:v>
                </c:pt>
                <c:pt idx="182">
                  <c:v>5.76770339997977</c:v>
                </c:pt>
                <c:pt idx="183">
                  <c:v>5.7721103769176</c:v>
                </c:pt>
                <c:pt idx="184">
                  <c:v>5.77513038384231</c:v>
                </c:pt>
                <c:pt idx="185">
                  <c:v>5.7778326509295</c:v>
                </c:pt>
                <c:pt idx="186">
                  <c:v>5.78249842307218</c:v>
                </c:pt>
                <c:pt idx="187">
                  <c:v>5.7860106450709</c:v>
                </c:pt>
                <c:pt idx="188">
                  <c:v>5.79021054625377</c:v>
                </c:pt>
                <c:pt idx="189">
                  <c:v>5.79455078129863</c:v>
                </c:pt>
                <c:pt idx="190">
                  <c:v>5.79893294865409</c:v>
                </c:pt>
              </c:numCache>
            </c:numRef>
          </c:val>
          <c:smooth val="0"/>
        </c:ser>
        <c:ser>
          <c:idx val="5"/>
          <c:order val="5"/>
          <c:tx>
            <c:strRef>
              <c:f>label 5</c:f>
              <c:strCache>
                <c:ptCount val="1"/>
                <c:pt idx="0">
                  <c:v>Peru</c:v>
                </c:pt>
              </c:strCache>
            </c:strRef>
          </c:tx>
          <c:spPr>
            <a:solidFill>
              <a:srgbClr val="e46c0a"/>
            </a:solidFill>
            <a:ln w="28440">
              <a:solidFill>
                <a:srgbClr val="e46c0a"/>
              </a:solidFill>
              <a:round/>
            </a:ln>
          </c:spPr>
          <c:marker>
            <c:symbol val="none"/>
          </c:marker>
          <c:dPt>
            <c:idx val="119"/>
            <c:marker>
              <c:symbol val="none"/>
            </c:marker>
          </c:dPt>
          <c:dLbls>
            <c:dLbl>
              <c:idx val="119"/>
              <c:txPr>
                <a:bodyPr/>
                <a:lstStyle/>
                <a:p>
                  <a:pPr>
                    <a:defRPr b="0" sz="1000" spc="-1" strike="noStrike">
                      <a:solidFill>
                        <a:srgbClr val="000000"/>
                      </a:solidFill>
                      <a:latin typeface="Aquawax"/>
                    </a:defRPr>
                  </a:pPr>
                </a:p>
              </c:txPr>
              <c:dLblPos val="t"/>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strCache>
            </c:strRef>
          </c:cat>
          <c:val>
            <c:numRef>
              <c:f>5</c:f>
              <c:numCache>
                <c:formatCode>General</c:formatCode>
                <c:ptCount val="191"/>
                <c:pt idx="0">
                  <c:v>0</c:v>
                </c:pt>
                <c:pt idx="1">
                  <c:v>0.778151250383644</c:v>
                </c:pt>
                <c:pt idx="2">
                  <c:v>0.845098040014257</c:v>
                </c:pt>
                <c:pt idx="3">
                  <c:v>1.04139268515823</c:v>
                </c:pt>
                <c:pt idx="4">
                  <c:v>1.04139268515823</c:v>
                </c:pt>
                <c:pt idx="5">
                  <c:v>1.17609125905568</c:v>
                </c:pt>
                <c:pt idx="6">
                  <c:v>1.44715803134222</c:v>
                </c:pt>
                <c:pt idx="7">
                  <c:v>1.57978359661681</c:v>
                </c:pt>
                <c:pt idx="8">
                  <c:v>1.63346845557959</c:v>
                </c:pt>
                <c:pt idx="9">
                  <c:v>1.93449845124357</c:v>
                </c:pt>
                <c:pt idx="10">
                  <c:v>2.06818586174616</c:v>
                </c:pt>
                <c:pt idx="11">
                  <c:v>2.16136800223497</c:v>
                </c:pt>
                <c:pt idx="12">
                  <c:v>2.36921585741014</c:v>
                </c:pt>
                <c:pt idx="13">
                  <c:v>2.36921585741014</c:v>
                </c:pt>
                <c:pt idx="14">
                  <c:v>2.50242711998443</c:v>
                </c:pt>
                <c:pt idx="15">
                  <c:v>2.55990662503611</c:v>
                </c:pt>
                <c:pt idx="16">
                  <c:v>2.59659709562646</c:v>
                </c:pt>
                <c:pt idx="17">
                  <c:v>2.61909333062674</c:v>
                </c:pt>
                <c:pt idx="18">
                  <c:v>2.68124123737559</c:v>
                </c:pt>
                <c:pt idx="19">
                  <c:v>2.76342799356294</c:v>
                </c:pt>
                <c:pt idx="20">
                  <c:v>2.80277372529198</c:v>
                </c:pt>
                <c:pt idx="21">
                  <c:v>2.82672252016899</c:v>
                </c:pt>
                <c:pt idx="22">
                  <c:v>2.9304395947667</c:v>
                </c:pt>
                <c:pt idx="23">
                  <c:v>2.97772360528885</c:v>
                </c:pt>
                <c:pt idx="24">
                  <c:v>3.02734960777476</c:v>
                </c:pt>
                <c:pt idx="25">
                  <c:v>3.1215598441875</c:v>
                </c:pt>
                <c:pt idx="26">
                  <c:v>3.15044940946088</c:v>
                </c:pt>
                <c:pt idx="27">
                  <c:v>3.2027606873932</c:v>
                </c:pt>
                <c:pt idx="28">
                  <c:v>3.24204423936955</c:v>
                </c:pt>
                <c:pt idx="29">
                  <c:v>3.35812528527665</c:v>
                </c:pt>
                <c:pt idx="30">
                  <c:v>3.40840957846843</c:v>
                </c:pt>
                <c:pt idx="31">
                  <c:v>3.47041049097593</c:v>
                </c:pt>
                <c:pt idx="32">
                  <c:v>3.6376898191184</c:v>
                </c:pt>
                <c:pt idx="33">
                  <c:v>3.72065535655172</c:v>
                </c:pt>
                <c:pt idx="34">
                  <c:v>3.77063112777781</c:v>
                </c:pt>
                <c:pt idx="35">
                  <c:v>3.8355637516691</c:v>
                </c:pt>
                <c:pt idx="36">
                  <c:v>3.87616008482563</c:v>
                </c:pt>
                <c:pt idx="37">
                  <c:v>3.99051644402823</c:v>
                </c:pt>
                <c:pt idx="38">
                  <c:v>4.01296369982578</c:v>
                </c:pt>
                <c:pt idx="39">
                  <c:v>4.0597526942093</c:v>
                </c:pt>
                <c:pt idx="40">
                  <c:v>4.09659720835789</c:v>
                </c:pt>
                <c:pt idx="41">
                  <c:v>4.12997975466971</c:v>
                </c:pt>
                <c:pt idx="42">
                  <c:v>4.15896526038341</c:v>
                </c:pt>
                <c:pt idx="43">
                  <c:v>4.19390340255275</c:v>
                </c:pt>
                <c:pt idx="44">
                  <c:v>4.21285318994711</c:v>
                </c:pt>
                <c:pt idx="45">
                  <c:v>4.25132181231559</c:v>
                </c:pt>
                <c:pt idx="46">
                  <c:v>4.28443073384452</c:v>
                </c:pt>
                <c:pt idx="47">
                  <c:v>4.32043710368286</c:v>
                </c:pt>
                <c:pt idx="48">
                  <c:v>4.33541777925355</c:v>
                </c:pt>
                <c:pt idx="49">
                  <c:v>4.40365233491133</c:v>
                </c:pt>
                <c:pt idx="50">
                  <c:v>4.43960108383435</c:v>
                </c:pt>
                <c:pt idx="51">
                  <c:v>4.45786676425845</c:v>
                </c:pt>
                <c:pt idx="52">
                  <c:v>4.49401537475714</c:v>
                </c:pt>
                <c:pt idx="53">
                  <c:v>4.53059665917598</c:v>
                </c:pt>
                <c:pt idx="54">
                  <c:v>4.56791992813503</c:v>
                </c:pt>
                <c:pt idx="55">
                  <c:v>4.60701514438019</c:v>
                </c:pt>
                <c:pt idx="56">
                  <c:v>4.62873622673567</c:v>
                </c:pt>
                <c:pt idx="57">
                  <c:v>4.66207753385956</c:v>
                </c:pt>
                <c:pt idx="58">
                  <c:v>4.6755217206078</c:v>
                </c:pt>
                <c:pt idx="59">
                  <c:v>4.70917664549625</c:v>
                </c:pt>
                <c:pt idx="60">
                  <c:v>4.73891526398172</c:v>
                </c:pt>
                <c:pt idx="61">
                  <c:v>4.76734884297134</c:v>
                </c:pt>
                <c:pt idx="62">
                  <c:v>4.79131863824089</c:v>
                </c:pt>
                <c:pt idx="63">
                  <c:v>4.8130135668841</c:v>
                </c:pt>
                <c:pt idx="64">
                  <c:v>4.82806023366355</c:v>
                </c:pt>
                <c:pt idx="65">
                  <c:v>4.83772728927217</c:v>
                </c:pt>
                <c:pt idx="66">
                  <c:v>4.8576882308993</c:v>
                </c:pt>
                <c:pt idx="67">
                  <c:v>4.88255868820969</c:v>
                </c:pt>
                <c:pt idx="68">
                  <c:v>4.90635659434632</c:v>
                </c:pt>
                <c:pt idx="69">
                  <c:v>4.92683101029103</c:v>
                </c:pt>
                <c:pt idx="70">
                  <c:v>4.94714442268043</c:v>
                </c:pt>
                <c:pt idx="71">
                  <c:v>4.96507464071812</c:v>
                </c:pt>
                <c:pt idx="72">
                  <c:v>4.97741720533208</c:v>
                </c:pt>
                <c:pt idx="73">
                  <c:v>4.99774887333896</c:v>
                </c:pt>
                <c:pt idx="74">
                  <c:v>5.01711684943881</c:v>
                </c:pt>
                <c:pt idx="75">
                  <c:v>5.0365051357362</c:v>
                </c:pt>
                <c:pt idx="76">
                  <c:v>5.04804539695858</c:v>
                </c:pt>
                <c:pt idx="77">
                  <c:v>5.06353600744733</c:v>
                </c:pt>
                <c:pt idx="78">
                  <c:v>5.07903283674494</c:v>
                </c:pt>
                <c:pt idx="79">
                  <c:v>5.09334812906158</c:v>
                </c:pt>
                <c:pt idx="80">
                  <c:v>5.11311071367123</c:v>
                </c:pt>
                <c:pt idx="81">
                  <c:v>5.13323543489632</c:v>
                </c:pt>
                <c:pt idx="82">
                  <c:v>5.15161190884763</c:v>
                </c:pt>
                <c:pt idx="83">
                  <c:v>5.17109722151587</c:v>
                </c:pt>
                <c:pt idx="84">
                  <c:v>5.1922077152462</c:v>
                </c:pt>
                <c:pt idx="85">
                  <c:v>5.21610253555052</c:v>
                </c:pt>
                <c:pt idx="86">
                  <c:v>5.23054854221511</c:v>
                </c:pt>
                <c:pt idx="87">
                  <c:v>5.25082239218235</c:v>
                </c:pt>
                <c:pt idx="88">
                  <c:v>5.25264432539049</c:v>
                </c:pt>
                <c:pt idx="89">
                  <c:v>5.26292072809982</c:v>
                </c:pt>
                <c:pt idx="90">
                  <c:v>5.27276958655176</c:v>
                </c:pt>
                <c:pt idx="91">
                  <c:v>5.28275349143917</c:v>
                </c:pt>
                <c:pt idx="92">
                  <c:v>5.29339570569668</c:v>
                </c:pt>
                <c:pt idx="93">
                  <c:v>5.30036936584554</c:v>
                </c:pt>
                <c:pt idx="94">
                  <c:v>5.30906777529352</c:v>
                </c:pt>
                <c:pt idx="95">
                  <c:v>5.31977833064716</c:v>
                </c:pt>
                <c:pt idx="96">
                  <c:v>5.33201001408822</c:v>
                </c:pt>
                <c:pt idx="97">
                  <c:v>5.33201001408822</c:v>
                </c:pt>
                <c:pt idx="98">
                  <c:v>5.34389874488623</c:v>
                </c:pt>
                <c:pt idx="99">
                  <c:v>5.36122905517022</c:v>
                </c:pt>
                <c:pt idx="100">
                  <c:v>5.3673410093715</c:v>
                </c:pt>
                <c:pt idx="101">
                  <c:v>5.37503411669157</c:v>
                </c:pt>
                <c:pt idx="102">
                  <c:v>5.38185122215761</c:v>
                </c:pt>
                <c:pt idx="103">
                  <c:v>5.38807987725902</c:v>
                </c:pt>
                <c:pt idx="104">
                  <c:v>5.39432032190545</c:v>
                </c:pt>
                <c:pt idx="105">
                  <c:v>5.40025815489852</c:v>
                </c:pt>
                <c:pt idx="106">
                  <c:v>5.40643116735393</c:v>
                </c:pt>
                <c:pt idx="107">
                  <c:v>5.41068783540957</c:v>
                </c:pt>
                <c:pt idx="108">
                  <c:v>5.41632423913641</c:v>
                </c:pt>
                <c:pt idx="109">
                  <c:v>5.42273589317681</c:v>
                </c:pt>
                <c:pt idx="110">
                  <c:v>5.42910924208448</c:v>
                </c:pt>
                <c:pt idx="111">
                  <c:v>5.43514970370124</c:v>
                </c:pt>
                <c:pt idx="112">
                  <c:v>5.44089177288224</c:v>
                </c:pt>
                <c:pt idx="113">
                  <c:v>5.44625593404231</c:v>
                </c:pt>
                <c:pt idx="114">
                  <c:v>5.45081086359475</c:v>
                </c:pt>
                <c:pt idx="115">
                  <c:v>5.45516931676045</c:v>
                </c:pt>
                <c:pt idx="116">
                  <c:v>5.46011119298128</c:v>
                </c:pt>
                <c:pt idx="117">
                  <c:v>5.46538880064715</c:v>
                </c:pt>
                <c:pt idx="118">
                  <c:v>5.47070296052381</c:v>
                </c:pt>
                <c:pt idx="119">
                  <c:v>5.47578737197464</c:v>
                </c:pt>
                <c:pt idx="120">
                  <c:v>5.4810382454305</c:v>
                </c:pt>
                <c:pt idx="121">
                  <c:v>5.48529970067261</c:v>
                </c:pt>
                <c:pt idx="122">
                  <c:v>5.49034902825273</c:v>
                </c:pt>
                <c:pt idx="123">
                  <c:v>5.49542083050104</c:v>
                </c:pt>
                <c:pt idx="124">
                  <c:v>5.50030235521136</c:v>
                </c:pt>
                <c:pt idx="125">
                  <c:v>5.50466927411073</c:v>
                </c:pt>
                <c:pt idx="126">
                  <c:v>5.50881242334481</c:v>
                </c:pt>
                <c:pt idx="127">
                  <c:v>5.51365167754726</c:v>
                </c:pt>
                <c:pt idx="128">
                  <c:v>5.51867578311587</c:v>
                </c:pt>
                <c:pt idx="129">
                  <c:v>5.5235734947472</c:v>
                </c:pt>
                <c:pt idx="130">
                  <c:v>5.52859664353815</c:v>
                </c:pt>
                <c:pt idx="131">
                  <c:v>5.53350006269805</c:v>
                </c:pt>
                <c:pt idx="132">
                  <c:v>5.53849455832519</c:v>
                </c:pt>
                <c:pt idx="133">
                  <c:v>5.5434471800817</c:v>
                </c:pt>
                <c:pt idx="134">
                  <c:v>5.5484999740836</c:v>
                </c:pt>
                <c:pt idx="135">
                  <c:v>5.55349587105667</c:v>
                </c:pt>
                <c:pt idx="136">
                  <c:v>5.5588129326336</c:v>
                </c:pt>
                <c:pt idx="137">
                  <c:v>5.56413322384211</c:v>
                </c:pt>
                <c:pt idx="138">
                  <c:v>5.56948627316503</c:v>
                </c:pt>
                <c:pt idx="139">
                  <c:v>5.5751427960892</c:v>
                </c:pt>
                <c:pt idx="140">
                  <c:v>5.5751427960892</c:v>
                </c:pt>
                <c:pt idx="141">
                  <c:v>5.5751427960892</c:v>
                </c:pt>
                <c:pt idx="142">
                  <c:v>5.59074935073793</c:v>
                </c:pt>
                <c:pt idx="143">
                  <c:v>5.59660259299017</c:v>
                </c:pt>
                <c:pt idx="144">
                  <c:v>5.60280091677058</c:v>
                </c:pt>
                <c:pt idx="145">
                  <c:v>5.60280091677058</c:v>
                </c:pt>
                <c:pt idx="146">
                  <c:v>5.61011908696567</c:v>
                </c:pt>
                <c:pt idx="147">
                  <c:v>5.61011908696567</c:v>
                </c:pt>
                <c:pt idx="148">
                  <c:v>5.63230541441367</c:v>
                </c:pt>
                <c:pt idx="149">
                  <c:v>5.63658818372984</c:v>
                </c:pt>
                <c:pt idx="150">
                  <c:v>5.64334408929175</c:v>
                </c:pt>
                <c:pt idx="151">
                  <c:v>5.65091336379942</c:v>
                </c:pt>
                <c:pt idx="152">
                  <c:v>5.65840160908921</c:v>
                </c:pt>
                <c:pt idx="153">
                  <c:v>5.66640096735684</c:v>
                </c:pt>
                <c:pt idx="154">
                  <c:v>5.66640096735684</c:v>
                </c:pt>
                <c:pt idx="155">
                  <c:v>5.6794497016454</c:v>
                </c:pt>
                <c:pt idx="156">
                  <c:v>5.68406670262507</c:v>
                </c:pt>
                <c:pt idx="157">
                  <c:v>5.68991236649113</c:v>
                </c:pt>
                <c:pt idx="158">
                  <c:v>5.68991236649113</c:v>
                </c:pt>
                <c:pt idx="159">
                  <c:v>5.69771307614599</c:v>
                </c:pt>
                <c:pt idx="160">
                  <c:v>5.7128987603665</c:v>
                </c:pt>
                <c:pt idx="161">
                  <c:v>5.7128987603665</c:v>
                </c:pt>
                <c:pt idx="162">
                  <c:v>5.72082305967017</c:v>
                </c:pt>
                <c:pt idx="163">
                  <c:v>5.72912103394007</c:v>
                </c:pt>
                <c:pt idx="164">
                  <c:v>5.73359284677662</c:v>
                </c:pt>
                <c:pt idx="165">
                  <c:v>5.73982620198839</c:v>
                </c:pt>
                <c:pt idx="166">
                  <c:v>5.7469609642965</c:v>
                </c:pt>
                <c:pt idx="167">
                  <c:v>5.75362824767842</c:v>
                </c:pt>
                <c:pt idx="168">
                  <c:v>5.76047299737825</c:v>
                </c:pt>
                <c:pt idx="169">
                  <c:v>5.7673310333119</c:v>
                </c:pt>
                <c:pt idx="170">
                  <c:v>5.77402472976946</c:v>
                </c:pt>
                <c:pt idx="171">
                  <c:v>5.77846816969395</c:v>
                </c:pt>
                <c:pt idx="172">
                  <c:v>5.78346191728836</c:v>
                </c:pt>
                <c:pt idx="173">
                  <c:v>5.78772819510596</c:v>
                </c:pt>
                <c:pt idx="174">
                  <c:v>5.79378829001785</c:v>
                </c:pt>
                <c:pt idx="175">
                  <c:v>5.7993136637249</c:v>
                </c:pt>
                <c:pt idx="176">
                  <c:v>5.80579640405149</c:v>
                </c:pt>
                <c:pt idx="177">
                  <c:v>5.81101569278182</c:v>
                </c:pt>
                <c:pt idx="178">
                  <c:v>5.8142722405784</c:v>
                </c:pt>
                <c:pt idx="179">
                  <c:v>5.8176506336219</c:v>
                </c:pt>
                <c:pt idx="180">
                  <c:v>5.8176506336219</c:v>
                </c:pt>
                <c:pt idx="181">
                  <c:v>5.82616878163612</c:v>
                </c:pt>
                <c:pt idx="182">
                  <c:v>5.83049114996587</c:v>
                </c:pt>
                <c:pt idx="183">
                  <c:v>5.83486685032229</c:v>
                </c:pt>
                <c:pt idx="184">
                  <c:v>5.83883461401325</c:v>
                </c:pt>
                <c:pt idx="185">
                  <c:v>5.83983928541408</c:v>
                </c:pt>
                <c:pt idx="186">
                  <c:v>5.84272778083277</c:v>
                </c:pt>
                <c:pt idx="187">
                  <c:v>0</c:v>
                </c:pt>
                <c:pt idx="188">
                  <c:v>0</c:v>
                </c:pt>
                <c:pt idx="189">
                  <c:v>0</c:v>
                </c:pt>
                <c:pt idx="190">
                  <c:v>0</c:v>
                </c:pt>
              </c:numCache>
            </c:numRef>
          </c:val>
          <c:smooth val="0"/>
        </c:ser>
        <c:ser>
          <c:idx val="6"/>
          <c:order val="6"/>
          <c:tx>
            <c:strRef>
              <c:f>label 6</c:f>
              <c:strCache>
                <c:ptCount val="1"/>
                <c:pt idx="0">
                  <c:v>Uruguay</c:v>
                </c:pt>
              </c:strCache>
            </c:strRef>
          </c:tx>
          <c:spPr>
            <a:solidFill>
              <a:srgbClr val="004a96"/>
            </a:solidFill>
            <a:ln w="38160">
              <a:solidFill>
                <a:srgbClr val="004a96"/>
              </a:solidFill>
              <a:round/>
            </a:ln>
          </c:spPr>
          <c:marker>
            <c:symbol val="none"/>
          </c:marker>
          <c:dLbls>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strCache>
            </c:strRef>
          </c:cat>
          <c:val>
            <c:numRef>
              <c:f>6</c:f>
              <c:numCache>
                <c:formatCode>General</c:formatCode>
                <c:ptCount val="191"/>
                <c:pt idx="0">
                  <c:v>0</c:v>
                </c:pt>
                <c:pt idx="1">
                  <c:v>0.778151250383644</c:v>
                </c:pt>
                <c:pt idx="2">
                  <c:v>0.903089986991944</c:v>
                </c:pt>
                <c:pt idx="3">
                  <c:v>1.46239799789896</c:v>
                </c:pt>
                <c:pt idx="4">
                  <c:v>1.69897000433602</c:v>
                </c:pt>
                <c:pt idx="5">
                  <c:v>1.89762709129044</c:v>
                </c:pt>
                <c:pt idx="6">
                  <c:v>1.9731278535997</c:v>
                </c:pt>
                <c:pt idx="7">
                  <c:v>2.04139268515822</c:v>
                </c:pt>
                <c:pt idx="8">
                  <c:v>2.13033376849501</c:v>
                </c:pt>
                <c:pt idx="9">
                  <c:v>2.19865708695442</c:v>
                </c:pt>
                <c:pt idx="10">
                  <c:v>2.20951501454263</c:v>
                </c:pt>
                <c:pt idx="11">
                  <c:v>2.27646180417324</c:v>
                </c:pt>
                <c:pt idx="12">
                  <c:v>2.33645973384853</c:v>
                </c:pt>
                <c:pt idx="13">
                  <c:v>2.37657695705651</c:v>
                </c:pt>
                <c:pt idx="14">
                  <c:v>2.43775056282039</c:v>
                </c:pt>
                <c:pt idx="15">
                  <c:v>2.4814426285023</c:v>
                </c:pt>
                <c:pt idx="16">
                  <c:v>2.48995847942483</c:v>
                </c:pt>
                <c:pt idx="17">
                  <c:v>2.50514997831991</c:v>
                </c:pt>
                <c:pt idx="18">
                  <c:v>2.52891670027765</c:v>
                </c:pt>
                <c:pt idx="19">
                  <c:v>2.54406804435028</c:v>
                </c:pt>
                <c:pt idx="20">
                  <c:v>2.56702636615906</c:v>
                </c:pt>
                <c:pt idx="21">
                  <c:v>2.58658730467176</c:v>
                </c:pt>
                <c:pt idx="22">
                  <c:v>2.60205999132796</c:v>
                </c:pt>
                <c:pt idx="23">
                  <c:v>2.60852603357719</c:v>
                </c:pt>
                <c:pt idx="24">
                  <c:v>2.61804809671209</c:v>
                </c:pt>
                <c:pt idx="25">
                  <c:v>2.62736585659273</c:v>
                </c:pt>
                <c:pt idx="26">
                  <c:v>2.65896484266443</c:v>
                </c:pt>
                <c:pt idx="27">
                  <c:v>2.67486114073781</c:v>
                </c:pt>
                <c:pt idx="28">
                  <c:v>2.69372694892365</c:v>
                </c:pt>
                <c:pt idx="29">
                  <c:v>2.69983772586725</c:v>
                </c:pt>
                <c:pt idx="30">
                  <c:v>2.68124123737559</c:v>
                </c:pt>
                <c:pt idx="31">
                  <c:v>2.68394713075151</c:v>
                </c:pt>
                <c:pt idx="32">
                  <c:v>2.69196510276736</c:v>
                </c:pt>
                <c:pt idx="33">
                  <c:v>2.69284691927723</c:v>
                </c:pt>
                <c:pt idx="34">
                  <c:v>2.70070371714502</c:v>
                </c:pt>
                <c:pt idx="35">
                  <c:v>2.70586371228392</c:v>
                </c:pt>
                <c:pt idx="36">
                  <c:v>2.71349054309394</c:v>
                </c:pt>
                <c:pt idx="37">
                  <c:v>2.72263392253381</c:v>
                </c:pt>
                <c:pt idx="38">
                  <c:v>2.72835378202123</c:v>
                </c:pt>
                <c:pt idx="39">
                  <c:v>2.73479982958885</c:v>
                </c:pt>
                <c:pt idx="40">
                  <c:v>2.73957234445009</c:v>
                </c:pt>
                <c:pt idx="41">
                  <c:v>2.74585519517373</c:v>
                </c:pt>
                <c:pt idx="42">
                  <c:v>2.75050839485135</c:v>
                </c:pt>
                <c:pt idx="43">
                  <c:v>2.77524625974024</c:v>
                </c:pt>
                <c:pt idx="44">
                  <c:v>2.78247262416629</c:v>
                </c:pt>
                <c:pt idx="45">
                  <c:v>2.79239168949825</c:v>
                </c:pt>
                <c:pt idx="46">
                  <c:v>2.79588001734408</c:v>
                </c:pt>
                <c:pt idx="47">
                  <c:v>2.79934054945358</c:v>
                </c:pt>
                <c:pt idx="48">
                  <c:v>2.80821097292422</c:v>
                </c:pt>
                <c:pt idx="49">
                  <c:v>2.81157500587059</c:v>
                </c:pt>
                <c:pt idx="50">
                  <c:v>2.81424759573192</c:v>
                </c:pt>
                <c:pt idx="51">
                  <c:v>2.81624129999178</c:v>
                </c:pt>
                <c:pt idx="52">
                  <c:v>2.81756536955978</c:v>
                </c:pt>
                <c:pt idx="53">
                  <c:v>2.82607480270083</c:v>
                </c:pt>
                <c:pt idx="54">
                  <c:v>2.82801506422398</c:v>
                </c:pt>
                <c:pt idx="55">
                  <c:v>2.83505610172012</c:v>
                </c:pt>
                <c:pt idx="56">
                  <c:v>2.84135947045485</c:v>
                </c:pt>
                <c:pt idx="57">
                  <c:v>2.8463371121298</c:v>
                </c:pt>
                <c:pt idx="58">
                  <c:v>2.8494194137969</c:v>
                </c:pt>
                <c:pt idx="59">
                  <c:v>2.85186960072977</c:v>
                </c:pt>
                <c:pt idx="60">
                  <c:v>2.8555191556678</c:v>
                </c:pt>
                <c:pt idx="61">
                  <c:v>2.85672889038288</c:v>
                </c:pt>
                <c:pt idx="62">
                  <c:v>2.85973856619715</c:v>
                </c:pt>
                <c:pt idx="63">
                  <c:v>2.86451108105839</c:v>
                </c:pt>
                <c:pt idx="64">
                  <c:v>2.86510397464113</c:v>
                </c:pt>
                <c:pt idx="65">
                  <c:v>2.86569605991607</c:v>
                </c:pt>
                <c:pt idx="66">
                  <c:v>2.86746748785905</c:v>
                </c:pt>
                <c:pt idx="67">
                  <c:v>2.86805636182304</c:v>
                </c:pt>
                <c:pt idx="68">
                  <c:v>2.87273882747267</c:v>
                </c:pt>
                <c:pt idx="69">
                  <c:v>2.87448181769947</c:v>
                </c:pt>
                <c:pt idx="70">
                  <c:v>2.8767949762007</c:v>
                </c:pt>
                <c:pt idx="71">
                  <c:v>2.88309335857569</c:v>
                </c:pt>
                <c:pt idx="72">
                  <c:v>2.88592633980143</c:v>
                </c:pt>
                <c:pt idx="73">
                  <c:v>2.89597473235906</c:v>
                </c:pt>
                <c:pt idx="74">
                  <c:v>2.89707700320942</c:v>
                </c:pt>
                <c:pt idx="75">
                  <c:v>2.90471554527868</c:v>
                </c:pt>
                <c:pt idx="76">
                  <c:v>2.90902085421116</c:v>
                </c:pt>
                <c:pt idx="77">
                  <c:v>2.91169015875386</c:v>
                </c:pt>
                <c:pt idx="78">
                  <c:v>2.91434315711944</c:v>
                </c:pt>
                <c:pt idx="79">
                  <c:v>2.91539983521227</c:v>
                </c:pt>
                <c:pt idx="80">
                  <c:v>2.91645394854992</c:v>
                </c:pt>
                <c:pt idx="81">
                  <c:v>2.91698004732038</c:v>
                </c:pt>
                <c:pt idx="82">
                  <c:v>2.91803033678488</c:v>
                </c:pt>
                <c:pt idx="83">
                  <c:v>2.92012332629072</c:v>
                </c:pt>
                <c:pt idx="84">
                  <c:v>2.92116605063774</c:v>
                </c:pt>
                <c:pt idx="85">
                  <c:v>2.92685670894969</c:v>
                </c:pt>
                <c:pt idx="86">
                  <c:v>2.92685670894969</c:v>
                </c:pt>
                <c:pt idx="87">
                  <c:v>2.92685670894969</c:v>
                </c:pt>
                <c:pt idx="88">
                  <c:v>2.92737036303902</c:v>
                </c:pt>
                <c:pt idx="89">
                  <c:v>2.92788341033071</c:v>
                </c:pt>
                <c:pt idx="90">
                  <c:v>2.92788341033071</c:v>
                </c:pt>
                <c:pt idx="91">
                  <c:v>2.92788341033071</c:v>
                </c:pt>
                <c:pt idx="92">
                  <c:v>2.92788341033071</c:v>
                </c:pt>
                <c:pt idx="93">
                  <c:v>2.92839585225671</c:v>
                </c:pt>
                <c:pt idx="94">
                  <c:v>2.92839585225671</c:v>
                </c:pt>
                <c:pt idx="95">
                  <c:v>2.92890769024395</c:v>
                </c:pt>
                <c:pt idx="96">
                  <c:v>2.92890769024395</c:v>
                </c:pt>
                <c:pt idx="97">
                  <c:v>2.92941892571429</c:v>
                </c:pt>
                <c:pt idx="98">
                  <c:v>2.93094903116752</c:v>
                </c:pt>
                <c:pt idx="99">
                  <c:v>2.93399316383124</c:v>
                </c:pt>
                <c:pt idx="100">
                  <c:v>2.94250410616808</c:v>
                </c:pt>
                <c:pt idx="101">
                  <c:v>2.94546858513182</c:v>
                </c:pt>
                <c:pt idx="102">
                  <c:v>2.94694327069783</c:v>
                </c:pt>
                <c:pt idx="103">
                  <c:v>2.95520653754194</c:v>
                </c:pt>
                <c:pt idx="104">
                  <c:v>2.95760728706009</c:v>
                </c:pt>
                <c:pt idx="105">
                  <c:v>2.96331551138611</c:v>
                </c:pt>
                <c:pt idx="106">
                  <c:v>2.96567197122011</c:v>
                </c:pt>
                <c:pt idx="107">
                  <c:v>2.96801571399364</c:v>
                </c:pt>
                <c:pt idx="108">
                  <c:v>2.96941591235398</c:v>
                </c:pt>
                <c:pt idx="109">
                  <c:v>2.9712758487381</c:v>
                </c:pt>
                <c:pt idx="110">
                  <c:v>2.97451169273733</c:v>
                </c:pt>
                <c:pt idx="111">
                  <c:v>2.97634997900327</c:v>
                </c:pt>
                <c:pt idx="112">
                  <c:v>2.97863694838447</c:v>
                </c:pt>
                <c:pt idx="113">
                  <c:v>2.98000337158375</c:v>
                </c:pt>
                <c:pt idx="114">
                  <c:v>2.9804578922761</c:v>
                </c:pt>
                <c:pt idx="115">
                  <c:v>2.98227123303957</c:v>
                </c:pt>
                <c:pt idx="116">
                  <c:v>2.98452731334379</c:v>
                </c:pt>
                <c:pt idx="117">
                  <c:v>2.98855895687862</c:v>
                </c:pt>
                <c:pt idx="118">
                  <c:v>2.98989456371877</c:v>
                </c:pt>
                <c:pt idx="119">
                  <c:v>2.99343623049761</c:v>
                </c:pt>
                <c:pt idx="120">
                  <c:v>2.99387691494121</c:v>
                </c:pt>
                <c:pt idx="121">
                  <c:v>2.99431715266964</c:v>
                </c:pt>
                <c:pt idx="122">
                  <c:v>2.99519629159718</c:v>
                </c:pt>
                <c:pt idx="123">
                  <c:v>2.99869515831166</c:v>
                </c:pt>
                <c:pt idx="124">
                  <c:v>3.00389116623691</c:v>
                </c:pt>
                <c:pt idx="125">
                  <c:v>3.0111473607758</c:v>
                </c:pt>
                <c:pt idx="126">
                  <c:v>3.01577875638904</c:v>
                </c:pt>
                <c:pt idx="127">
                  <c:v>3.01870049866624</c:v>
                </c:pt>
                <c:pt idx="128">
                  <c:v>3.02284061087653</c:v>
                </c:pt>
                <c:pt idx="129">
                  <c:v>3.02694162795903</c:v>
                </c:pt>
                <c:pt idx="130">
                  <c:v>3.03981055414835</c:v>
                </c:pt>
                <c:pt idx="131">
                  <c:v>3.04805317311561</c:v>
                </c:pt>
                <c:pt idx="132">
                  <c:v>3.05728564441821</c:v>
                </c:pt>
                <c:pt idx="133">
                  <c:v>3.066698550423</c:v>
                </c:pt>
                <c:pt idx="134">
                  <c:v>3.0696680969116</c:v>
                </c:pt>
                <c:pt idx="135">
                  <c:v>3.07627625540422</c:v>
                </c:pt>
                <c:pt idx="136">
                  <c:v>3.07990446766672</c:v>
                </c:pt>
                <c:pt idx="137">
                  <c:v>3.08564728829686</c:v>
                </c:pt>
                <c:pt idx="138">
                  <c:v>3.09236969962912</c:v>
                </c:pt>
                <c:pt idx="139">
                  <c:v>3.09447112864164</c:v>
                </c:pt>
                <c:pt idx="140">
                  <c:v>3.10174707394637</c:v>
                </c:pt>
                <c:pt idx="141">
                  <c:v>3.10653085382238</c:v>
                </c:pt>
                <c:pt idx="142">
                  <c:v>3.1092409685882</c:v>
                </c:pt>
                <c:pt idx="143">
                  <c:v>3.11092624226642</c:v>
                </c:pt>
                <c:pt idx="144">
                  <c:v>3.11394335230684</c:v>
                </c:pt>
                <c:pt idx="145">
                  <c:v>3.11693964655076</c:v>
                </c:pt>
                <c:pt idx="146">
                  <c:v>3.11991541025799</c:v>
                </c:pt>
                <c:pt idx="147">
                  <c:v>3.12221587827283</c:v>
                </c:pt>
                <c:pt idx="148">
                  <c:v>3.12548126570059</c:v>
                </c:pt>
                <c:pt idx="149">
                  <c:v>3.13129779659762</c:v>
                </c:pt>
                <c:pt idx="150">
                  <c:v>3.13481437032046</c:v>
                </c:pt>
                <c:pt idx="151">
                  <c:v>3.14144977340047</c:v>
                </c:pt>
                <c:pt idx="152">
                  <c:v>3.14395111642396</c:v>
                </c:pt>
                <c:pt idx="153">
                  <c:v>3.14891099310936</c:v>
                </c:pt>
                <c:pt idx="154">
                  <c:v>3.15259407792747</c:v>
                </c:pt>
                <c:pt idx="155">
                  <c:v>3.15654915133178</c:v>
                </c:pt>
                <c:pt idx="156">
                  <c:v>3.15836249209525</c:v>
                </c:pt>
                <c:pt idx="157">
                  <c:v>3.16345955176999</c:v>
                </c:pt>
                <c:pt idx="158">
                  <c:v>3.17172645365323</c:v>
                </c:pt>
                <c:pt idx="159">
                  <c:v>3.17405980772503</c:v>
                </c:pt>
                <c:pt idx="160">
                  <c:v>3.17782497186468</c:v>
                </c:pt>
                <c:pt idx="161">
                  <c:v>3.18069920129603</c:v>
                </c:pt>
                <c:pt idx="162">
                  <c:v>3.182129214053</c:v>
                </c:pt>
                <c:pt idx="163">
                  <c:v>3.18383903705642</c:v>
                </c:pt>
                <c:pt idx="164">
                  <c:v>3.18554215485437</c:v>
                </c:pt>
                <c:pt idx="165">
                  <c:v>3.18639121569549</c:v>
                </c:pt>
                <c:pt idx="166">
                  <c:v>3.18836592606315</c:v>
                </c:pt>
                <c:pt idx="167">
                  <c:v>3.1906117978136</c:v>
                </c:pt>
                <c:pt idx="168">
                  <c:v>3.19200959265367</c:v>
                </c:pt>
                <c:pt idx="169">
                  <c:v>3.19589965240923</c:v>
                </c:pt>
                <c:pt idx="170">
                  <c:v>3.20002926655377</c:v>
                </c:pt>
                <c:pt idx="171">
                  <c:v>3.2027606873932</c:v>
                </c:pt>
                <c:pt idx="172">
                  <c:v>3.20709554041922</c:v>
                </c:pt>
                <c:pt idx="173">
                  <c:v>3.21112054125805</c:v>
                </c:pt>
                <c:pt idx="174">
                  <c:v>3.2137832993353</c:v>
                </c:pt>
                <c:pt idx="175">
                  <c:v>3.21827285357145</c:v>
                </c:pt>
                <c:pt idx="176">
                  <c:v>3.22245633667925</c:v>
                </c:pt>
                <c:pt idx="177">
                  <c:v>3.22505069613805</c:v>
                </c:pt>
                <c:pt idx="178">
                  <c:v>3.22865695810894</c:v>
                </c:pt>
                <c:pt idx="179">
                  <c:v>3.23350376034113</c:v>
                </c:pt>
                <c:pt idx="180">
                  <c:v>3.24079877111733</c:v>
                </c:pt>
                <c:pt idx="181">
                  <c:v>0</c:v>
                </c:pt>
                <c:pt idx="182">
                  <c:v>0</c:v>
                </c:pt>
                <c:pt idx="183">
                  <c:v>0</c:v>
                </c:pt>
                <c:pt idx="184">
                  <c:v>0</c:v>
                </c:pt>
                <c:pt idx="185">
                  <c:v>0</c:v>
                </c:pt>
                <c:pt idx="186">
                  <c:v>0</c:v>
                </c:pt>
                <c:pt idx="187">
                  <c:v>0</c:v>
                </c:pt>
                <c:pt idx="188">
                  <c:v>0</c:v>
                </c:pt>
                <c:pt idx="189">
                  <c:v>0</c:v>
                </c:pt>
                <c:pt idx="190">
                  <c:v>0</c:v>
                </c:pt>
              </c:numCache>
            </c:numRef>
          </c:val>
          <c:smooth val="0"/>
        </c:ser>
        <c:ser>
          <c:idx val="7"/>
          <c:order val="7"/>
          <c:tx>
            <c:strRef>
              <c:f>label 7</c:f>
              <c:strCache>
                <c:ptCount val="1"/>
                <c:pt idx="0">
                  <c:v>Panama</c:v>
                </c:pt>
              </c:strCache>
            </c:strRef>
          </c:tx>
          <c:spPr>
            <a:solidFill>
              <a:srgbClr val="9f060c"/>
            </a:solidFill>
            <a:ln w="28440">
              <a:solidFill>
                <a:srgbClr val="9f060c"/>
              </a:solidFill>
              <a:round/>
            </a:ln>
          </c:spPr>
          <c:marker>
            <c:symbol val="none"/>
          </c:marker>
          <c:dPt>
            <c:idx val="113"/>
            <c:marker>
              <c:symbol val="none"/>
            </c:marker>
          </c:dPt>
          <c:dLbls>
            <c:dLbl>
              <c:idx val="113"/>
              <c:txPr>
                <a:bodyPr/>
                <a:lstStyle/>
                <a:p>
                  <a:pPr>
                    <a:defRPr b="0" sz="1000" spc="-1" strike="noStrike">
                      <a:solidFill>
                        <a:srgbClr val="000000"/>
                      </a:solidFill>
                      <a:latin typeface="Aquawax"/>
                    </a:defRPr>
                  </a:pPr>
                </a:p>
              </c:txPr>
              <c:dLblPos val="t"/>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9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pt idx="101">
                  <c:v>101</c:v>
                </c:pt>
                <c:pt idx="102">
                  <c:v>102</c:v>
                </c:pt>
                <c:pt idx="103">
                  <c:v>103</c:v>
                </c:pt>
                <c:pt idx="104">
                  <c:v>104</c:v>
                </c:pt>
                <c:pt idx="105">
                  <c:v>105</c:v>
                </c:pt>
                <c:pt idx="106">
                  <c:v>106</c:v>
                </c:pt>
                <c:pt idx="107">
                  <c:v>107</c:v>
                </c:pt>
                <c:pt idx="108">
                  <c:v>108</c:v>
                </c:pt>
                <c:pt idx="109">
                  <c:v>109</c:v>
                </c:pt>
                <c:pt idx="110">
                  <c:v>110</c:v>
                </c:pt>
                <c:pt idx="111">
                  <c:v>111</c:v>
                </c:pt>
                <c:pt idx="112">
                  <c:v>112</c:v>
                </c:pt>
                <c:pt idx="113">
                  <c:v>113</c:v>
                </c:pt>
                <c:pt idx="114">
                  <c:v>114</c:v>
                </c:pt>
                <c:pt idx="115">
                  <c:v>115</c:v>
                </c:pt>
                <c:pt idx="116">
                  <c:v>116</c:v>
                </c:pt>
                <c:pt idx="117">
                  <c:v>117</c:v>
                </c:pt>
                <c:pt idx="118">
                  <c:v>118</c:v>
                </c:pt>
                <c:pt idx="119">
                  <c:v>119</c:v>
                </c:pt>
                <c:pt idx="120">
                  <c:v>120</c:v>
                </c:pt>
                <c:pt idx="121">
                  <c:v>121</c:v>
                </c:pt>
                <c:pt idx="122">
                  <c:v>122</c:v>
                </c:pt>
                <c:pt idx="123">
                  <c:v>123</c:v>
                </c:pt>
                <c:pt idx="124">
                  <c:v>124</c:v>
                </c:pt>
                <c:pt idx="125">
                  <c:v>125</c:v>
                </c:pt>
                <c:pt idx="126">
                  <c:v>126</c:v>
                </c:pt>
                <c:pt idx="127">
                  <c:v>127</c:v>
                </c:pt>
                <c:pt idx="128">
                  <c:v>128</c:v>
                </c:pt>
                <c:pt idx="129">
                  <c:v>129</c:v>
                </c:pt>
                <c:pt idx="130">
                  <c:v>130</c:v>
                </c:pt>
                <c:pt idx="131">
                  <c:v>131</c:v>
                </c:pt>
                <c:pt idx="132">
                  <c:v>132</c:v>
                </c:pt>
                <c:pt idx="133">
                  <c:v>133</c:v>
                </c:pt>
                <c:pt idx="134">
                  <c:v>134</c:v>
                </c:pt>
                <c:pt idx="135">
                  <c:v>135</c:v>
                </c:pt>
                <c:pt idx="136">
                  <c:v>136</c:v>
                </c:pt>
                <c:pt idx="137">
                  <c:v>137</c:v>
                </c:pt>
                <c:pt idx="138">
                  <c:v>138</c:v>
                </c:pt>
                <c:pt idx="139">
                  <c:v>139</c:v>
                </c:pt>
                <c:pt idx="140">
                  <c:v>140</c:v>
                </c:pt>
                <c:pt idx="141">
                  <c:v>141</c:v>
                </c:pt>
                <c:pt idx="142">
                  <c:v>142</c:v>
                </c:pt>
                <c:pt idx="143">
                  <c:v>143</c:v>
                </c:pt>
                <c:pt idx="144">
                  <c:v>144</c:v>
                </c:pt>
                <c:pt idx="145">
                  <c:v>145</c:v>
                </c:pt>
                <c:pt idx="146">
                  <c:v>146</c:v>
                </c:pt>
                <c:pt idx="147">
                  <c:v>147</c:v>
                </c:pt>
                <c:pt idx="148">
                  <c:v>148</c:v>
                </c:pt>
                <c:pt idx="149">
                  <c:v>149</c:v>
                </c:pt>
                <c:pt idx="150">
                  <c:v>150</c:v>
                </c:pt>
                <c:pt idx="151">
                  <c:v>151</c:v>
                </c:pt>
                <c:pt idx="152">
                  <c:v>152</c:v>
                </c:pt>
                <c:pt idx="153">
                  <c:v>153</c:v>
                </c:pt>
                <c:pt idx="154">
                  <c:v>154</c:v>
                </c:pt>
                <c:pt idx="155">
                  <c:v>155</c:v>
                </c:pt>
                <c:pt idx="156">
                  <c:v>156</c:v>
                </c:pt>
                <c:pt idx="157">
                  <c:v>157</c:v>
                </c:pt>
                <c:pt idx="158">
                  <c:v>158</c:v>
                </c:pt>
                <c:pt idx="159">
                  <c:v>159</c:v>
                </c:pt>
                <c:pt idx="160">
                  <c:v>160</c:v>
                </c:pt>
                <c:pt idx="161">
                  <c:v>161</c:v>
                </c:pt>
                <c:pt idx="162">
                  <c:v>162</c:v>
                </c:pt>
                <c:pt idx="163">
                  <c:v>163</c:v>
                </c:pt>
                <c:pt idx="164">
                  <c:v>164</c:v>
                </c:pt>
                <c:pt idx="165">
                  <c:v>165</c:v>
                </c:pt>
                <c:pt idx="166">
                  <c:v>166</c:v>
                </c:pt>
                <c:pt idx="167">
                  <c:v>167</c:v>
                </c:pt>
                <c:pt idx="168">
                  <c:v>168</c:v>
                </c:pt>
                <c:pt idx="169">
                  <c:v>169</c:v>
                </c:pt>
                <c:pt idx="170">
                  <c:v>170</c:v>
                </c:pt>
                <c:pt idx="171">
                  <c:v>171</c:v>
                </c:pt>
                <c:pt idx="172">
                  <c:v>172</c:v>
                </c:pt>
                <c:pt idx="173">
                  <c:v>173</c:v>
                </c:pt>
                <c:pt idx="174">
                  <c:v>174</c:v>
                </c:pt>
                <c:pt idx="175">
                  <c:v>175</c:v>
                </c:pt>
                <c:pt idx="176">
                  <c:v>176</c:v>
                </c:pt>
                <c:pt idx="177">
                  <c:v>177</c:v>
                </c:pt>
                <c:pt idx="178">
                  <c:v>178</c:v>
                </c:pt>
                <c:pt idx="179">
                  <c:v>179</c:v>
                </c:pt>
                <c:pt idx="180">
                  <c:v>180</c:v>
                </c:pt>
                <c:pt idx="181">
                  <c:v>181</c:v>
                </c:pt>
                <c:pt idx="182">
                  <c:v>182</c:v>
                </c:pt>
                <c:pt idx="183">
                  <c:v>183</c:v>
                </c:pt>
                <c:pt idx="184">
                  <c:v>184</c:v>
                </c:pt>
                <c:pt idx="185">
                  <c:v>185</c:v>
                </c:pt>
                <c:pt idx="186">
                  <c:v>186</c:v>
                </c:pt>
                <c:pt idx="187">
                  <c:v>187</c:v>
                </c:pt>
                <c:pt idx="188">
                  <c:v>188</c:v>
                </c:pt>
                <c:pt idx="189">
                  <c:v>189</c:v>
                </c:pt>
                <c:pt idx="190">
                  <c:v>190</c:v>
                </c:pt>
              </c:strCache>
            </c:strRef>
          </c:cat>
          <c:val>
            <c:numRef>
              <c:f>7</c:f>
              <c:numCache>
                <c:formatCode>General</c:formatCode>
                <c:ptCount val="191"/>
                <c:pt idx="0">
                  <c:v>0</c:v>
                </c:pt>
                <c:pt idx="1">
                  <c:v>0.903089986991944</c:v>
                </c:pt>
                <c:pt idx="2">
                  <c:v>1.04139268515823</c:v>
                </c:pt>
                <c:pt idx="3">
                  <c:v>1.43136376415899</c:v>
                </c:pt>
                <c:pt idx="4">
                  <c:v>1.55630250076729</c:v>
                </c:pt>
                <c:pt idx="5">
                  <c:v>1.63346845557959</c:v>
                </c:pt>
                <c:pt idx="6">
                  <c:v>1.74036268949424</c:v>
                </c:pt>
                <c:pt idx="7">
                  <c:v>1.83884909073726</c:v>
                </c:pt>
                <c:pt idx="8">
                  <c:v>1.93449845124357</c:v>
                </c:pt>
                <c:pt idx="9">
                  <c:v>2.03742649794062</c:v>
                </c:pt>
                <c:pt idx="10">
                  <c:v>2.13672056715641</c:v>
                </c:pt>
                <c:pt idx="11">
                  <c:v>2.30102999566398</c:v>
                </c:pt>
                <c:pt idx="12">
                  <c:v>2.49554433754645</c:v>
                </c:pt>
                <c:pt idx="13">
                  <c:v>2.53781909507327</c:v>
                </c:pt>
                <c:pt idx="14">
                  <c:v>2.53781909507327</c:v>
                </c:pt>
                <c:pt idx="15">
                  <c:v>2.64640372622307</c:v>
                </c:pt>
                <c:pt idx="16">
                  <c:v>2.74663419893758</c:v>
                </c:pt>
                <c:pt idx="17">
                  <c:v>2.82865989653532</c:v>
                </c:pt>
                <c:pt idx="18">
                  <c:v>2.89542254603941</c:v>
                </c:pt>
                <c:pt idx="19">
                  <c:v>2.95472479097906</c:v>
                </c:pt>
                <c:pt idx="20">
                  <c:v>2.99519629159718</c:v>
                </c:pt>
                <c:pt idx="21">
                  <c:v>3.07224989761351</c:v>
                </c:pt>
                <c:pt idx="22">
                  <c:v>3.07224989761351</c:v>
                </c:pt>
                <c:pt idx="23">
                  <c:v>3.11958577496178</c:v>
                </c:pt>
                <c:pt idx="24">
                  <c:v>3.16879202031418</c:v>
                </c:pt>
                <c:pt idx="25">
                  <c:v>3.22349594096239</c:v>
                </c:pt>
                <c:pt idx="26">
                  <c:v>3.25551371281953</c:v>
                </c:pt>
                <c:pt idx="27">
                  <c:v>3.29841638006129</c:v>
                </c:pt>
                <c:pt idx="28">
                  <c:v>3.32221929473392</c:v>
                </c:pt>
                <c:pt idx="29">
                  <c:v>3.35198945543563</c:v>
                </c:pt>
                <c:pt idx="30">
                  <c:v>3.40277706961035</c:v>
                </c:pt>
                <c:pt idx="31">
                  <c:v>3.43964842956347</c:v>
                </c:pt>
                <c:pt idx="32">
                  <c:v>3.47334096418594</c:v>
                </c:pt>
                <c:pt idx="33">
                  <c:v>3.50974001557038</c:v>
                </c:pt>
                <c:pt idx="34">
                  <c:v>3.53147891704225</c:v>
                </c:pt>
                <c:pt idx="35">
                  <c:v>3.54057971650445</c:v>
                </c:pt>
                <c:pt idx="36">
                  <c:v>3.55315454816963</c:v>
                </c:pt>
                <c:pt idx="37">
                  <c:v>3.57414706415072</c:v>
                </c:pt>
                <c:pt idx="38">
                  <c:v>3.60379370413696</c:v>
                </c:pt>
                <c:pt idx="39">
                  <c:v>3.62428209583567</c:v>
                </c:pt>
                <c:pt idx="40">
                  <c:v>3.6307328928172</c:v>
                </c:pt>
                <c:pt idx="41">
                  <c:v>3.65001595247184</c:v>
                </c:pt>
                <c:pt idx="42">
                  <c:v>3.66819948419866</c:v>
                </c:pt>
                <c:pt idx="43">
                  <c:v>3.68313713148301</c:v>
                </c:pt>
                <c:pt idx="44">
                  <c:v>3.7131544018373</c:v>
                </c:pt>
                <c:pt idx="45">
                  <c:v>3.72737856945149</c:v>
                </c:pt>
                <c:pt idx="46">
                  <c:v>3.74335295140956</c:v>
                </c:pt>
                <c:pt idx="47">
                  <c:v>3.76185269446638</c:v>
                </c:pt>
                <c:pt idx="48">
                  <c:v>3.77966862720715</c:v>
                </c:pt>
                <c:pt idx="49">
                  <c:v>3.77966862720715</c:v>
                </c:pt>
                <c:pt idx="50">
                  <c:v>3.80468451490694</c:v>
                </c:pt>
                <c:pt idx="51">
                  <c:v>3.81504617606463</c:v>
                </c:pt>
                <c:pt idx="52">
                  <c:v>3.82736927305383</c:v>
                </c:pt>
                <c:pt idx="53">
                  <c:v>3.85064623518307</c:v>
                </c:pt>
                <c:pt idx="54">
                  <c:v>3.85064623518307</c:v>
                </c:pt>
                <c:pt idx="55">
                  <c:v>3.85715150268749</c:v>
                </c:pt>
                <c:pt idx="56">
                  <c:v>3.87639106181919</c:v>
                </c:pt>
                <c:pt idx="57">
                  <c:v>3.88823567327057</c:v>
                </c:pt>
                <c:pt idx="58">
                  <c:v>3.8958643512473</c:v>
                </c:pt>
                <c:pt idx="59">
                  <c:v>3.90687353472207</c:v>
                </c:pt>
                <c:pt idx="60">
                  <c:v>3.91813522616636</c:v>
                </c:pt>
                <c:pt idx="61">
                  <c:v>3.92675390518974</c:v>
                </c:pt>
                <c:pt idx="62">
                  <c:v>3.93530569028993</c:v>
                </c:pt>
                <c:pt idx="63">
                  <c:v>3.94364288275213</c:v>
                </c:pt>
                <c:pt idx="64">
                  <c:v>3.95153179054235</c:v>
                </c:pt>
                <c:pt idx="65">
                  <c:v>3.95989958786594</c:v>
                </c:pt>
                <c:pt idx="66">
                  <c:v>3.96698602511794</c:v>
                </c:pt>
                <c:pt idx="67">
                  <c:v>3.97538584898947</c:v>
                </c:pt>
                <c:pt idx="68">
                  <c:v>3.98254258230294</c:v>
                </c:pt>
                <c:pt idx="69">
                  <c:v>3.98793426523216</c:v>
                </c:pt>
                <c:pt idx="70">
                  <c:v>3.99418512820232</c:v>
                </c:pt>
                <c:pt idx="71">
                  <c:v>3.99899997221832</c:v>
                </c:pt>
                <c:pt idx="72">
                  <c:v>4.00500882067237</c:v>
                </c:pt>
                <c:pt idx="73">
                  <c:v>4.01144356202208</c:v>
                </c:pt>
                <c:pt idx="74">
                  <c:v>4.02436250435328</c:v>
                </c:pt>
                <c:pt idx="75">
                  <c:v>4.03846119617856</c:v>
                </c:pt>
                <c:pt idx="76">
                  <c:v>4.04855832489848</c:v>
                </c:pt>
                <c:pt idx="77">
                  <c:v>4.05869168281923</c:v>
                </c:pt>
                <c:pt idx="78">
                  <c:v>4.06922395729705</c:v>
                </c:pt>
                <c:pt idx="79">
                  <c:v>4.08389660272817</c:v>
                </c:pt>
                <c:pt idx="80">
                  <c:v>4.09798572998478</c:v>
                </c:pt>
                <c:pt idx="81">
                  <c:v>4.11454426720586</c:v>
                </c:pt>
                <c:pt idx="82">
                  <c:v>4.12914184579229</c:v>
                </c:pt>
                <c:pt idx="83">
                  <c:v>4.14104194093905</c:v>
                </c:pt>
                <c:pt idx="84">
                  <c:v>4.14906508020762</c:v>
                </c:pt>
                <c:pt idx="85">
                  <c:v>4.16462048907971</c:v>
                </c:pt>
                <c:pt idx="86">
                  <c:v>4.17736332475036</c:v>
                </c:pt>
                <c:pt idx="87">
                  <c:v>4.18929375588569</c:v>
                </c:pt>
                <c:pt idx="88">
                  <c:v>4.20422854270696</c:v>
                </c:pt>
                <c:pt idx="89">
                  <c:v>4.21550537823182</c:v>
                </c:pt>
                <c:pt idx="90">
                  <c:v>4.22670298958522</c:v>
                </c:pt>
                <c:pt idx="91">
                  <c:v>4.23636088801292</c:v>
                </c:pt>
                <c:pt idx="92">
                  <c:v>4.2525860640654</c:v>
                </c:pt>
                <c:pt idx="93">
                  <c:v>4.26918593281395</c:v>
                </c:pt>
                <c:pt idx="94">
                  <c:v>4.28354997200268</c:v>
                </c:pt>
                <c:pt idx="95">
                  <c:v>4.30230927836999</c:v>
                </c:pt>
                <c:pt idx="96">
                  <c:v>4.33077891423082</c:v>
                </c:pt>
                <c:pt idx="97">
                  <c:v>4.33086001497464</c:v>
                </c:pt>
                <c:pt idx="98">
                  <c:v>4.34167188720852</c:v>
                </c:pt>
                <c:pt idx="99">
                  <c:v>4.35405078561077</c:v>
                </c:pt>
                <c:pt idx="100">
                  <c:v>4.36830548383928</c:v>
                </c:pt>
                <c:pt idx="101">
                  <c:v>4.38514134760466</c:v>
                </c:pt>
                <c:pt idx="102">
                  <c:v>4.40177952135384</c:v>
                </c:pt>
                <c:pt idx="103">
                  <c:v>4.41547416810924</c:v>
                </c:pt>
                <c:pt idx="104">
                  <c:v>4.42735625575892</c:v>
                </c:pt>
                <c:pt idx="105">
                  <c:v>4.43638530507276</c:v>
                </c:pt>
                <c:pt idx="106">
                  <c:v>4.44762309776029</c:v>
                </c:pt>
                <c:pt idx="107">
                  <c:v>4.46295174457805</c:v>
                </c:pt>
                <c:pt idx="108">
                  <c:v>4.47574380674813</c:v>
                </c:pt>
                <c:pt idx="109">
                  <c:v>4.48654381988252</c:v>
                </c:pt>
                <c:pt idx="110">
                  <c:v>4.50086741787214</c:v>
                </c:pt>
                <c:pt idx="111">
                  <c:v>4.51567518800253</c:v>
                </c:pt>
                <c:pt idx="112">
                  <c:v>4.52569252450501</c:v>
                </c:pt>
                <c:pt idx="113">
                  <c:v>4.53735308003993</c:v>
                </c:pt>
                <c:pt idx="114">
                  <c:v>4.54699892644528</c:v>
                </c:pt>
                <c:pt idx="115">
                  <c:v>4.55624217790006</c:v>
                </c:pt>
                <c:pt idx="116">
                  <c:v>4.56800213750462</c:v>
                </c:pt>
                <c:pt idx="117">
                  <c:v>4.58148315827586</c:v>
                </c:pt>
                <c:pt idx="118">
                  <c:v>4.59476811344751</c:v>
                </c:pt>
                <c:pt idx="119">
                  <c:v>4.60520804646736</c:v>
                </c:pt>
                <c:pt idx="120">
                  <c:v>4.61543448110941</c:v>
                </c:pt>
                <c:pt idx="121">
                  <c:v>4.62547708116907</c:v>
                </c:pt>
                <c:pt idx="122">
                  <c:v>4.63605639654958</c:v>
                </c:pt>
                <c:pt idx="123">
                  <c:v>4.64671732456283</c:v>
                </c:pt>
                <c:pt idx="124">
                  <c:v>4.65927902105444</c:v>
                </c:pt>
                <c:pt idx="125">
                  <c:v>4.67369349638596</c:v>
                </c:pt>
                <c:pt idx="126">
                  <c:v>4.68210895890681</c:v>
                </c:pt>
                <c:pt idx="127">
                  <c:v>4.69234450331203</c:v>
                </c:pt>
                <c:pt idx="128">
                  <c:v>4.70219781634606</c:v>
                </c:pt>
                <c:pt idx="129">
                  <c:v>4.71103070820744</c:v>
                </c:pt>
                <c:pt idx="130">
                  <c:v>4.71817771557743</c:v>
                </c:pt>
                <c:pt idx="131">
                  <c:v>4.72809393937978</c:v>
                </c:pt>
                <c:pt idx="132">
                  <c:v>4.73580641732714</c:v>
                </c:pt>
                <c:pt idx="133">
                  <c:v>4.74156914049353</c:v>
                </c:pt>
                <c:pt idx="134">
                  <c:v>4.74745842017725</c:v>
                </c:pt>
                <c:pt idx="135">
                  <c:v>4.75447829876668</c:v>
                </c:pt>
                <c:pt idx="136">
                  <c:v>4.76337557554845</c:v>
                </c:pt>
                <c:pt idx="137">
                  <c:v>4.76984977048705</c:v>
                </c:pt>
                <c:pt idx="138">
                  <c:v>4.78028850226373</c:v>
                </c:pt>
                <c:pt idx="139">
                  <c:v>4.78846534398353</c:v>
                </c:pt>
                <c:pt idx="140">
                  <c:v>4.79395094621397</c:v>
                </c:pt>
                <c:pt idx="141">
                  <c:v>4.80119097025947</c:v>
                </c:pt>
                <c:pt idx="142">
                  <c:v>4.80747414139699</c:v>
                </c:pt>
                <c:pt idx="143">
                  <c:v>4.81462044929911</c:v>
                </c:pt>
                <c:pt idx="144">
                  <c:v>4.82205687527965</c:v>
                </c:pt>
                <c:pt idx="145">
                  <c:v>4.8290012698637</c:v>
                </c:pt>
                <c:pt idx="146">
                  <c:v>4.83541151898124</c:v>
                </c:pt>
                <c:pt idx="147">
                  <c:v>4.84150963278514</c:v>
                </c:pt>
                <c:pt idx="148">
                  <c:v>4.84652885226066</c:v>
                </c:pt>
                <c:pt idx="149">
                  <c:v>4.85380768398158</c:v>
                </c:pt>
                <c:pt idx="150">
                  <c:v>4.86069727405204</c:v>
                </c:pt>
                <c:pt idx="151">
                  <c:v>4.86717864787293</c:v>
                </c:pt>
                <c:pt idx="152">
                  <c:v>4.87210963459512</c:v>
                </c:pt>
                <c:pt idx="153">
                  <c:v>4.87733678525207</c:v>
                </c:pt>
                <c:pt idx="154">
                  <c:v>4.88345701317672</c:v>
                </c:pt>
                <c:pt idx="155">
                  <c:v>4.8886118875886</c:v>
                </c:pt>
                <c:pt idx="156">
                  <c:v>4.89457080359897</c:v>
                </c:pt>
                <c:pt idx="157">
                  <c:v>4.89983144169693</c:v>
                </c:pt>
                <c:pt idx="158">
                  <c:v>4.90668513814159</c:v>
                </c:pt>
                <c:pt idx="159">
                  <c:v>4.91349595961712</c:v>
                </c:pt>
                <c:pt idx="160">
                  <c:v>4.91668024912789</c:v>
                </c:pt>
                <c:pt idx="161">
                  <c:v>4.91797788259291</c:v>
                </c:pt>
                <c:pt idx="162">
                  <c:v>4.92300555763657</c:v>
                </c:pt>
                <c:pt idx="163">
                  <c:v>4.92352896327686</c:v>
                </c:pt>
                <c:pt idx="164">
                  <c:v>4.92630127932083</c:v>
                </c:pt>
                <c:pt idx="165">
                  <c:v>4.93186451349203</c:v>
                </c:pt>
                <c:pt idx="166">
                  <c:v>4.93901977644867</c:v>
                </c:pt>
                <c:pt idx="167">
                  <c:v>4.9419335961575</c:v>
                </c:pt>
                <c:pt idx="168">
                  <c:v>4.94635891114373</c:v>
                </c:pt>
                <c:pt idx="169">
                  <c:v>4.94978995891446</c:v>
                </c:pt>
                <c:pt idx="170">
                  <c:v>4.9541556418559</c:v>
                </c:pt>
                <c:pt idx="171">
                  <c:v>4.95724322733764</c:v>
                </c:pt>
                <c:pt idx="172">
                  <c:v>4.96064674293069</c:v>
                </c:pt>
                <c:pt idx="173">
                  <c:v>4.9640945574952</c:v>
                </c:pt>
                <c:pt idx="174">
                  <c:v>4.96839888342184</c:v>
                </c:pt>
                <c:pt idx="175">
                  <c:v>4.97105307649321</c:v>
                </c:pt>
                <c:pt idx="176">
                  <c:v>4.97351577324098</c:v>
                </c:pt>
                <c:pt idx="177">
                  <c:v>4.97733027643477</c:v>
                </c:pt>
                <c:pt idx="178">
                  <c:v>4.9804397205787</c:v>
                </c:pt>
                <c:pt idx="179">
                  <c:v>4.98364883557769</c:v>
                </c:pt>
                <c:pt idx="180">
                  <c:v>4.98696421390249</c:v>
                </c:pt>
                <c:pt idx="181">
                  <c:v>4.9893519123839</c:v>
                </c:pt>
                <c:pt idx="182">
                  <c:v>4.99302599226514</c:v>
                </c:pt>
                <c:pt idx="183">
                  <c:v>4.99581940166992</c:v>
                </c:pt>
                <c:pt idx="184">
                  <c:v>0</c:v>
                </c:pt>
                <c:pt idx="185">
                  <c:v>0</c:v>
                </c:pt>
                <c:pt idx="186">
                  <c:v>0</c:v>
                </c:pt>
                <c:pt idx="187">
                  <c:v>0</c:v>
                </c:pt>
                <c:pt idx="188">
                  <c:v>0</c:v>
                </c:pt>
                <c:pt idx="189">
                  <c:v>0</c:v>
                </c:pt>
                <c:pt idx="190">
                  <c:v>0</c:v>
                </c:pt>
              </c:numCache>
            </c:numRef>
          </c:val>
          <c:smooth val="0"/>
        </c:ser>
        <c:hiLowLines>
          <c:spPr>
            <a:ln>
              <a:noFill/>
            </a:ln>
          </c:spPr>
        </c:hiLowLines>
        <c:marker val="0"/>
        <c:axId val="2046187"/>
        <c:axId val="65464718"/>
      </c:lineChart>
      <c:catAx>
        <c:axId val="2046187"/>
        <c:scaling>
          <c:orientation val="minMax"/>
        </c:scaling>
        <c:delete val="0"/>
        <c:axPos val="b"/>
        <c:title>
          <c:tx>
            <c:rich>
              <a:bodyPr rot="0"/>
              <a:lstStyle/>
              <a:p>
                <a:pPr>
                  <a:defRPr b="1" lang="en-US" sz="1000" spc="-1" strike="noStrike">
                    <a:solidFill>
                      <a:srgbClr val="000000"/>
                    </a:solidFill>
                    <a:latin typeface="Aquawax"/>
                  </a:defRPr>
                </a:pPr>
                <a:r>
                  <a:rPr b="1" lang="en-US" sz="1000" spc="-1" strike="noStrike">
                    <a:solidFill>
                      <a:srgbClr val="000000"/>
                    </a:solidFill>
                    <a:latin typeface="Aquawax"/>
                  </a:rPr>
                  <a:t>Days since first confirmed case</a:t>
                </a:r>
              </a:p>
            </c:rich>
          </c:tx>
          <c:overlay val="0"/>
          <c:spPr>
            <a:noFill/>
            <a:ln>
              <a:noFill/>
            </a:ln>
          </c:spPr>
        </c:title>
        <c:numFmt formatCode="[$-380A]dd/mm/yyyy" sourceLinked="1"/>
        <c:majorTickMark val="none"/>
        <c:minorTickMark val="none"/>
        <c:tickLblPos val="nextTo"/>
        <c:spPr>
          <a:ln w="9360">
            <a:solidFill>
              <a:srgbClr val="595959"/>
            </a:solidFill>
            <a:round/>
          </a:ln>
        </c:spPr>
        <c:txPr>
          <a:bodyPr/>
          <a:lstStyle/>
          <a:p>
            <a:pPr>
              <a:defRPr b="0" sz="1000" spc="-1" strike="noStrike">
                <a:solidFill>
                  <a:srgbClr val="000000"/>
                </a:solidFill>
                <a:latin typeface="Aquawax"/>
              </a:defRPr>
            </a:pPr>
          </a:p>
        </c:txPr>
        <c:crossAx val="65464718"/>
        <c:crosses val="autoZero"/>
        <c:auto val="1"/>
        <c:lblAlgn val="ctr"/>
        <c:lblOffset val="100"/>
        <c:noMultiLvlLbl val="0"/>
      </c:catAx>
      <c:valAx>
        <c:axId val="65464718"/>
        <c:scaling>
          <c:orientation val="minMax"/>
          <c:max val="7"/>
          <c:min val="0"/>
        </c:scaling>
        <c:delete val="0"/>
        <c:axPos val="l"/>
        <c:title>
          <c:tx>
            <c:rich>
              <a:bodyPr rot="-5400000"/>
              <a:lstStyle/>
              <a:p>
                <a:pPr>
                  <a:defRPr b="1" lang="en-US" sz="1000" spc="-1" strike="noStrike">
                    <a:solidFill>
                      <a:srgbClr val="000000"/>
                    </a:solidFill>
                    <a:latin typeface="Aquawax"/>
                  </a:defRPr>
                </a:pPr>
                <a:r>
                  <a:rPr b="1" lang="en-US" sz="1000" spc="-1" strike="noStrike">
                    <a:solidFill>
                      <a:srgbClr val="000000"/>
                    </a:solidFill>
                    <a:latin typeface="Aquawax"/>
                  </a:rPr>
                  <a:t>Nº of infected Log scale (base 10)</a:t>
                </a:r>
              </a:p>
            </c:rich>
          </c:tx>
          <c:layout>
            <c:manualLayout>
              <c:xMode val="edge"/>
              <c:yMode val="edge"/>
              <c:x val="0.0158026283963557"/>
              <c:y val="0.318277627220717"/>
            </c:manualLayout>
          </c:layout>
          <c:overlay val="0"/>
          <c:spPr>
            <a:noFill/>
            <a:ln>
              <a:noFill/>
            </a:ln>
          </c:spPr>
        </c:title>
        <c:numFmt formatCode="General"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2046187"/>
        <c:crosses val="autoZero"/>
        <c:crossBetween val="between"/>
      </c:valAx>
      <c:spPr>
        <a:noFill/>
        <a:ln>
          <a:noFill/>
        </a:ln>
      </c:spPr>
    </c:plotArea>
    <c:plotVisOnly val="1"/>
    <c:dispBlanksAs val="gap"/>
  </c:chart>
  <c:spPr>
    <a:noFill/>
    <a:ln w="9360">
      <a:noFill/>
    </a:ln>
  </c:spPr>
</c:chartSpace>
</file>

<file path=ppt/charts/chart10.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779737675260063"/>
          <c:y val="0.0688640376692172"/>
          <c:w val="0.889099954771596"/>
          <c:h val="0.798508926819698"/>
        </c:manualLayout>
      </c:layout>
      <c:barChart>
        <c:barDir val="col"/>
        <c:grouping val="clustered"/>
        <c:varyColors val="0"/>
        <c:ser>
          <c:idx val="0"/>
          <c:order val="0"/>
          <c:tx>
            <c:strRef>
              <c:f>label 0</c:f>
              <c:strCache>
                <c:ptCount val="1"/>
                <c:pt idx="0">
                  <c:v>Serie1</c:v>
                </c:pt>
              </c:strCache>
            </c:strRef>
          </c:tx>
          <c:spPr>
            <a:solidFill>
              <a:srgbClr val="bfbfbf"/>
            </a:solidFill>
            <a:ln>
              <a:noFill/>
            </a:ln>
          </c:spPr>
          <c:invertIfNegative val="0"/>
          <c:dPt>
            <c:idx val="10"/>
            <c:invertIfNegative val="0"/>
            <c:spPr>
              <a:solidFill>
                <a:srgbClr val="95b3d7"/>
              </a:solidFill>
              <a:ln>
                <a:noFill/>
              </a:ln>
            </c:spPr>
          </c:dPt>
          <c:dLbls>
            <c:dLbl>
              <c:idx val="1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showLeaderLines val="0"/>
          </c:dLbls>
          <c:cat>
            <c:strRef>
              <c:f>categories</c:f>
              <c:strCache>
                <c:ptCount val="11"/>
                <c:pt idx="0">
                  <c:v>PAR</c:v>
                </c:pt>
                <c:pt idx="1">
                  <c:v>MEX</c:v>
                </c:pt>
                <c:pt idx="2">
                  <c:v>BOL</c:v>
                </c:pt>
                <c:pt idx="3">
                  <c:v>BRA</c:v>
                </c:pt>
                <c:pt idx="4">
                  <c:v>PAN</c:v>
                </c:pt>
                <c:pt idx="5">
                  <c:v>PER</c:v>
                </c:pt>
                <c:pt idx="6">
                  <c:v>COL</c:v>
                </c:pt>
                <c:pt idx="7">
                  <c:v>ECU</c:v>
                </c:pt>
                <c:pt idx="8">
                  <c:v>ARG</c:v>
                </c:pt>
                <c:pt idx="9">
                  <c:v>CHL</c:v>
                </c:pt>
                <c:pt idx="10">
                  <c:v>URY</c:v>
                </c:pt>
              </c:strCache>
            </c:strRef>
          </c:cat>
          <c:val>
            <c:numRef>
              <c:f>0</c:f>
              <c:numCache>
                <c:formatCode>General</c:formatCode>
                <c:ptCount val="11"/>
                <c:pt idx="0">
                  <c:v>72</c:v>
                </c:pt>
                <c:pt idx="1">
                  <c:v>71</c:v>
                </c:pt>
                <c:pt idx="2">
                  <c:v>69</c:v>
                </c:pt>
                <c:pt idx="3">
                  <c:v>65</c:v>
                </c:pt>
                <c:pt idx="4">
                  <c:v>64</c:v>
                </c:pt>
                <c:pt idx="5">
                  <c:v>64</c:v>
                </c:pt>
                <c:pt idx="6">
                  <c:v>63</c:v>
                </c:pt>
                <c:pt idx="7">
                  <c:v>62</c:v>
                </c:pt>
                <c:pt idx="8">
                  <c:v>55</c:v>
                </c:pt>
                <c:pt idx="9">
                  <c:v>33</c:v>
                </c:pt>
                <c:pt idx="10">
                  <c:v>29</c:v>
                </c:pt>
              </c:numCache>
            </c:numRef>
          </c:val>
        </c:ser>
        <c:gapWidth val="100"/>
        <c:overlap val="-27"/>
        <c:axId val="11174271"/>
        <c:axId val="67145286"/>
      </c:barChart>
      <c:catAx>
        <c:axId val="11174271"/>
        <c:scaling>
          <c:orientation val="minMax"/>
        </c:scaling>
        <c:delete val="0"/>
        <c:axPos val="b"/>
        <c:numFmt formatCode="[$-380A]dd/mm/yyyy" sourceLinked="1"/>
        <c:majorTickMark val="none"/>
        <c:minorTickMark val="none"/>
        <c:tickLblPos val="nextTo"/>
        <c:spPr>
          <a:ln w="9360">
            <a:solidFill>
              <a:srgbClr val="595959"/>
            </a:solidFill>
            <a:round/>
          </a:ln>
        </c:spPr>
        <c:txPr>
          <a:bodyPr/>
          <a:lstStyle/>
          <a:p>
            <a:pPr>
              <a:defRPr b="0" sz="1000" spc="-1" strike="noStrike">
                <a:solidFill>
                  <a:srgbClr val="000000"/>
                </a:solidFill>
                <a:latin typeface="Aquawax"/>
              </a:defRPr>
            </a:pPr>
          </a:p>
        </c:txPr>
        <c:crossAx val="67145286"/>
        <c:crosses val="autoZero"/>
        <c:auto val="1"/>
        <c:lblAlgn val="ctr"/>
        <c:lblOffset val="100"/>
        <c:noMultiLvlLbl val="0"/>
      </c:catAx>
      <c:valAx>
        <c:axId val="67145286"/>
        <c:scaling>
          <c:orientation val="minMax"/>
        </c:scaling>
        <c:delete val="0"/>
        <c:axPos val="l"/>
        <c:numFmt formatCode="General"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11174271"/>
        <c:crosses val="autoZero"/>
        <c:crossBetween val="between"/>
        <c:majorUnit val="20"/>
      </c:valAx>
      <c:spPr>
        <a:noFill/>
        <a:ln>
          <a:noFill/>
        </a:ln>
      </c:spPr>
    </c:plotArea>
    <c:plotVisOnly val="1"/>
    <c:dispBlanksAs val="gap"/>
  </c:chart>
  <c:spPr>
    <a:noFill/>
    <a:ln w="9360">
      <a:noFill/>
    </a:ln>
  </c:spPr>
</c:chartSpace>
</file>

<file path=ppt/charts/chart11.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
          <c:y val="0.0948931546541108"/>
          <c:w val="0.907597890915377"/>
          <c:h val="0.774900398406374"/>
        </c:manualLayout>
      </c:layout>
      <c:barChart>
        <c:barDir val="col"/>
        <c:grouping val="clustered"/>
        <c:varyColors val="0"/>
        <c:ser>
          <c:idx val="0"/>
          <c:order val="0"/>
          <c:tx>
            <c:strRef>
              <c:f>label 0</c:f>
              <c:strCache>
                <c:ptCount val="1"/>
                <c:pt idx="0">
                  <c:v>Real GDP (% Change) - LHS</c:v>
                </c:pt>
              </c:strCache>
            </c:strRef>
          </c:tx>
          <c:spPr>
            <a:solidFill>
              <a:srgbClr val="b7dee8"/>
            </a:solidFill>
            <a:ln w="28440">
              <a:noFill/>
            </a:ln>
          </c:spPr>
          <c:invertIfNegative val="0"/>
          <c:dPt>
            <c:idx val="7"/>
            <c:invertIfNegative val="0"/>
            <c:spPr>
              <a:solidFill>
                <a:srgbClr val="b7dee8"/>
              </a:solidFill>
              <a:ln w="28440">
                <a:noFill/>
              </a:ln>
            </c:spPr>
          </c:dPt>
          <c:dPt>
            <c:idx val="12"/>
            <c:invertIfNegative val="0"/>
            <c:spPr>
              <a:solidFill>
                <a:srgbClr val="b7dee8"/>
              </a:solidFill>
              <a:ln w="28440">
                <a:noFill/>
              </a:ln>
            </c:spPr>
          </c:dPt>
          <c:dPt>
            <c:idx val="13"/>
            <c:invertIfNegative val="0"/>
            <c:spPr>
              <a:solidFill>
                <a:srgbClr val="b7dee8"/>
              </a:solidFill>
              <a:ln w="28440">
                <a:noFill/>
              </a:ln>
            </c:spPr>
          </c:dPt>
          <c:dPt>
            <c:idx val="15"/>
            <c:invertIfNegative val="0"/>
            <c:spPr>
              <a:solidFill>
                <a:srgbClr val="b7dee8"/>
              </a:solidFill>
              <a:ln w="28440">
                <a:noFill/>
              </a:ln>
            </c:spPr>
          </c:dPt>
          <c:dLbls>
            <c:dLbl>
              <c:idx val="7"/>
              <c:txPr>
                <a:bodyPr/>
                <a:lstStyle/>
                <a:p>
                  <a:pPr>
                    <a:defRPr b="1" sz="1000" spc="-1" strike="noStrike">
                      <a:solidFill>
                        <a:srgbClr val="000000"/>
                      </a:solidFill>
                      <a:latin typeface="Aquawax"/>
                    </a:defRPr>
                  </a:pPr>
                </a:p>
              </c:txPr>
              <c:dLblPos val="outEnd"/>
              <c:showLegendKey val="0"/>
              <c:showVal val="0"/>
              <c:showCatName val="0"/>
              <c:showSerName val="0"/>
              <c:showPercent val="0"/>
              <c:separator>; </c:separator>
            </c:dLbl>
            <c:dLbl>
              <c:idx val="12"/>
              <c:txPr>
                <a:bodyPr/>
                <a:lstStyle/>
                <a:p>
                  <a:pPr>
                    <a:defRPr b="1" sz="1000" spc="-1" strike="noStrike">
                      <a:solidFill>
                        <a:srgbClr val="000000"/>
                      </a:solidFill>
                      <a:latin typeface="Aquawax"/>
                    </a:defRPr>
                  </a:pPr>
                </a:p>
              </c:txPr>
              <c:dLblPos val="outEnd"/>
              <c:showLegendKey val="0"/>
              <c:showVal val="0"/>
              <c:showCatName val="0"/>
              <c:showSerName val="0"/>
              <c:showPercent val="0"/>
              <c:separator>; </c:separator>
            </c:dLbl>
            <c:dLbl>
              <c:idx val="13"/>
              <c:txPr>
                <a:bodyPr/>
                <a:lstStyle/>
                <a:p>
                  <a:pPr>
                    <a:defRPr b="1" sz="1000" spc="-1" strike="noStrike">
                      <a:solidFill>
                        <a:srgbClr val="000000"/>
                      </a:solidFill>
                      <a:latin typeface="Aquawax"/>
                    </a:defRPr>
                  </a:pPr>
                </a:p>
              </c:txPr>
              <c:dLblPos val="outEnd"/>
              <c:showLegendKey val="0"/>
              <c:showVal val="0"/>
              <c:showCatName val="0"/>
              <c:showSerName val="0"/>
              <c:showPercent val="0"/>
              <c:separator>; </c:separator>
            </c:dLbl>
            <c:dLbl>
              <c:idx val="15"/>
              <c:numFmt formatCode="0.0" sourceLinked="0"/>
              <c:txPr>
                <a:bodyPr/>
                <a:lstStyle/>
                <a:p>
                  <a:pPr>
                    <a:defRPr b="0" sz="1000" spc="-1" strike="noStrike">
                      <a:solidFill>
                        <a:srgbClr val="000000"/>
                      </a:solidFill>
                      <a:latin typeface="Aquawax"/>
                    </a:defRPr>
                  </a:pPr>
                </a:p>
              </c:txPr>
              <c:dLblPos val="outEnd"/>
              <c:showLegendKey val="0"/>
              <c:showVal val="1"/>
              <c:showCatName val="0"/>
              <c:showSerName val="0"/>
              <c:showPercent val="0"/>
              <c:separator>; </c:separator>
            </c:dLbl>
            <c:txPr>
              <a:bodyPr/>
              <a:lstStyle/>
              <a:p>
                <a:pPr>
                  <a:defRPr b="1" sz="1000" spc="-1" strike="noStrike">
                    <a:solidFill>
                      <a:srgbClr val="000000"/>
                    </a:solidFill>
                    <a:latin typeface="Aquawax"/>
                    <a:ea typeface="Arial"/>
                  </a:defRPr>
                </a:pPr>
              </a:p>
            </c:txPr>
            <c:dLblPos val="outEnd"/>
            <c:showLegendKey val="0"/>
            <c:showVal val="0"/>
            <c:showCatName val="0"/>
            <c:showSerName val="0"/>
            <c:showPercent val="0"/>
            <c:separator>; </c:separator>
            <c:showLeaderLines val="0"/>
          </c:dLbls>
          <c:cat>
            <c:strRef>
              <c:f>categories</c:f>
              <c:strCach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2020Q1*</c:v>
                </c:pt>
              </c:strCache>
            </c:strRef>
          </c:cat>
          <c:val>
            <c:numRef>
              <c:f>0</c:f>
              <c:numCache>
                <c:formatCode>General</c:formatCode>
                <c:ptCount val="16"/>
                <c:pt idx="0">
                  <c:v>7.4601321315775</c:v>
                </c:pt>
                <c:pt idx="1">
                  <c:v>4.09857734684476</c:v>
                </c:pt>
                <c:pt idx="2">
                  <c:v>6.54151084947352</c:v>
                </c:pt>
                <c:pt idx="3">
                  <c:v>7.17614466103396</c:v>
                </c:pt>
                <c:pt idx="4">
                  <c:v>4.2434941954306</c:v>
                </c:pt>
                <c:pt idx="5">
                  <c:v>7.80340965525526</c:v>
                </c:pt>
                <c:pt idx="6">
                  <c:v>5.16213302182686</c:v>
                </c:pt>
                <c:pt idx="7">
                  <c:v>3.53817872240014</c:v>
                </c:pt>
                <c:pt idx="8">
                  <c:v>4.63753862983944</c:v>
                </c:pt>
                <c:pt idx="9">
                  <c:v>3.23879122851958</c:v>
                </c:pt>
                <c:pt idx="10">
                  <c:v>0.370741256342688</c:v>
                </c:pt>
                <c:pt idx="11">
                  <c:v>1.68979816160044</c:v>
                </c:pt>
                <c:pt idx="12">
                  <c:v>2.59133869196175</c:v>
                </c:pt>
                <c:pt idx="13">
                  <c:v>1.62008362892938</c:v>
                </c:pt>
                <c:pt idx="14">
                  <c:v>0.2</c:v>
                </c:pt>
                <c:pt idx="15">
                  <c:v>-1.4</c:v>
                </c:pt>
              </c:numCache>
            </c:numRef>
          </c:val>
        </c:ser>
        <c:gapWidth val="26"/>
        <c:overlap val="0"/>
        <c:axId val="54283709"/>
        <c:axId val="56984430"/>
      </c:barChart>
      <c:catAx>
        <c:axId val="54283709"/>
        <c:scaling>
          <c:orientation val="minMax"/>
        </c:scaling>
        <c:delete val="0"/>
        <c:axPos val="b"/>
        <c:numFmt formatCode="[$-380A]dd/mm/yyyy" sourceLinked="1"/>
        <c:majorTickMark val="none"/>
        <c:minorTickMark val="none"/>
        <c:tickLblPos val="low"/>
        <c:spPr>
          <a:ln w="12600">
            <a:solidFill>
              <a:srgbClr val="404040"/>
            </a:solidFill>
            <a:round/>
          </a:ln>
        </c:spPr>
        <c:txPr>
          <a:bodyPr/>
          <a:lstStyle/>
          <a:p>
            <a:pPr>
              <a:defRPr b="0" sz="1000" spc="-1" strike="noStrike">
                <a:solidFill>
                  <a:srgbClr val="000000"/>
                </a:solidFill>
                <a:latin typeface="Aquawax"/>
                <a:ea typeface="Arial"/>
              </a:defRPr>
            </a:pPr>
          </a:p>
        </c:txPr>
        <c:crossAx val="56984430"/>
        <c:crosses val="autoZero"/>
        <c:auto val="1"/>
        <c:lblAlgn val="ctr"/>
        <c:lblOffset val="100"/>
        <c:noMultiLvlLbl val="0"/>
      </c:catAx>
      <c:valAx>
        <c:axId val="56984430"/>
        <c:scaling>
          <c:orientation val="minMax"/>
          <c:max val="8"/>
          <c:min val="-2"/>
        </c:scaling>
        <c:delete val="0"/>
        <c:axPos val="l"/>
        <c:numFmt formatCode="#,##0" sourceLinked="0"/>
        <c:majorTickMark val="none"/>
        <c:minorTickMark val="none"/>
        <c:tickLblPos val="nextTo"/>
        <c:spPr>
          <a:ln w="6480">
            <a:solidFill>
              <a:srgbClr val="404040"/>
            </a:solidFill>
            <a:round/>
          </a:ln>
        </c:spPr>
        <c:txPr>
          <a:bodyPr/>
          <a:lstStyle/>
          <a:p>
            <a:pPr>
              <a:defRPr b="0" sz="1000" spc="-1" strike="noStrike">
                <a:solidFill>
                  <a:srgbClr val="000000"/>
                </a:solidFill>
                <a:latin typeface="Aquawax"/>
                <a:ea typeface="Arial"/>
              </a:defRPr>
            </a:pPr>
          </a:p>
        </c:txPr>
        <c:crossAx val="54283709"/>
        <c:crosses val="autoZero"/>
        <c:crossBetween val="between"/>
        <c:majorUnit val="2"/>
      </c:valAx>
      <c:spPr>
        <a:noFill/>
        <a:ln w="30240">
          <a:noFill/>
        </a:ln>
      </c:spPr>
    </c:plotArea>
    <c:plotVisOnly val="1"/>
    <c:dispBlanksAs val="gap"/>
  </c:chart>
  <c:spPr>
    <a:noFill/>
    <a:ln w="9360">
      <a:noFill/>
    </a:ln>
  </c:spPr>
</c:chartSpace>
</file>

<file path=ppt/charts/chart12.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100109179474259"/>
          <c:y val="0.0652920962199313"/>
          <c:w val="0.860418241370622"/>
          <c:h val="0.790549828178694"/>
        </c:manualLayout>
      </c:layout>
      <c:barChart>
        <c:barDir val="col"/>
        <c:grouping val="clustered"/>
        <c:varyColors val="0"/>
        <c:ser>
          <c:idx val="0"/>
          <c:order val="0"/>
          <c:tx>
            <c:strRef>
              <c:f>label 0</c:f>
              <c:strCache>
                <c:ptCount val="1"/>
                <c:pt idx="0">
                  <c:v>Real Gross Fixed Capital Formation (% Change) - LHS</c:v>
                </c:pt>
              </c:strCache>
            </c:strRef>
          </c:tx>
          <c:spPr>
            <a:solidFill>
              <a:srgbClr val="fac090"/>
            </a:solidFill>
            <a:ln w="30240">
              <a:noFill/>
            </a:ln>
          </c:spPr>
          <c:invertIfNegative val="0"/>
          <c:dPt>
            <c:idx val="12"/>
            <c:invertIfNegative val="0"/>
            <c:spPr>
              <a:solidFill>
                <a:srgbClr val="fac090"/>
              </a:solidFill>
              <a:ln>
                <a:noFill/>
              </a:ln>
            </c:spPr>
          </c:dPt>
          <c:dPt>
            <c:idx val="15"/>
            <c:invertIfNegative val="0"/>
            <c:spPr>
              <a:solidFill>
                <a:srgbClr val="fac090"/>
              </a:solidFill>
              <a:ln w="30240">
                <a:noFill/>
              </a:ln>
            </c:spPr>
          </c:dPt>
          <c:dLbls>
            <c:dLbl>
              <c:idx val="12"/>
              <c:txPr>
                <a:bodyPr/>
                <a:lstStyle/>
                <a:p>
                  <a:pPr>
                    <a:defRPr b="0" sz="1000" spc="-1" strike="noStrike">
                      <a:solidFill>
                        <a:srgbClr val="000000"/>
                      </a:solidFill>
                      <a:latin typeface="Aquawax"/>
                    </a:defRPr>
                  </a:pPr>
                </a:p>
              </c:txPr>
              <c:dLblPos val="outEnd"/>
              <c:showLegendKey val="0"/>
              <c:showVal val="0"/>
              <c:showCatName val="0"/>
              <c:showSerName val="0"/>
              <c:showPercent val="0"/>
              <c:separator>; </c:separator>
            </c:dLbl>
            <c:dLbl>
              <c:idx val="15"/>
              <c:numFmt formatCode="0.0" sourceLinked="0"/>
              <c:txPr>
                <a:bodyPr/>
                <a:lstStyle/>
                <a:p>
                  <a:pPr>
                    <a:defRPr b="1" sz="1000" spc="-1" strike="noStrike">
                      <a:solidFill>
                        <a:srgbClr val="000000"/>
                      </a:solidFill>
                      <a:latin typeface="Aquawax"/>
                    </a:defRPr>
                  </a:pPr>
                </a:p>
              </c:txPr>
              <c:dLblPos val="outEnd"/>
              <c:showLegendKey val="0"/>
              <c:showVal val="1"/>
              <c:showCatName val="0"/>
              <c:showSerName val="0"/>
              <c:showPercent val="0"/>
              <c:separator>; </c:separator>
            </c:dLbl>
            <c:txPr>
              <a:bodyPr/>
              <a:lstStyle/>
              <a:p>
                <a:pPr>
                  <a:defRPr b="0" sz="1000" spc="-1" strike="noStrike">
                    <a:solidFill>
                      <a:srgbClr val="000000"/>
                    </a:solidFill>
                    <a:latin typeface="Aquawax"/>
                    <a:ea typeface="Arial"/>
                  </a:defRPr>
                </a:pPr>
              </a:p>
            </c:txPr>
            <c:dLblPos val="outEnd"/>
            <c:showLegendKey val="0"/>
            <c:showVal val="0"/>
            <c:showCatName val="0"/>
            <c:showSerName val="0"/>
            <c:showPercent val="0"/>
            <c:separator>; </c:separator>
            <c:showLeaderLines val="0"/>
          </c:dLbls>
          <c:cat>
            <c:strRef>
              <c:f>categories</c:f>
              <c:strCache>
                <c:ptCount val="16"/>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pt idx="14">
                  <c:v>2019</c:v>
                </c:pt>
                <c:pt idx="15">
                  <c:v>2020Q1*</c:v>
                </c:pt>
              </c:strCache>
            </c:strRef>
          </c:cat>
          <c:val>
            <c:numRef>
              <c:f>0</c:f>
              <c:numCache>
                <c:formatCode>General</c:formatCode>
                <c:ptCount val="16"/>
                <c:pt idx="0">
                  <c:v>18.8524069492879</c:v>
                </c:pt>
                <c:pt idx="1">
                  <c:v>13.9071419179276</c:v>
                </c:pt>
                <c:pt idx="2">
                  <c:v>9.27766854439385</c:v>
                </c:pt>
                <c:pt idx="3">
                  <c:v>19.3158087549648</c:v>
                </c:pt>
                <c:pt idx="4">
                  <c:v>-5.83674826541303</c:v>
                </c:pt>
                <c:pt idx="5">
                  <c:v>16.0198240022805</c:v>
                </c:pt>
                <c:pt idx="6">
                  <c:v>6.97825800120497</c:v>
                </c:pt>
                <c:pt idx="7">
                  <c:v>18.1541494964638</c:v>
                </c:pt>
                <c:pt idx="8">
                  <c:v>3.79627759034211</c:v>
                </c:pt>
                <c:pt idx="9">
                  <c:v>2.40573047426771</c:v>
                </c:pt>
                <c:pt idx="10">
                  <c:v>-9.2381051891879</c:v>
                </c:pt>
                <c:pt idx="11">
                  <c:v>-1.64109053539377</c:v>
                </c:pt>
                <c:pt idx="12">
                  <c:v>-15.7008301566117</c:v>
                </c:pt>
                <c:pt idx="13">
                  <c:v>-2.69313573229543</c:v>
                </c:pt>
                <c:pt idx="14">
                  <c:v>1.36115475810803</c:v>
                </c:pt>
                <c:pt idx="15">
                  <c:v>0.2</c:v>
                </c:pt>
              </c:numCache>
            </c:numRef>
          </c:val>
        </c:ser>
        <c:gapWidth val="26"/>
        <c:overlap val="0"/>
        <c:axId val="61209723"/>
        <c:axId val="73670455"/>
      </c:barChart>
      <c:catAx>
        <c:axId val="61209723"/>
        <c:scaling>
          <c:orientation val="minMax"/>
        </c:scaling>
        <c:delete val="0"/>
        <c:axPos val="b"/>
        <c:numFmt formatCode="[$-380A]dd/mm/yyyy" sourceLinked="1"/>
        <c:majorTickMark val="none"/>
        <c:minorTickMark val="none"/>
        <c:tickLblPos val="low"/>
        <c:spPr>
          <a:ln w="15120">
            <a:solidFill>
              <a:srgbClr val="c0c0c0"/>
            </a:solidFill>
            <a:round/>
          </a:ln>
        </c:spPr>
        <c:txPr>
          <a:bodyPr/>
          <a:lstStyle/>
          <a:p>
            <a:pPr>
              <a:defRPr b="0" sz="1000" spc="-1" strike="noStrike">
                <a:solidFill>
                  <a:srgbClr val="000000"/>
                </a:solidFill>
                <a:latin typeface="Aquawax"/>
                <a:ea typeface="Arial"/>
              </a:defRPr>
            </a:pPr>
          </a:p>
        </c:txPr>
        <c:crossAx val="73670455"/>
        <c:crosses val="autoZero"/>
        <c:auto val="1"/>
        <c:lblAlgn val="ctr"/>
        <c:lblOffset val="100"/>
        <c:noMultiLvlLbl val="0"/>
      </c:catAx>
      <c:valAx>
        <c:axId val="73670455"/>
        <c:scaling>
          <c:orientation val="minMax"/>
          <c:max val="30"/>
          <c:min val="-20"/>
        </c:scaling>
        <c:delete val="0"/>
        <c:axPos val="l"/>
        <c:numFmt formatCode="#,##0" sourceLinked="0"/>
        <c:majorTickMark val="none"/>
        <c:minorTickMark val="none"/>
        <c:tickLblPos val="nextTo"/>
        <c:spPr>
          <a:ln w="6480">
            <a:solidFill>
              <a:srgbClr val="8b8b8b"/>
            </a:solidFill>
            <a:round/>
          </a:ln>
        </c:spPr>
        <c:txPr>
          <a:bodyPr/>
          <a:lstStyle/>
          <a:p>
            <a:pPr>
              <a:defRPr b="0" sz="1000" spc="-1" strike="noStrike">
                <a:solidFill>
                  <a:srgbClr val="000000"/>
                </a:solidFill>
                <a:latin typeface="Aquawax"/>
                <a:ea typeface="Arial"/>
              </a:defRPr>
            </a:pPr>
          </a:p>
        </c:txPr>
        <c:crossAx val="61209723"/>
        <c:crosses val="autoZero"/>
        <c:crossBetween val="between"/>
        <c:majorUnit val="10"/>
      </c:valAx>
      <c:spPr>
        <a:noFill/>
        <a:ln w="30240">
          <a:noFill/>
        </a:ln>
      </c:spPr>
    </c:plotArea>
    <c:plotVisOnly val="1"/>
    <c:dispBlanksAs val="gap"/>
  </c:chart>
  <c:spPr>
    <a:noFill/>
    <a:ln w="9360">
      <a:noFill/>
    </a:ln>
  </c:spPr>
</c:chartSpace>
</file>

<file path=ppt/charts/chart13.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649921246787698"/>
          <c:y val="0.129663238556161"/>
          <c:w val="0.902677609218271"/>
          <c:h val="0.664246823956443"/>
        </c:manualLayout>
      </c:layout>
      <c:barChart>
        <c:barDir val="col"/>
        <c:grouping val="stacked"/>
        <c:varyColors val="0"/>
        <c:ser>
          <c:idx val="0"/>
          <c:order val="0"/>
          <c:tx>
            <c:strRef>
              <c:f>label 0</c:f>
              <c:strCache>
                <c:ptCount val="1"/>
                <c:pt idx="0">
                  <c:v>Primary Balance</c:v>
                </c:pt>
              </c:strCache>
            </c:strRef>
          </c:tx>
          <c:spPr>
            <a:solidFill>
              <a:srgbClr val="95b3d7"/>
            </a:solidFill>
            <a:ln>
              <a:noFill/>
            </a:ln>
          </c:spPr>
          <c:invertIfNegative val="0"/>
          <c:dLbls>
            <c:txPr>
              <a:bodyPr/>
              <a:lstStyle/>
              <a:p>
                <a:pPr>
                  <a:defRPr b="0" sz="9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6"/>
                <c:pt idx="0">
                  <c:v>2015</c:v>
                </c:pt>
                <c:pt idx="1">
                  <c:v>2016</c:v>
                </c:pt>
                <c:pt idx="2">
                  <c:v>2017</c:v>
                </c:pt>
                <c:pt idx="3">
                  <c:v>2018</c:v>
                </c:pt>
                <c:pt idx="4">
                  <c:v>2019</c:v>
                </c:pt>
                <c:pt idx="5">
                  <c:v>Mar-20</c:v>
                </c:pt>
              </c:strCache>
            </c:strRef>
          </c:cat>
          <c:val>
            <c:numRef>
              <c:f>0</c:f>
              <c:numCache>
                <c:formatCode>General</c:formatCode>
                <c:ptCount val="6"/>
                <c:pt idx="0">
                  <c:v>-0.346169350638524</c:v>
                </c:pt>
                <c:pt idx="1">
                  <c:v>-0.814658577233681</c:v>
                </c:pt>
                <c:pt idx="2">
                  <c:v>-0.269071616755546</c:v>
                </c:pt>
                <c:pt idx="3">
                  <c:v>-0.553182044275362</c:v>
                </c:pt>
                <c:pt idx="4">
                  <c:v>-1.60350193892206</c:v>
                </c:pt>
                <c:pt idx="5">
                  <c:v>-2.06454982486349</c:v>
                </c:pt>
              </c:numCache>
            </c:numRef>
          </c:val>
        </c:ser>
        <c:ser>
          <c:idx val="1"/>
          <c:order val="1"/>
          <c:tx>
            <c:strRef>
              <c:f>label 1</c:f>
              <c:strCache>
                <c:ptCount val="1"/>
                <c:pt idx="0">
                  <c:v>Interests</c:v>
                </c:pt>
              </c:strCache>
            </c:strRef>
          </c:tx>
          <c:spPr>
            <a:solidFill>
              <a:srgbClr val="e6b9b8"/>
            </a:solidFill>
            <a:ln>
              <a:noFill/>
            </a:ln>
          </c:spPr>
          <c:invertIfNegative val="0"/>
          <c:dLbls>
            <c:txPr>
              <a:bodyPr/>
              <a:lstStyle/>
              <a:p>
                <a:pPr>
                  <a:defRPr b="0" sz="9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6"/>
                <c:pt idx="0">
                  <c:v>2015</c:v>
                </c:pt>
                <c:pt idx="1">
                  <c:v>2016</c:v>
                </c:pt>
                <c:pt idx="2">
                  <c:v>2017</c:v>
                </c:pt>
                <c:pt idx="3">
                  <c:v>2018</c:v>
                </c:pt>
                <c:pt idx="4">
                  <c:v>2019</c:v>
                </c:pt>
                <c:pt idx="5">
                  <c:v>Mar-20</c:v>
                </c:pt>
              </c:strCache>
            </c:strRef>
          </c:cat>
          <c:val>
            <c:numRef>
              <c:f>1</c:f>
              <c:numCache>
                <c:formatCode>General</c:formatCode>
                <c:ptCount val="6"/>
                <c:pt idx="0">
                  <c:v>-2.3050627470156</c:v>
                </c:pt>
                <c:pt idx="1">
                  <c:v>-2.68099043750494</c:v>
                </c:pt>
                <c:pt idx="2">
                  <c:v>-2.69278276537713</c:v>
                </c:pt>
                <c:pt idx="3">
                  <c:v>-2.83165350075539</c:v>
                </c:pt>
                <c:pt idx="4">
                  <c:v>-2.7271482937481</c:v>
                </c:pt>
                <c:pt idx="5">
                  <c:v>-2.76653977728787</c:v>
                </c:pt>
              </c:numCache>
            </c:numRef>
          </c:val>
        </c:ser>
        <c:gapWidth val="150"/>
        <c:overlap val="100"/>
        <c:axId val="44351003"/>
        <c:axId val="57977988"/>
      </c:barChart>
      <c:lineChart>
        <c:grouping val="stacked"/>
        <c:varyColors val="0"/>
        <c:ser>
          <c:idx val="2"/>
          <c:order val="2"/>
          <c:tx>
            <c:strRef>
              <c:f>label 2</c:f>
              <c:strCache>
                <c:ptCount val="1"/>
                <c:pt idx="0">
                  <c:v>Overall Balance</c:v>
                </c:pt>
              </c:strCache>
            </c:strRef>
          </c:tx>
          <c:spPr>
            <a:solidFill>
              <a:srgbClr val="c00000"/>
            </a:solidFill>
            <a:ln w="28440">
              <a:solidFill>
                <a:srgbClr val="c00000"/>
              </a:solidFill>
              <a:round/>
            </a:ln>
          </c:spPr>
          <c:marker>
            <c:symbol val="none"/>
          </c:marker>
          <c:dPt>
            <c:idx val="5"/>
            <c:marker>
              <c:symbol val="circle"/>
              <c:size val="5"/>
              <c:spPr>
                <a:solidFill>
                  <a:srgbClr val="c00000"/>
                </a:solidFill>
              </c:spPr>
            </c:marker>
          </c:dPt>
          <c:dLbls>
            <c:dLbl>
              <c:idx val="5"/>
              <c:numFmt formatCode="0.0" sourceLinked="0"/>
              <c:txPr>
                <a:bodyPr/>
                <a:lstStyle/>
                <a:p>
                  <a:pPr>
                    <a:defRPr b="0" sz="900" spc="-1" strike="noStrike">
                      <a:solidFill>
                        <a:srgbClr val="c00000"/>
                      </a:solidFill>
                      <a:latin typeface="Aquawax"/>
                    </a:defRPr>
                  </a:pPr>
                </a:p>
              </c:txPr>
              <c:dLblPos val="t"/>
              <c:showLegendKey val="0"/>
              <c:showVal val="1"/>
              <c:showCatName val="0"/>
              <c:showSerName val="0"/>
              <c:showPercent val="0"/>
              <c:separator>; </c:separator>
            </c:dLbl>
            <c:txPr>
              <a:bodyPr/>
              <a:lstStyle/>
              <a:p>
                <a:pPr>
                  <a:defRPr b="0" sz="9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6"/>
                <c:pt idx="0">
                  <c:v>2015</c:v>
                </c:pt>
                <c:pt idx="1">
                  <c:v>2016</c:v>
                </c:pt>
                <c:pt idx="2">
                  <c:v>2017</c:v>
                </c:pt>
                <c:pt idx="3">
                  <c:v>2018</c:v>
                </c:pt>
                <c:pt idx="4">
                  <c:v>2019</c:v>
                </c:pt>
                <c:pt idx="5">
                  <c:v>Mar-20</c:v>
                </c:pt>
              </c:strCache>
            </c:strRef>
          </c:cat>
          <c:val>
            <c:numRef>
              <c:f>2</c:f>
              <c:numCache>
                <c:formatCode>General</c:formatCode>
                <c:ptCount val="6"/>
                <c:pt idx="0">
                  <c:v>-2.65123209765412</c:v>
                </c:pt>
                <c:pt idx="1">
                  <c:v>-3.49564901473862</c:v>
                </c:pt>
                <c:pt idx="2">
                  <c:v>-2.96185438213267</c:v>
                </c:pt>
                <c:pt idx="3">
                  <c:v>-3.38483554503076</c:v>
                </c:pt>
                <c:pt idx="4">
                  <c:v>-4.33065023267016</c:v>
                </c:pt>
                <c:pt idx="5">
                  <c:v>-4.83108960215136</c:v>
                </c:pt>
              </c:numCache>
            </c:numRef>
          </c:val>
          <c:smooth val="0"/>
        </c:ser>
        <c:hiLowLines>
          <c:spPr>
            <a:ln>
              <a:noFill/>
            </a:ln>
          </c:spPr>
        </c:hiLowLines>
        <c:marker val="0"/>
        <c:axId val="44351003"/>
        <c:axId val="57977988"/>
      </c:lineChart>
      <c:catAx>
        <c:axId val="44351003"/>
        <c:scaling>
          <c:orientation val="minMax"/>
        </c:scaling>
        <c:delete val="0"/>
        <c:axPos val="b"/>
        <c:numFmt formatCode="[$-380A]dd/mm/yyyy" sourceLinked="1"/>
        <c:majorTickMark val="none"/>
        <c:minorTickMark val="none"/>
        <c:tickLblPos val="low"/>
        <c:spPr>
          <a:ln w="9360">
            <a:solidFill>
              <a:srgbClr val="808080"/>
            </a:solidFill>
            <a:round/>
          </a:ln>
        </c:spPr>
        <c:txPr>
          <a:bodyPr/>
          <a:lstStyle/>
          <a:p>
            <a:pPr>
              <a:defRPr b="0" sz="1000" spc="-1" strike="noStrike">
                <a:solidFill>
                  <a:srgbClr val="000000"/>
                </a:solidFill>
                <a:latin typeface="Aquawax"/>
              </a:defRPr>
            </a:pPr>
          </a:p>
        </c:txPr>
        <c:crossAx val="57977988"/>
        <c:crosses val="autoZero"/>
        <c:auto val="1"/>
        <c:lblAlgn val="ctr"/>
        <c:lblOffset val="100"/>
        <c:noMultiLvlLbl val="0"/>
      </c:catAx>
      <c:valAx>
        <c:axId val="57977988"/>
        <c:scaling>
          <c:orientation val="minMax"/>
          <c:max val="1"/>
          <c:min val="-6"/>
        </c:scaling>
        <c:delete val="0"/>
        <c:axPos val="l"/>
        <c:numFmt formatCode="0" sourceLinked="0"/>
        <c:majorTickMark val="none"/>
        <c:minorTickMark val="none"/>
        <c:tickLblPos val="nextTo"/>
        <c:spPr>
          <a:ln w="6480">
            <a:solidFill>
              <a:srgbClr val="808080"/>
            </a:solidFill>
            <a:round/>
          </a:ln>
        </c:spPr>
        <c:txPr>
          <a:bodyPr/>
          <a:lstStyle/>
          <a:p>
            <a:pPr>
              <a:defRPr b="0" sz="1000" spc="-1" strike="noStrike">
                <a:solidFill>
                  <a:srgbClr val="000000"/>
                </a:solidFill>
                <a:latin typeface="Aquawax"/>
              </a:defRPr>
            </a:pPr>
          </a:p>
        </c:txPr>
        <c:crossAx val="44351003"/>
        <c:crosses val="autoZero"/>
        <c:crossBetween val="between"/>
        <c:majorUnit val="2"/>
      </c:valAx>
      <c:spPr>
        <a:noFill/>
        <a:ln>
          <a:noFill/>
        </a:ln>
      </c:spPr>
    </c:plotArea>
    <c:legend>
      <c:legendPos val="t"/>
      <c:layout>
        <c:manualLayout>
          <c:xMode val="edge"/>
          <c:yMode val="edge"/>
          <c:x val="0.0740280195639559"/>
          <c:y val="0.00988102440008066"/>
          <c:w val="0.828469573868347"/>
          <c:h val="0.124647035094796"/>
        </c:manualLayout>
      </c:layout>
      <c:overlay val="0"/>
      <c:spPr>
        <a:noFill/>
        <a:ln>
          <a:noFill/>
        </a:ln>
      </c:spPr>
      <c:txPr>
        <a:bodyPr/>
        <a:lstStyle/>
        <a:p>
          <a:pPr>
            <a:defRPr b="0" sz="1000" spc="-1" strike="noStrike">
              <a:solidFill>
                <a:srgbClr val="000000"/>
              </a:solidFill>
              <a:latin typeface="Aquawax"/>
            </a:defRPr>
          </a:pPr>
        </a:p>
      </c:txPr>
    </c:legend>
    <c:plotVisOnly val="1"/>
    <c:dispBlanksAs val="gap"/>
  </c:chart>
  <c:spPr>
    <a:noFill/>
    <a:ln w="9360">
      <a:noFill/>
    </a:ln>
  </c:spPr>
</c:chartSpace>
</file>

<file path=ppt/charts/chart14.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61968199398367"/>
          <c:y val="0.106462035541195"/>
          <c:w val="0.934164159862484"/>
          <c:h val="0.761389337641357"/>
        </c:manualLayout>
      </c:layout>
      <c:barChart>
        <c:barDir val="col"/>
        <c:grouping val="stacked"/>
        <c:varyColors val="0"/>
        <c:ser>
          <c:idx val="0"/>
          <c:order val="0"/>
          <c:tx>
            <c:strRef>
              <c:f>label 0</c:f>
              <c:strCache>
                <c:ptCount val="1"/>
                <c:pt idx="0">
                  <c:v>Gross Debt</c:v>
                </c:pt>
              </c:strCache>
            </c:strRef>
          </c:tx>
          <c:spPr>
            <a:solidFill>
              <a:srgbClr val="c4bd97"/>
            </a:solidFill>
            <a:ln>
              <a:noFill/>
            </a:ln>
          </c:spPr>
          <c:invertIfNegative val="0"/>
          <c:dPt>
            <c:idx val="9"/>
            <c:invertIfNegative val="0"/>
            <c:spPr>
              <a:solidFill>
                <a:srgbClr val="c4bd97"/>
              </a:solidFill>
              <a:ln>
                <a:noFill/>
              </a:ln>
            </c:spPr>
          </c:dPt>
          <c:dLbls>
            <c:dLbl>
              <c:idx val="9"/>
              <c:numFmt formatCode="0.0" sourceLinked="0"/>
              <c:txPr>
                <a:bodyPr/>
                <a:lstStyle/>
                <a:p>
                  <a:pPr>
                    <a:defRPr b="1" sz="900" spc="-1" strike="noStrike">
                      <a:solidFill>
                        <a:srgbClr val="808080"/>
                      </a:solidFill>
                      <a:latin typeface="Aquawax"/>
                    </a:defRPr>
                  </a:pPr>
                </a:p>
              </c:txPr>
              <c:dLblPos val="ctr"/>
              <c:showLegendKey val="0"/>
              <c:showVal val="1"/>
              <c:showCatName val="0"/>
              <c:showSerName val="0"/>
              <c:showPercent val="0"/>
              <c:separator>; </c:separator>
            </c:dLbl>
            <c:txPr>
              <a:bodyPr/>
              <a:lstStyle/>
              <a:p>
                <a:pPr>
                  <a:defRPr b="0" sz="900" spc="-1" strike="noStrike">
                    <a:solidFill>
                      <a:srgbClr val="808080"/>
                    </a:solidFill>
                    <a:latin typeface="Aquawax"/>
                  </a:defRPr>
                </a:pPr>
              </a:p>
            </c:txPr>
            <c:dLblPos val="ctr"/>
            <c:showLegendKey val="0"/>
            <c:showVal val="0"/>
            <c:showCatName val="0"/>
            <c:showSerName val="0"/>
            <c:showPercent val="0"/>
            <c:separator>; </c:separator>
            <c:showLeaderLines val="0"/>
          </c:dLbls>
          <c:cat>
            <c:strRef>
              <c:f>categories</c:f>
              <c:strCache>
                <c:ptCount val="10"/>
                <c:pt idx="0">
                  <c:v>2005</c:v>
                </c:pt>
                <c:pt idx="1">
                  <c:v>2007</c:v>
                </c:pt>
                <c:pt idx="2">
                  <c:v>2009</c:v>
                </c:pt>
                <c:pt idx="3">
                  <c:v>2011</c:v>
                </c:pt>
                <c:pt idx="4">
                  <c:v>2013</c:v>
                </c:pt>
                <c:pt idx="5">
                  <c:v>2015</c:v>
                </c:pt>
                <c:pt idx="6">
                  <c:v>2017</c:v>
                </c:pt>
                <c:pt idx="7">
                  <c:v>2018</c:v>
                </c:pt>
                <c:pt idx="8">
                  <c:v>2019</c:v>
                </c:pt>
                <c:pt idx="9">
                  <c:v>2020Q1</c:v>
                </c:pt>
              </c:strCache>
            </c:strRef>
          </c:cat>
          <c:val>
            <c:numRef>
              <c:f>0</c:f>
              <c:numCache>
                <c:formatCode>General</c:formatCode>
                <c:ptCount val="10"/>
                <c:pt idx="0">
                  <c:v>69.7436511073684</c:v>
                </c:pt>
                <c:pt idx="1">
                  <c:v>58.7746779924741</c:v>
                </c:pt>
                <c:pt idx="2">
                  <c:v>51.6400603456049</c:v>
                </c:pt>
                <c:pt idx="3">
                  <c:v>40.004993707371</c:v>
                </c:pt>
                <c:pt idx="4">
                  <c:v>37.4372614560094</c:v>
                </c:pt>
                <c:pt idx="5">
                  <c:v>44.265496462842</c:v>
                </c:pt>
                <c:pt idx="6">
                  <c:v>48.1126664858359</c:v>
                </c:pt>
                <c:pt idx="7">
                  <c:v>49.3248533407359</c:v>
                </c:pt>
                <c:pt idx="8">
                  <c:v>53.3</c:v>
                </c:pt>
                <c:pt idx="9">
                  <c:v>54.4</c:v>
                </c:pt>
              </c:numCache>
            </c:numRef>
          </c:val>
        </c:ser>
        <c:gapWidth val="80"/>
        <c:overlap val="100"/>
        <c:axId val="32007726"/>
        <c:axId val="33933234"/>
      </c:barChart>
      <c:lineChart>
        <c:grouping val="stacked"/>
        <c:varyColors val="0"/>
        <c:ser>
          <c:idx val="1"/>
          <c:order val="1"/>
          <c:tx>
            <c:strRef>
              <c:f>label 1</c:f>
              <c:strCache>
                <c:ptCount val="1"/>
                <c:pt idx="0">
                  <c:v>Net Debt</c:v>
                </c:pt>
              </c:strCache>
            </c:strRef>
          </c:tx>
          <c:spPr>
            <a:solidFill>
              <a:srgbClr val="c00000"/>
            </a:solidFill>
            <a:ln w="28440">
              <a:solidFill>
                <a:srgbClr val="c00000"/>
              </a:solidFill>
              <a:round/>
            </a:ln>
          </c:spPr>
          <c:marker>
            <c:symbol val="none"/>
          </c:marker>
          <c:dPt>
            <c:idx val="9"/>
            <c:marker>
              <c:symbol val="none"/>
            </c:marker>
          </c:dPt>
          <c:dLbls>
            <c:dLbl>
              <c:idx val="9"/>
              <c:numFmt formatCode="0.0" sourceLinked="0"/>
              <c:txPr>
                <a:bodyPr/>
                <a:lstStyle/>
                <a:p>
                  <a:pPr>
                    <a:defRPr b="1" sz="900" spc="-1" strike="noStrike">
                      <a:solidFill>
                        <a:srgbClr val="c00000"/>
                      </a:solidFill>
                      <a:latin typeface="Aquawax"/>
                    </a:defRPr>
                  </a:pPr>
                </a:p>
              </c:txPr>
              <c:dLblPos val="t"/>
              <c:showLegendKey val="0"/>
              <c:showVal val="1"/>
              <c:showCatName val="0"/>
              <c:showSerName val="0"/>
              <c:showPercent val="0"/>
              <c:separator>; </c:separator>
            </c:dLbl>
            <c:txPr>
              <a:bodyPr/>
              <a:lstStyle/>
              <a:p>
                <a:pPr>
                  <a:defRPr b="0" sz="900" spc="-1" strike="noStrike">
                    <a:solidFill>
                      <a:srgbClr val="c00000"/>
                    </a:solidFill>
                    <a:latin typeface="Arial"/>
                  </a:defRPr>
                </a:pPr>
              </a:p>
            </c:txPr>
            <c:dLblPos val="r"/>
            <c:showLegendKey val="0"/>
            <c:showVal val="0"/>
            <c:showCatName val="0"/>
            <c:showSerName val="0"/>
            <c:showPercent val="0"/>
            <c:separator>; </c:separator>
            <c:showLeaderLines val="0"/>
          </c:dLbls>
          <c:cat>
            <c:strRef>
              <c:f>categories</c:f>
              <c:strCache>
                <c:ptCount val="10"/>
                <c:pt idx="0">
                  <c:v>2005</c:v>
                </c:pt>
                <c:pt idx="1">
                  <c:v>2007</c:v>
                </c:pt>
                <c:pt idx="2">
                  <c:v>2009</c:v>
                </c:pt>
                <c:pt idx="3">
                  <c:v>2011</c:v>
                </c:pt>
                <c:pt idx="4">
                  <c:v>2013</c:v>
                </c:pt>
                <c:pt idx="5">
                  <c:v>2015</c:v>
                </c:pt>
                <c:pt idx="6">
                  <c:v>2017</c:v>
                </c:pt>
                <c:pt idx="7">
                  <c:v>2018</c:v>
                </c:pt>
                <c:pt idx="8">
                  <c:v>2019</c:v>
                </c:pt>
                <c:pt idx="9">
                  <c:v>2020Q1</c:v>
                </c:pt>
              </c:strCache>
            </c:strRef>
          </c:cat>
          <c:val>
            <c:numRef>
              <c:f>1</c:f>
              <c:numCache>
                <c:formatCode>General</c:formatCode>
                <c:ptCount val="10"/>
                <c:pt idx="0">
                  <c:v>64.8072600199891</c:v>
                </c:pt>
                <c:pt idx="1">
                  <c:v>54.5706667606765</c:v>
                </c:pt>
                <c:pt idx="2">
                  <c:v>45.6755911520849</c:v>
                </c:pt>
                <c:pt idx="3">
                  <c:v>33.992352619509</c:v>
                </c:pt>
                <c:pt idx="4">
                  <c:v>33.4624743187828</c:v>
                </c:pt>
                <c:pt idx="5">
                  <c:v>37.7968926544477</c:v>
                </c:pt>
                <c:pt idx="6">
                  <c:v>42.5334982481374</c:v>
                </c:pt>
                <c:pt idx="7">
                  <c:v>44.1256052441091</c:v>
                </c:pt>
                <c:pt idx="8">
                  <c:v>49.5</c:v>
                </c:pt>
                <c:pt idx="9">
                  <c:v>49.6</c:v>
                </c:pt>
              </c:numCache>
            </c:numRef>
          </c:val>
          <c:smooth val="0"/>
        </c:ser>
        <c:hiLowLines>
          <c:spPr>
            <a:ln>
              <a:noFill/>
            </a:ln>
          </c:spPr>
        </c:hiLowLines>
        <c:marker val="0"/>
        <c:axId val="32007726"/>
        <c:axId val="33933234"/>
      </c:lineChart>
      <c:catAx>
        <c:axId val="32007726"/>
        <c:scaling>
          <c:orientation val="minMax"/>
        </c:scaling>
        <c:delete val="0"/>
        <c:axPos val="b"/>
        <c:numFmt formatCode="[$-380A]dd/mm/yyyy" sourceLinked="1"/>
        <c:majorTickMark val="none"/>
        <c:minorTickMark val="none"/>
        <c:tickLblPos val="nextTo"/>
        <c:spPr>
          <a:ln w="6480">
            <a:solidFill>
              <a:srgbClr val="000000"/>
            </a:solidFill>
            <a:round/>
          </a:ln>
        </c:spPr>
        <c:txPr>
          <a:bodyPr/>
          <a:lstStyle/>
          <a:p>
            <a:pPr>
              <a:defRPr b="0" sz="900" spc="-1" strike="noStrike">
                <a:solidFill>
                  <a:srgbClr val="000000"/>
                </a:solidFill>
                <a:latin typeface="Aquawax"/>
              </a:defRPr>
            </a:pPr>
          </a:p>
        </c:txPr>
        <c:crossAx val="33933234"/>
        <c:crosses val="autoZero"/>
        <c:auto val="1"/>
        <c:lblAlgn val="ctr"/>
        <c:lblOffset val="100"/>
        <c:noMultiLvlLbl val="0"/>
      </c:catAx>
      <c:valAx>
        <c:axId val="33933234"/>
        <c:scaling>
          <c:orientation val="minMax"/>
          <c:max val="80"/>
        </c:scaling>
        <c:delete val="0"/>
        <c:axPos val="l"/>
        <c:numFmt formatCode="0"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32007726"/>
        <c:crosses val="autoZero"/>
        <c:crossBetween val="between"/>
        <c:majorUnit val="20"/>
      </c:valAx>
      <c:spPr>
        <a:solidFill>
          <a:srgbClr val="ffffff"/>
        </a:solidFill>
        <a:ln>
          <a:noFill/>
        </a:ln>
      </c:spPr>
    </c:plotArea>
    <c:legend>
      <c:legendPos val="r"/>
      <c:layout>
        <c:manualLayout>
          <c:xMode val="edge"/>
          <c:yMode val="edge"/>
          <c:x val="0.570434035238505"/>
          <c:y val="0.0426494345718901"/>
          <c:w val="0.299553034210074"/>
          <c:h val="0.179996768460171"/>
        </c:manualLayout>
      </c:layout>
      <c:overlay val="0"/>
      <c:spPr>
        <a:noFill/>
        <a:ln>
          <a:noFill/>
        </a:ln>
      </c:spPr>
      <c:txPr>
        <a:bodyPr/>
        <a:lstStyle/>
        <a:p>
          <a:pPr>
            <a:defRPr b="0" sz="1000" spc="-1" strike="noStrike">
              <a:solidFill>
                <a:srgbClr val="000000"/>
              </a:solidFill>
              <a:latin typeface="Aquawax"/>
            </a:defRPr>
          </a:pPr>
        </a:p>
      </c:txPr>
    </c:legend>
    <c:plotVisOnly val="1"/>
    <c:dispBlanksAs val="gap"/>
  </c:chart>
  <c:spPr>
    <a:noFill/>
    <a:ln w="9360">
      <a:solidFill>
        <a:srgbClr val="d9d9d9"/>
      </a:solidFill>
      <a:round/>
    </a:ln>
  </c:spPr>
</c:chartSpace>
</file>

<file path=ppt/charts/chart15.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barChart>
        <c:barDir val="col"/>
        <c:grouping val="clustered"/>
        <c:varyColors val="0"/>
        <c:ser>
          <c:idx val="0"/>
          <c:order val="0"/>
          <c:tx>
            <c:strRef>
              <c:f>label 0</c:f>
              <c:strCache>
                <c:ptCount val="1"/>
                <c:pt idx="0">
                  <c:v>Serie1</c:v>
                </c:pt>
              </c:strCache>
            </c:strRef>
          </c:tx>
          <c:spPr>
            <a:solidFill>
              <a:srgbClr val="5b9bd5"/>
            </a:solidFill>
            <a:ln>
              <a:noFill/>
            </a:ln>
          </c:spPr>
          <c:invertIfNegative val="0"/>
          <c:dPt>
            <c:idx val="6"/>
            <c:invertIfNegative val="0"/>
            <c:spPr>
              <a:solidFill>
                <a:srgbClr val="004a96"/>
              </a:solidFill>
              <a:ln>
                <a:noFill/>
              </a:ln>
            </c:spPr>
          </c:dPt>
          <c:dPt>
            <c:idx val="7"/>
            <c:invertIfNegative val="0"/>
            <c:spPr>
              <a:solidFill>
                <a:srgbClr val="004a96"/>
              </a:solidFill>
              <a:ln>
                <a:noFill/>
              </a:ln>
            </c:spPr>
          </c:dPt>
          <c:dPt>
            <c:idx val="8"/>
            <c:invertIfNegative val="0"/>
            <c:spPr>
              <a:solidFill>
                <a:srgbClr val="004a96"/>
              </a:solidFill>
              <a:ln>
                <a:noFill/>
              </a:ln>
            </c:spPr>
          </c:dPt>
          <c:dPt>
            <c:idx val="9"/>
            <c:invertIfNegative val="0"/>
            <c:spPr>
              <a:solidFill>
                <a:srgbClr val="004a96"/>
              </a:solidFill>
              <a:ln>
                <a:noFill/>
              </a:ln>
            </c:spPr>
          </c:dPt>
          <c:dPt>
            <c:idx val="10"/>
            <c:invertIfNegative val="0"/>
            <c:spPr>
              <a:solidFill>
                <a:srgbClr val="004a96"/>
              </a:solidFill>
              <a:ln>
                <a:noFill/>
              </a:ln>
            </c:spPr>
          </c:dPt>
          <c:dLbls>
            <c:dLbl>
              <c:idx val="6"/>
              <c:numFmt formatCode="General" sourceLinked="0"/>
              <c:txPr>
                <a:bodyPr/>
                <a:lstStyle/>
                <a:p>
                  <a:pPr>
                    <a:defRPr b="0" sz="1100" spc="-1" strike="noStrike">
                      <a:solidFill>
                        <a:srgbClr val="000000"/>
                      </a:solidFill>
                      <a:latin typeface="Aquawax"/>
                    </a:defRPr>
                  </a:pPr>
                </a:p>
              </c:txPr>
              <c:dLblPos val="outEnd"/>
              <c:showLegendKey val="0"/>
              <c:showVal val="1"/>
              <c:showCatName val="0"/>
              <c:showSerName val="0"/>
              <c:showPercent val="0"/>
              <c:separator>; </c:separator>
            </c:dLbl>
            <c:dLbl>
              <c:idx val="7"/>
              <c:numFmt formatCode="General" sourceLinked="0"/>
              <c:txPr>
                <a:bodyPr/>
                <a:lstStyle/>
                <a:p>
                  <a:pPr>
                    <a:defRPr b="0" sz="1100" spc="-1" strike="noStrike">
                      <a:solidFill>
                        <a:srgbClr val="000000"/>
                      </a:solidFill>
                      <a:latin typeface="Aquawax"/>
                    </a:defRPr>
                  </a:pPr>
                </a:p>
              </c:txPr>
              <c:dLblPos val="outEnd"/>
              <c:showLegendKey val="0"/>
              <c:showVal val="1"/>
              <c:showCatName val="0"/>
              <c:showSerName val="0"/>
              <c:showPercent val="0"/>
              <c:separator>; </c:separator>
            </c:dLbl>
            <c:dLbl>
              <c:idx val="8"/>
              <c:numFmt formatCode="General" sourceLinked="0"/>
              <c:txPr>
                <a:bodyPr/>
                <a:lstStyle/>
                <a:p>
                  <a:pPr>
                    <a:defRPr b="0" sz="1100" spc="-1" strike="noStrike">
                      <a:solidFill>
                        <a:srgbClr val="000000"/>
                      </a:solidFill>
                      <a:latin typeface="Aquawax"/>
                    </a:defRPr>
                  </a:pPr>
                </a:p>
              </c:txPr>
              <c:dLblPos val="outEnd"/>
              <c:showLegendKey val="0"/>
              <c:showVal val="1"/>
              <c:showCatName val="0"/>
              <c:showSerName val="0"/>
              <c:showPercent val="0"/>
              <c:separator>; </c:separator>
            </c:dLbl>
            <c:dLbl>
              <c:idx val="9"/>
              <c:numFmt formatCode="General" sourceLinked="0"/>
              <c:txPr>
                <a:bodyPr/>
                <a:lstStyle/>
                <a:p>
                  <a:pPr>
                    <a:defRPr b="0" sz="1100" spc="-1" strike="noStrike">
                      <a:solidFill>
                        <a:srgbClr val="000000"/>
                      </a:solidFill>
                      <a:latin typeface="Aquawax"/>
                    </a:defRPr>
                  </a:pPr>
                </a:p>
              </c:txPr>
              <c:dLblPos val="outEnd"/>
              <c:showLegendKey val="0"/>
              <c:showVal val="1"/>
              <c:showCatName val="0"/>
              <c:showSerName val="0"/>
              <c:showPercent val="0"/>
              <c:separator>; </c:separator>
            </c:dLbl>
            <c:dLbl>
              <c:idx val="10"/>
              <c:numFmt formatCode="General" sourceLinked="0"/>
              <c:txPr>
                <a:bodyPr/>
                <a:lstStyle/>
                <a:p>
                  <a:pPr>
                    <a:defRPr b="0" sz="1100" spc="-1" strike="noStrike">
                      <a:solidFill>
                        <a:srgbClr val="000000"/>
                      </a:solidFill>
                      <a:latin typeface="Aquawax"/>
                    </a:defRPr>
                  </a:pPr>
                </a:p>
              </c:txPr>
              <c:dLblPos val="outEnd"/>
              <c:showLegendKey val="0"/>
              <c:showVal val="1"/>
              <c:showCatName val="0"/>
              <c:showSerName val="0"/>
              <c:showPercent val="0"/>
              <c:separator>; </c:separator>
            </c:dLbl>
            <c:txPr>
              <a:bodyPr/>
              <a:lstStyle/>
              <a:p>
                <a:pPr>
                  <a:defRPr b="0" sz="1100" spc="-1" strike="noStrike">
                    <a:solidFill>
                      <a:srgbClr val="000000"/>
                    </a:solidFill>
                    <a:latin typeface="Aquawax"/>
                  </a:defRPr>
                </a:pPr>
              </a:p>
            </c:txPr>
            <c:dLblPos val="outEnd"/>
            <c:showLegendKey val="0"/>
            <c:showVal val="0"/>
            <c:showCatName val="0"/>
            <c:showSerName val="0"/>
            <c:showPercent val="0"/>
            <c:separator>; </c:separator>
            <c:showLeaderLines val="0"/>
          </c:dLbls>
          <c:cat>
            <c:strRef>
              <c:f>categories</c:f>
              <c:strCache>
                <c:ptCount val="11"/>
                <c:pt idx="0">
                  <c:v>2014</c:v>
                </c:pt>
                <c:pt idx="1">
                  <c:v>2015</c:v>
                </c:pt>
                <c:pt idx="2">
                  <c:v>2016</c:v>
                </c:pt>
                <c:pt idx="3">
                  <c:v>2017</c:v>
                </c:pt>
                <c:pt idx="4">
                  <c:v>2018</c:v>
                </c:pt>
                <c:pt idx="5">
                  <c:v>2019</c:v>
                </c:pt>
                <c:pt idx="6">
                  <c:v>2020*</c:v>
                </c:pt>
                <c:pt idx="7">
                  <c:v>2021*</c:v>
                </c:pt>
                <c:pt idx="8">
                  <c:v>2022*</c:v>
                </c:pt>
                <c:pt idx="9">
                  <c:v>2023*</c:v>
                </c:pt>
                <c:pt idx="10">
                  <c:v>2024*</c:v>
                </c:pt>
              </c:strCache>
            </c:strRef>
          </c:cat>
          <c:val>
            <c:numRef>
              <c:f>0</c:f>
              <c:numCache>
                <c:formatCode>General</c:formatCode>
                <c:ptCount val="11"/>
                <c:pt idx="0">
                  <c:v>-2.3</c:v>
                </c:pt>
                <c:pt idx="1">
                  <c:v>-2.7</c:v>
                </c:pt>
                <c:pt idx="2">
                  <c:v>-3.5</c:v>
                </c:pt>
                <c:pt idx="3">
                  <c:v>-3</c:v>
                </c:pt>
                <c:pt idx="4">
                  <c:v>-3.4</c:v>
                </c:pt>
                <c:pt idx="5">
                  <c:v>-4.3</c:v>
                </c:pt>
                <c:pt idx="6">
                  <c:v>-6.6</c:v>
                </c:pt>
                <c:pt idx="7">
                  <c:v>-3.8</c:v>
                </c:pt>
                <c:pt idx="8">
                  <c:v>-3.6</c:v>
                </c:pt>
                <c:pt idx="9">
                  <c:v>-3.2</c:v>
                </c:pt>
                <c:pt idx="10">
                  <c:v>-2.7</c:v>
                </c:pt>
              </c:numCache>
            </c:numRef>
          </c:val>
        </c:ser>
        <c:gapWidth val="150"/>
        <c:overlap val="-27"/>
        <c:axId val="64963423"/>
        <c:axId val="42547765"/>
      </c:barChart>
      <c:catAx>
        <c:axId val="64963423"/>
        <c:scaling>
          <c:orientation val="minMax"/>
        </c:scaling>
        <c:delete val="0"/>
        <c:axPos val="b"/>
        <c:numFmt formatCode="[$-380A]dd/mm/yyyy" sourceLinked="1"/>
        <c:majorTickMark val="none"/>
        <c:minorTickMark val="none"/>
        <c:tickLblPos val="low"/>
        <c:spPr>
          <a:ln w="9360">
            <a:solidFill>
              <a:srgbClr val="404040"/>
            </a:solidFill>
            <a:round/>
          </a:ln>
        </c:spPr>
        <c:txPr>
          <a:bodyPr/>
          <a:lstStyle/>
          <a:p>
            <a:pPr>
              <a:defRPr b="0" sz="1100" spc="-1" strike="noStrike">
                <a:solidFill>
                  <a:srgbClr val="000000"/>
                </a:solidFill>
                <a:latin typeface="Aquawax"/>
              </a:defRPr>
            </a:pPr>
          </a:p>
        </c:txPr>
        <c:crossAx val="42547765"/>
        <c:crosses val="autoZero"/>
        <c:auto val="1"/>
        <c:lblAlgn val="ctr"/>
        <c:lblOffset val="100"/>
        <c:noMultiLvlLbl val="0"/>
      </c:catAx>
      <c:valAx>
        <c:axId val="42547765"/>
        <c:scaling>
          <c:orientation val="minMax"/>
        </c:scaling>
        <c:delete val="0"/>
        <c:axPos val="l"/>
        <c:numFmt formatCode="General" sourceLinked="0"/>
        <c:majorTickMark val="none"/>
        <c:minorTickMark val="none"/>
        <c:tickLblPos val="nextTo"/>
        <c:spPr>
          <a:ln w="6480">
            <a:solidFill>
              <a:srgbClr val="404040"/>
            </a:solidFill>
            <a:round/>
          </a:ln>
        </c:spPr>
        <c:txPr>
          <a:bodyPr/>
          <a:lstStyle/>
          <a:p>
            <a:pPr>
              <a:defRPr b="0" sz="1100" spc="-1" strike="noStrike">
                <a:solidFill>
                  <a:srgbClr val="000000"/>
                </a:solidFill>
                <a:latin typeface="Aquawax"/>
              </a:defRPr>
            </a:pPr>
          </a:p>
        </c:txPr>
        <c:crossAx val="64963423"/>
        <c:crosses val="autoZero"/>
        <c:crossBetween val="between"/>
      </c:valAx>
      <c:spPr>
        <a:noFill/>
        <a:ln>
          <a:noFill/>
        </a:ln>
      </c:spPr>
    </c:plotArea>
    <c:plotVisOnly val="1"/>
    <c:dispBlanksAs val="gap"/>
  </c:chart>
  <c:spPr>
    <a:noFill/>
    <a:ln w="9360">
      <a:noFill/>
    </a:ln>
  </c:spPr>
</c:chartSpace>
</file>

<file path=ppt/charts/chart16.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barChart>
        <c:barDir val="col"/>
        <c:grouping val="stacked"/>
        <c:varyColors val="0"/>
        <c:ser>
          <c:idx val="0"/>
          <c:order val="0"/>
          <c:tx>
            <c:strRef>
              <c:f>label 0</c:f>
              <c:strCache>
                <c:ptCount val="1"/>
                <c:pt idx="0">
                  <c:v>Serie1</c:v>
                </c:pt>
              </c:strCache>
            </c:strRef>
          </c:tx>
          <c:spPr>
            <a:solidFill>
              <a:srgbClr val="5b9bd5"/>
            </a:solidFill>
            <a:ln>
              <a:noFill/>
            </a:ln>
          </c:spPr>
          <c:invertIfNegative val="0"/>
          <c:dLbls>
            <c:txPr>
              <a:bodyPr/>
              <a:lstStyle/>
              <a:p>
                <a:pPr>
                  <a:defRPr b="0" sz="11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7"/>
                <c:pt idx="0">
                  <c:v>2014</c:v>
                </c:pt>
                <c:pt idx="1">
                  <c:v>2015</c:v>
                </c:pt>
                <c:pt idx="2">
                  <c:v>2016</c:v>
                </c:pt>
                <c:pt idx="3">
                  <c:v>2017</c:v>
                </c:pt>
                <c:pt idx="4">
                  <c:v>2018</c:v>
                </c:pt>
                <c:pt idx="5">
                  <c:v>2019</c:v>
                </c:pt>
                <c:pt idx="6">
                  <c:v>2020*</c:v>
                </c:pt>
              </c:strCache>
            </c:strRef>
          </c:cat>
          <c:val>
            <c:numRef>
              <c:f>0</c:f>
              <c:numCache>
                <c:formatCode>General</c:formatCode>
                <c:ptCount val="7"/>
                <c:pt idx="0">
                  <c:v>-2.3</c:v>
                </c:pt>
                <c:pt idx="1">
                  <c:v>-2.7</c:v>
                </c:pt>
                <c:pt idx="2">
                  <c:v>-3.5</c:v>
                </c:pt>
                <c:pt idx="3">
                  <c:v>-3</c:v>
                </c:pt>
                <c:pt idx="4">
                  <c:v>-3.4</c:v>
                </c:pt>
                <c:pt idx="5">
                  <c:v>-4.3</c:v>
                </c:pt>
                <c:pt idx="6">
                  <c:v>-5.3</c:v>
                </c:pt>
              </c:numCache>
            </c:numRef>
          </c:val>
        </c:ser>
        <c:ser>
          <c:idx val="1"/>
          <c:order val="1"/>
          <c:tx>
            <c:strRef>
              <c:f>label 1</c:f>
              <c:strCache>
                <c:ptCount val="1"/>
                <c:pt idx="0">
                  <c:v>Serie2</c:v>
                </c:pt>
              </c:strCache>
            </c:strRef>
          </c:tx>
          <c:spPr>
            <a:solidFill>
              <a:srgbClr val="ed7d31"/>
            </a:solidFill>
            <a:ln>
              <a:noFill/>
            </a:ln>
          </c:spPr>
          <c:invertIfNegative val="0"/>
          <c:dLbls>
            <c:txPr>
              <a:bodyPr/>
              <a:lstStyle/>
              <a:p>
                <a:pPr>
                  <a:defRPr b="0" sz="11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7"/>
                <c:pt idx="0">
                  <c:v>2014</c:v>
                </c:pt>
                <c:pt idx="1">
                  <c:v>2015</c:v>
                </c:pt>
                <c:pt idx="2">
                  <c:v>2016</c:v>
                </c:pt>
                <c:pt idx="3">
                  <c:v>2017</c:v>
                </c:pt>
                <c:pt idx="4">
                  <c:v>2018</c:v>
                </c:pt>
                <c:pt idx="5">
                  <c:v>2019</c:v>
                </c:pt>
                <c:pt idx="6">
                  <c:v>2020*</c:v>
                </c:pt>
              </c:strCache>
            </c:strRef>
          </c:cat>
          <c:val>
            <c:numRef>
              <c:f>1</c:f>
              <c:numCache>
                <c:formatCode>General</c:formatCode>
                <c:ptCount val="7"/>
                <c:pt idx="6">
                  <c:v>-1.3</c:v>
                </c:pt>
              </c:numCache>
            </c:numRef>
          </c:val>
        </c:ser>
        <c:gapWidth val="219"/>
        <c:overlap val="100"/>
        <c:axId val="57819355"/>
        <c:axId val="80364897"/>
      </c:barChart>
      <c:catAx>
        <c:axId val="57819355"/>
        <c:scaling>
          <c:orientation val="minMax"/>
        </c:scaling>
        <c:delete val="0"/>
        <c:axPos val="b"/>
        <c:numFmt formatCode="[$-380A]dd/mm/yyyy" sourceLinked="1"/>
        <c:majorTickMark val="none"/>
        <c:minorTickMark val="none"/>
        <c:tickLblPos val="low"/>
        <c:spPr>
          <a:ln w="9360">
            <a:solidFill>
              <a:srgbClr val="404040"/>
            </a:solidFill>
            <a:round/>
          </a:ln>
        </c:spPr>
        <c:txPr>
          <a:bodyPr/>
          <a:lstStyle/>
          <a:p>
            <a:pPr>
              <a:defRPr b="0" sz="1100" spc="-1" strike="noStrike">
                <a:solidFill>
                  <a:srgbClr val="000000"/>
                </a:solidFill>
                <a:latin typeface="Aquawax"/>
              </a:defRPr>
            </a:pPr>
          </a:p>
        </c:txPr>
        <c:crossAx val="80364897"/>
        <c:crosses val="autoZero"/>
        <c:auto val="1"/>
        <c:lblAlgn val="ctr"/>
        <c:lblOffset val="100"/>
        <c:noMultiLvlLbl val="0"/>
      </c:catAx>
      <c:valAx>
        <c:axId val="80364897"/>
        <c:scaling>
          <c:orientation val="minMax"/>
        </c:scaling>
        <c:delete val="0"/>
        <c:axPos val="l"/>
        <c:numFmt formatCode="General" sourceLinked="0"/>
        <c:majorTickMark val="none"/>
        <c:minorTickMark val="none"/>
        <c:tickLblPos val="nextTo"/>
        <c:spPr>
          <a:ln w="6480">
            <a:solidFill>
              <a:srgbClr val="595959"/>
            </a:solidFill>
            <a:round/>
          </a:ln>
        </c:spPr>
        <c:txPr>
          <a:bodyPr/>
          <a:lstStyle/>
          <a:p>
            <a:pPr>
              <a:defRPr b="0" sz="1100" spc="-1" strike="noStrike">
                <a:solidFill>
                  <a:srgbClr val="000000"/>
                </a:solidFill>
                <a:latin typeface="Aquawax"/>
              </a:defRPr>
            </a:pPr>
          </a:p>
        </c:txPr>
        <c:crossAx val="57819355"/>
        <c:crosses val="autoZero"/>
        <c:crossBetween val="between"/>
      </c:valAx>
      <c:spPr>
        <a:noFill/>
        <a:ln>
          <a:noFill/>
        </a:ln>
      </c:spPr>
    </c:plotArea>
    <c:plotVisOnly val="1"/>
    <c:dispBlanksAs val="gap"/>
  </c:chart>
  <c:spPr>
    <a:noFill/>
    <a:ln w="9360">
      <a:noFill/>
    </a:ln>
  </c:spPr>
</c:chartSpace>
</file>

<file path=ppt/charts/chart17.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90290411697325"/>
          <c:y val="0.0540344952357979"/>
          <c:w val="0.845091301125261"/>
          <c:h val="0.855867808467012"/>
        </c:manualLayout>
      </c:layout>
      <c:lineChart>
        <c:grouping val="standard"/>
        <c:varyColors val="0"/>
        <c:ser>
          <c:idx val="0"/>
          <c:order val="0"/>
          <c:tx>
            <c:strRef>
              <c:f>label 0</c:f>
              <c:strCache>
                <c:ptCount val="1"/>
                <c:pt idx="0">
                  <c:v>Gross Debt</c:v>
                </c:pt>
              </c:strCache>
            </c:strRef>
          </c:tx>
          <c:spPr>
            <a:solidFill>
              <a:srgbClr val="004a96"/>
            </a:solidFill>
            <a:ln w="25560">
              <a:solidFill>
                <a:srgbClr val="004a96"/>
              </a:solidFill>
              <a:round/>
            </a:ln>
          </c:spPr>
          <c:marker>
            <c:symbol val="circle"/>
            <c:size val="7"/>
            <c:spPr>
              <a:solidFill>
                <a:srgbClr val="004a96"/>
              </a:solidFill>
            </c:spPr>
          </c:marker>
          <c:dPt>
            <c:idx val="0"/>
            <c:marker>
              <c:symbol val="circle"/>
              <c:size val="7"/>
              <c:spPr>
                <a:solidFill>
                  <a:srgbClr val="004a96"/>
                </a:solidFill>
              </c:spPr>
            </c:marker>
          </c:dPt>
          <c:dPt>
            <c:idx val="5"/>
            <c:marker>
              <c:symbol val="circle"/>
              <c:size val="7"/>
              <c:spPr>
                <a:solidFill>
                  <a:srgbClr val="004a96"/>
                </a:solidFill>
              </c:spPr>
            </c:marker>
          </c:dPt>
          <c:dLbls>
            <c:dLbl>
              <c:idx val="0"/>
              <c:numFmt formatCode="0.0" sourceLinked="0"/>
              <c:txPr>
                <a:bodyPr/>
                <a:lstStyle/>
                <a:p>
                  <a:pPr>
                    <a:defRPr b="0" sz="1000" spc="-1" strike="noStrike">
                      <a:solidFill>
                        <a:srgbClr val="000000"/>
                      </a:solidFill>
                      <a:latin typeface="Aquawax"/>
                    </a:defRPr>
                  </a:pPr>
                </a:p>
              </c:txPr>
              <c:dLblPos val="t"/>
              <c:showLegendKey val="0"/>
              <c:showVal val="1"/>
              <c:showCatName val="0"/>
              <c:showSerName val="0"/>
              <c:showPercent val="0"/>
              <c:separator>; </c:separator>
            </c:dLbl>
            <c:dLbl>
              <c:idx val="5"/>
              <c:numFmt formatCode="0.0" sourceLinked="0"/>
              <c:txPr>
                <a:bodyPr/>
                <a:lstStyle/>
                <a:p>
                  <a:pPr>
                    <a:defRPr b="0" sz="1000" spc="-1" strike="noStrike">
                      <a:solidFill>
                        <a:srgbClr val="000000"/>
                      </a:solidFill>
                      <a:latin typeface="Aquawax"/>
                    </a:defRPr>
                  </a:pPr>
                </a:p>
              </c:txPr>
              <c:dLblPos val="t"/>
              <c:showLegendKey val="0"/>
              <c:showVal val="1"/>
              <c:showCatName val="0"/>
              <c:showSerName val="0"/>
              <c:showPercent val="0"/>
              <c:separator>; </c:separator>
            </c:dLbl>
            <c:txPr>
              <a:bodyPr/>
              <a:lstStyle/>
              <a:p>
                <a:pPr>
                  <a:defRPr b="1" sz="1100" spc="-1" strike="noStrike">
                    <a:solidFill>
                      <a:srgbClr val="004a96"/>
                    </a:solidFill>
                    <a:latin typeface="Aquawax"/>
                    <a:ea typeface="Arial"/>
                  </a:defRPr>
                </a:pPr>
              </a:p>
            </c:txPr>
            <c:dLblPos val="r"/>
            <c:showLegendKey val="0"/>
            <c:showVal val="0"/>
            <c:showCatName val="0"/>
            <c:showSerName val="0"/>
            <c:showPercent val="0"/>
            <c:separator>; </c:separator>
            <c:showLeaderLines val="0"/>
          </c:dLbls>
          <c:cat>
            <c:strRef>
              <c:f>categories</c:f>
              <c:strCache>
                <c:ptCount val="6"/>
                <c:pt idx="0">
                  <c:v>2019</c:v>
                </c:pt>
                <c:pt idx="1">
                  <c:v>2020*</c:v>
                </c:pt>
                <c:pt idx="2">
                  <c:v>2021*</c:v>
                </c:pt>
                <c:pt idx="3">
                  <c:v>2022*</c:v>
                </c:pt>
                <c:pt idx="4">
                  <c:v>2023*</c:v>
                </c:pt>
                <c:pt idx="5">
                  <c:v>2024*</c:v>
                </c:pt>
              </c:strCache>
            </c:strRef>
          </c:cat>
          <c:val>
            <c:numRef>
              <c:f>0</c:f>
              <c:numCache>
                <c:formatCode>General</c:formatCode>
                <c:ptCount val="6"/>
                <c:pt idx="0">
                  <c:v>53.2819600976908</c:v>
                </c:pt>
                <c:pt idx="1">
                  <c:v>65.6160667092543</c:v>
                </c:pt>
                <c:pt idx="2">
                  <c:v>65.7389249551838</c:v>
                </c:pt>
                <c:pt idx="3">
                  <c:v>67.6825632766485</c:v>
                </c:pt>
                <c:pt idx="4">
                  <c:v>67.5767023249336</c:v>
                </c:pt>
                <c:pt idx="5">
                  <c:v>67.4871957235118</c:v>
                </c:pt>
              </c:numCache>
            </c:numRef>
          </c:val>
          <c:smooth val="0"/>
        </c:ser>
        <c:ser>
          <c:idx val="1"/>
          <c:order val="1"/>
          <c:tx>
            <c:strRef>
              <c:f>label 1</c:f>
              <c:strCache>
                <c:ptCount val="1"/>
                <c:pt idx="0">
                  <c:v>Net Debt</c:v>
                </c:pt>
              </c:strCache>
            </c:strRef>
          </c:tx>
          <c:spPr>
            <a:solidFill>
              <a:srgbClr val="70ad47"/>
            </a:solidFill>
            <a:ln w="25560">
              <a:solidFill>
                <a:srgbClr val="70ad47"/>
              </a:solidFill>
              <a:round/>
            </a:ln>
          </c:spPr>
          <c:marker>
            <c:symbol val="circle"/>
            <c:size val="7"/>
            <c:spPr>
              <a:solidFill>
                <a:srgbClr val="70ad47"/>
              </a:solidFill>
            </c:spPr>
          </c:marker>
          <c:dPt>
            <c:idx val="0"/>
            <c:marker>
              <c:symbol val="circle"/>
              <c:size val="7"/>
              <c:spPr>
                <a:solidFill>
                  <a:srgbClr val="70ad47"/>
                </a:solidFill>
              </c:spPr>
            </c:marker>
          </c:dPt>
          <c:dPt>
            <c:idx val="5"/>
            <c:marker>
              <c:symbol val="circle"/>
              <c:size val="7"/>
              <c:spPr>
                <a:solidFill>
                  <a:srgbClr val="70ad47"/>
                </a:solidFill>
              </c:spPr>
            </c:marker>
          </c:dPt>
          <c:dLbls>
            <c:dLbl>
              <c:idx val="0"/>
              <c:numFmt formatCode="0.0" sourceLinked="0"/>
              <c:txPr>
                <a:bodyPr/>
                <a:lstStyle/>
                <a:p>
                  <a:pPr>
                    <a:defRPr b="0" sz="1000" spc="-1" strike="noStrike">
                      <a:solidFill>
                        <a:srgbClr val="000000"/>
                      </a:solidFill>
                      <a:latin typeface="Aquawax"/>
                    </a:defRPr>
                  </a:pPr>
                </a:p>
              </c:txPr>
              <c:dLblPos val="t"/>
              <c:showLegendKey val="0"/>
              <c:showVal val="1"/>
              <c:showCatName val="0"/>
              <c:showSerName val="0"/>
              <c:showPercent val="0"/>
              <c:separator>; </c:separator>
            </c:dLbl>
            <c:dLbl>
              <c:idx val="5"/>
              <c:numFmt formatCode="0.0" sourceLinked="0"/>
              <c:txPr>
                <a:bodyPr/>
                <a:lstStyle/>
                <a:p>
                  <a:pPr>
                    <a:defRPr b="0" sz="1000" spc="-1" strike="noStrike">
                      <a:solidFill>
                        <a:srgbClr val="000000"/>
                      </a:solidFill>
                      <a:latin typeface="Aquawax"/>
                    </a:defRPr>
                  </a:pPr>
                </a:p>
              </c:txPr>
              <c:dLblPos val="t"/>
              <c:showLegendKey val="0"/>
              <c:showVal val="1"/>
              <c:showCatName val="0"/>
              <c:showSerName val="0"/>
              <c:showPercent val="0"/>
              <c:separator>; </c:separator>
            </c:dLbl>
            <c:txPr>
              <a:bodyPr/>
              <a:lstStyle/>
              <a:p>
                <a:pPr>
                  <a:defRPr b="1" sz="1100" spc="-1" strike="noStrike">
                    <a:solidFill>
                      <a:srgbClr val="70ad47"/>
                    </a:solidFill>
                    <a:latin typeface="Aquawax"/>
                    <a:ea typeface="Arial"/>
                  </a:defRPr>
                </a:pPr>
              </a:p>
            </c:txPr>
            <c:dLblPos val="r"/>
            <c:showLegendKey val="0"/>
            <c:showVal val="0"/>
            <c:showCatName val="0"/>
            <c:showSerName val="0"/>
            <c:showPercent val="0"/>
            <c:separator>; </c:separator>
            <c:showLeaderLines val="0"/>
          </c:dLbls>
          <c:cat>
            <c:strRef>
              <c:f>categories</c:f>
              <c:strCache>
                <c:ptCount val="6"/>
                <c:pt idx="0">
                  <c:v>2019</c:v>
                </c:pt>
                <c:pt idx="1">
                  <c:v>2020*</c:v>
                </c:pt>
                <c:pt idx="2">
                  <c:v>2021*</c:v>
                </c:pt>
                <c:pt idx="3">
                  <c:v>2022*</c:v>
                </c:pt>
                <c:pt idx="4">
                  <c:v>2023*</c:v>
                </c:pt>
                <c:pt idx="5">
                  <c:v>2024*</c:v>
                </c:pt>
              </c:strCache>
            </c:strRef>
          </c:cat>
          <c:val>
            <c:numRef>
              <c:f>1</c:f>
              <c:numCache>
                <c:formatCode>General</c:formatCode>
                <c:ptCount val="6"/>
                <c:pt idx="0">
                  <c:v>49.4673385494594</c:v>
                </c:pt>
                <c:pt idx="1">
                  <c:v>60.587620190445</c:v>
                </c:pt>
                <c:pt idx="2">
                  <c:v>61.7405637037546</c:v>
                </c:pt>
                <c:pt idx="3">
                  <c:v>64.0091708456213</c:v>
                </c:pt>
                <c:pt idx="4">
                  <c:v>63.7551105362737</c:v>
                </c:pt>
                <c:pt idx="5">
                  <c:v>63.8666378251056</c:v>
                </c:pt>
              </c:numCache>
            </c:numRef>
          </c:val>
          <c:smooth val="0"/>
        </c:ser>
        <c:hiLowLines>
          <c:spPr>
            <a:ln>
              <a:noFill/>
            </a:ln>
          </c:spPr>
        </c:hiLowLines>
        <c:marker val="1"/>
        <c:axId val="23077928"/>
        <c:axId val="65049208"/>
      </c:lineChart>
      <c:catAx>
        <c:axId val="23077928"/>
        <c:scaling>
          <c:orientation val="minMax"/>
        </c:scaling>
        <c:delete val="0"/>
        <c:axPos val="b"/>
        <c:numFmt formatCode="[$-380A]dd/mm/yyyy" sourceLinked="1"/>
        <c:majorTickMark val="none"/>
        <c:minorTickMark val="none"/>
        <c:tickLblPos val="nextTo"/>
        <c:spPr>
          <a:ln w="12600">
            <a:solidFill>
              <a:srgbClr val="000000"/>
            </a:solidFill>
            <a:round/>
          </a:ln>
        </c:spPr>
        <c:txPr>
          <a:bodyPr/>
          <a:lstStyle/>
          <a:p>
            <a:pPr>
              <a:defRPr b="0" sz="1000" spc="-1" strike="noStrike">
                <a:solidFill>
                  <a:srgbClr val="000000"/>
                </a:solidFill>
                <a:latin typeface="Aquawax"/>
                <a:ea typeface="Arial"/>
              </a:defRPr>
            </a:pPr>
          </a:p>
        </c:txPr>
        <c:crossAx val="65049208"/>
        <c:crosses val="autoZero"/>
        <c:auto val="1"/>
        <c:lblAlgn val="ctr"/>
        <c:lblOffset val="100"/>
        <c:noMultiLvlLbl val="0"/>
      </c:catAx>
      <c:valAx>
        <c:axId val="65049208"/>
        <c:scaling>
          <c:orientation val="minMax"/>
          <c:max val="70"/>
          <c:min val="45"/>
        </c:scaling>
        <c:delete val="0"/>
        <c:axPos val="l"/>
        <c:numFmt formatCode="#,##0" sourceLinked="0"/>
        <c:majorTickMark val="none"/>
        <c:minorTickMark val="none"/>
        <c:tickLblPos val="nextTo"/>
        <c:spPr>
          <a:ln w="12600">
            <a:solidFill>
              <a:srgbClr val="000000"/>
            </a:solidFill>
            <a:round/>
          </a:ln>
        </c:spPr>
        <c:txPr>
          <a:bodyPr/>
          <a:lstStyle/>
          <a:p>
            <a:pPr>
              <a:defRPr b="0" sz="1000" spc="-1" strike="noStrike">
                <a:solidFill>
                  <a:srgbClr val="000000"/>
                </a:solidFill>
                <a:latin typeface="Aquawax"/>
                <a:ea typeface="Arial"/>
              </a:defRPr>
            </a:pPr>
          </a:p>
        </c:txPr>
        <c:crossAx val="23077928"/>
        <c:crosses val="autoZero"/>
        <c:crossBetween val="midCat"/>
        <c:majorUnit val="5"/>
      </c:valAx>
      <c:spPr>
        <a:noFill/>
        <a:ln w="25560">
          <a:noFill/>
        </a:ln>
      </c:spPr>
    </c:plotArea>
    <c:plotVisOnly val="1"/>
    <c:dispBlanksAs val="zero"/>
  </c:chart>
  <c:spPr>
    <a:noFill/>
    <a:ln w="3240">
      <a:noFill/>
    </a:ln>
  </c:spPr>
</c:chartSpace>
</file>

<file path=ppt/charts/chart18.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761982422759808"/>
          <c:y val="0.234946690189461"/>
          <c:w val="0.905409078553955"/>
          <c:h val="0.639027383600522"/>
        </c:manualLayout>
      </c:layout>
      <c:barChart>
        <c:barDir val="col"/>
        <c:grouping val="stacked"/>
        <c:varyColors val="0"/>
        <c:ser>
          <c:idx val="0"/>
          <c:order val="0"/>
          <c:tx>
            <c:strRef>
              <c:f>label 0</c:f>
              <c:strCache>
                <c:ptCount val="1"/>
                <c:pt idx="0">
                  <c:v>CG - BPS Balance</c:v>
                </c:pt>
              </c:strCache>
            </c:strRef>
          </c:tx>
          <c:spPr>
            <a:solidFill>
              <a:srgbClr val="0070c0"/>
            </a:solidFill>
            <a:ln>
              <a:noFill/>
            </a:ln>
          </c:spPr>
          <c:invertIfNegative val="0"/>
          <c:dLbls>
            <c:txPr>
              <a:bodyPr/>
              <a:lstStyle/>
              <a:p>
                <a:pPr>
                  <a:defRPr b="0" sz="12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6"/>
                <c:pt idx="0">
                  <c:v>2019</c:v>
                </c:pt>
                <c:pt idx="1">
                  <c:v>2020*</c:v>
                </c:pt>
                <c:pt idx="2">
                  <c:v>2021*</c:v>
                </c:pt>
                <c:pt idx="3">
                  <c:v>2022*</c:v>
                </c:pt>
                <c:pt idx="4">
                  <c:v>2023*</c:v>
                </c:pt>
                <c:pt idx="5">
                  <c:v>2024*</c:v>
                </c:pt>
              </c:strCache>
            </c:strRef>
          </c:cat>
          <c:val>
            <c:numRef>
              <c:f>0</c:f>
              <c:numCache>
                <c:formatCode>General</c:formatCode>
                <c:ptCount val="6"/>
                <c:pt idx="0">
                  <c:v>-3.05675734670348</c:v>
                </c:pt>
                <c:pt idx="1">
                  <c:v>-5.68596330658632</c:v>
                </c:pt>
                <c:pt idx="2">
                  <c:v>-3.49972574082156</c:v>
                </c:pt>
                <c:pt idx="3">
                  <c:v>-3.55862253959099</c:v>
                </c:pt>
                <c:pt idx="4">
                  <c:v>-3.20069791315262</c:v>
                </c:pt>
                <c:pt idx="5">
                  <c:v>-2.71183244651069</c:v>
                </c:pt>
              </c:numCache>
            </c:numRef>
          </c:val>
        </c:ser>
        <c:ser>
          <c:idx val="1"/>
          <c:order val="1"/>
          <c:tx>
            <c:strRef>
              <c:f>label 1</c:f>
              <c:strCache>
                <c:ptCount val="1"/>
                <c:pt idx="0">
                  <c:v>Extraordinary Factors Adjustment</c:v>
                </c:pt>
              </c:strCache>
            </c:strRef>
          </c:tx>
          <c:spPr>
            <a:solidFill>
              <a:srgbClr val="ffc000"/>
            </a:solidFill>
            <a:ln>
              <a:noFill/>
            </a:ln>
          </c:spPr>
          <c:invertIfNegative val="0"/>
          <c:dLbls>
            <c:txPr>
              <a:bodyPr/>
              <a:lstStyle/>
              <a:p>
                <a:pPr>
                  <a:defRPr b="0" sz="12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6"/>
                <c:pt idx="0">
                  <c:v>2019</c:v>
                </c:pt>
                <c:pt idx="1">
                  <c:v>2020*</c:v>
                </c:pt>
                <c:pt idx="2">
                  <c:v>2021*</c:v>
                </c:pt>
                <c:pt idx="3">
                  <c:v>2022*</c:v>
                </c:pt>
                <c:pt idx="4">
                  <c:v>2023*</c:v>
                </c:pt>
                <c:pt idx="5">
                  <c:v>2024*</c:v>
                </c:pt>
              </c:strCache>
            </c:strRef>
          </c:cat>
          <c:val>
            <c:numRef>
              <c:f>1</c:f>
              <c:numCache>
                <c:formatCode>General</c:formatCode>
                <c:ptCount val="6"/>
                <c:pt idx="0">
                  <c:v>-1.88737618384057</c:v>
                </c:pt>
                <c:pt idx="1">
                  <c:v>0.2</c:v>
                </c:pt>
                <c:pt idx="2">
                  <c:v>-0.3</c:v>
                </c:pt>
                <c:pt idx="3">
                  <c:v>0</c:v>
                </c:pt>
                <c:pt idx="4">
                  <c:v>0</c:v>
                </c:pt>
                <c:pt idx="5">
                  <c:v>0</c:v>
                </c:pt>
              </c:numCache>
            </c:numRef>
          </c:val>
        </c:ser>
        <c:ser>
          <c:idx val="2"/>
          <c:order val="2"/>
          <c:tx>
            <c:strRef>
              <c:f>label 2</c:f>
              <c:strCache>
                <c:ptCount val="1"/>
                <c:pt idx="0">
                  <c:v>Adjustment for Cyclical Factors</c:v>
                </c:pt>
              </c:strCache>
            </c:strRef>
          </c:tx>
          <c:spPr>
            <a:solidFill>
              <a:srgbClr val="a9d18e"/>
            </a:solidFill>
            <a:ln>
              <a:noFill/>
            </a:ln>
          </c:spPr>
          <c:invertIfNegative val="0"/>
          <c:dLbls>
            <c:txPr>
              <a:bodyPr/>
              <a:lstStyle/>
              <a:p>
                <a:pPr>
                  <a:defRPr b="0" sz="12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6"/>
                <c:pt idx="0">
                  <c:v>2019</c:v>
                </c:pt>
                <c:pt idx="1">
                  <c:v>2020*</c:v>
                </c:pt>
                <c:pt idx="2">
                  <c:v>2021*</c:v>
                </c:pt>
                <c:pt idx="3">
                  <c:v>2022*</c:v>
                </c:pt>
                <c:pt idx="4">
                  <c:v>2023*</c:v>
                </c:pt>
                <c:pt idx="5">
                  <c:v>2024*</c:v>
                </c:pt>
              </c:strCache>
            </c:strRef>
          </c:cat>
          <c:val>
            <c:numRef>
              <c:f>2</c:f>
              <c:numCache>
                <c:formatCode>General</c:formatCode>
                <c:ptCount val="6"/>
                <c:pt idx="0">
                  <c:v>0.388707591138706</c:v>
                </c:pt>
                <c:pt idx="1">
                  <c:v>1.09945446016483</c:v>
                </c:pt>
                <c:pt idx="2">
                  <c:v>0.783569315632215</c:v>
                </c:pt>
                <c:pt idx="3">
                  <c:v>0.725473492284471</c:v>
                </c:pt>
                <c:pt idx="4">
                  <c:v>0.456153548907669</c:v>
                </c:pt>
                <c:pt idx="5">
                  <c:v>0.220547446671009</c:v>
                </c:pt>
              </c:numCache>
            </c:numRef>
          </c:val>
        </c:ser>
        <c:gapWidth val="150"/>
        <c:overlap val="100"/>
        <c:axId val="12664427"/>
        <c:axId val="15304912"/>
      </c:barChart>
      <c:lineChart>
        <c:grouping val="stacked"/>
        <c:varyColors val="0"/>
        <c:ser>
          <c:idx val="3"/>
          <c:order val="3"/>
          <c:tx>
            <c:strRef>
              <c:f>label 3</c:f>
              <c:strCache>
                <c:ptCount val="1"/>
                <c:pt idx="0">
                  <c:v>Structural CG - BPS Balance</c:v>
                </c:pt>
              </c:strCache>
            </c:strRef>
          </c:tx>
          <c:spPr>
            <a:solidFill>
              <a:srgbClr val="ff0000"/>
            </a:solidFill>
            <a:ln w="28440">
              <a:solidFill>
                <a:srgbClr val="ff0000"/>
              </a:solidFill>
              <a:round/>
            </a:ln>
          </c:spPr>
          <c:marker>
            <c:symbol val="circle"/>
            <c:size val="6"/>
            <c:spPr>
              <a:solidFill>
                <a:srgbClr val="ff0000"/>
              </a:solidFill>
            </c:spPr>
          </c:marker>
          <c:dPt>
            <c:idx val="5"/>
            <c:marker>
              <c:symbol val="circle"/>
              <c:size val="6"/>
              <c:spPr>
                <a:solidFill>
                  <a:srgbClr val="ff0000"/>
                </a:solidFill>
              </c:spPr>
            </c:marker>
          </c:dPt>
          <c:dLbls>
            <c:dLbl>
              <c:idx val="5"/>
              <c:numFmt formatCode="0.0" sourceLinked="0"/>
              <c:txPr>
                <a:bodyPr/>
                <a:lstStyle/>
                <a:p>
                  <a:pPr>
                    <a:defRPr b="1" sz="1200" spc="-1" strike="noStrike">
                      <a:solidFill>
                        <a:srgbClr val="ff0000"/>
                      </a:solidFill>
                      <a:latin typeface="Aquawax"/>
                    </a:defRPr>
                  </a:pPr>
                </a:p>
              </c:txPr>
              <c:dLblPos val="r"/>
              <c:showLegendKey val="0"/>
              <c:showVal val="1"/>
              <c:showCatName val="0"/>
              <c:showSerName val="0"/>
              <c:showPercent val="0"/>
              <c:separator>; </c:separator>
            </c:dLbl>
            <c:txPr>
              <a:bodyPr/>
              <a:lstStyle/>
              <a:p>
                <a:pPr>
                  <a:defRPr b="1" sz="12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6"/>
                <c:pt idx="0">
                  <c:v>2019</c:v>
                </c:pt>
                <c:pt idx="1">
                  <c:v>2020*</c:v>
                </c:pt>
                <c:pt idx="2">
                  <c:v>2021*</c:v>
                </c:pt>
                <c:pt idx="3">
                  <c:v>2022*</c:v>
                </c:pt>
                <c:pt idx="4">
                  <c:v>2023*</c:v>
                </c:pt>
                <c:pt idx="5">
                  <c:v>2024*</c:v>
                </c:pt>
              </c:strCache>
            </c:strRef>
          </c:cat>
          <c:val>
            <c:numRef>
              <c:f>3</c:f>
              <c:numCache>
                <c:formatCode>General</c:formatCode>
                <c:ptCount val="6"/>
                <c:pt idx="0">
                  <c:v>-4.55542593940535</c:v>
                </c:pt>
                <c:pt idx="1">
                  <c:v>-4.38650884642149</c:v>
                </c:pt>
                <c:pt idx="2">
                  <c:v>-3.01615642518935</c:v>
                </c:pt>
                <c:pt idx="3">
                  <c:v>-2.83314904730652</c:v>
                </c:pt>
                <c:pt idx="4">
                  <c:v>-2.74454436424495</c:v>
                </c:pt>
                <c:pt idx="5">
                  <c:v>-2.49128499983968</c:v>
                </c:pt>
              </c:numCache>
            </c:numRef>
          </c:val>
          <c:smooth val="0"/>
        </c:ser>
        <c:hiLowLines>
          <c:spPr>
            <a:ln>
              <a:noFill/>
            </a:ln>
          </c:spPr>
        </c:hiLowLines>
        <c:marker val="1"/>
        <c:axId val="12664427"/>
        <c:axId val="15304912"/>
      </c:lineChart>
      <c:catAx>
        <c:axId val="12664427"/>
        <c:scaling>
          <c:orientation val="minMax"/>
        </c:scaling>
        <c:delete val="0"/>
        <c:axPos val="b"/>
        <c:numFmt formatCode="[$-380A]dd/mm/yyyy" sourceLinked="1"/>
        <c:majorTickMark val="none"/>
        <c:minorTickMark val="none"/>
        <c:tickLblPos val="low"/>
        <c:spPr>
          <a:ln w="9360">
            <a:solidFill>
              <a:srgbClr val="404040"/>
            </a:solidFill>
            <a:round/>
          </a:ln>
        </c:spPr>
        <c:txPr>
          <a:bodyPr/>
          <a:lstStyle/>
          <a:p>
            <a:pPr>
              <a:defRPr b="0" sz="1200" spc="-1" strike="noStrike">
                <a:solidFill>
                  <a:srgbClr val="000000"/>
                </a:solidFill>
                <a:latin typeface="Aquawax"/>
              </a:defRPr>
            </a:pPr>
          </a:p>
        </c:txPr>
        <c:crossAx val="15304912"/>
        <c:crosses val="autoZero"/>
        <c:auto val="1"/>
        <c:lblAlgn val="ctr"/>
        <c:lblOffset val="100"/>
        <c:noMultiLvlLbl val="0"/>
      </c:catAx>
      <c:valAx>
        <c:axId val="15304912"/>
        <c:scaling>
          <c:orientation val="minMax"/>
          <c:min val="-6"/>
        </c:scaling>
        <c:delete val="0"/>
        <c:axPos val="l"/>
        <c:numFmt formatCode="0" sourceLinked="0"/>
        <c:majorTickMark val="none"/>
        <c:minorTickMark val="none"/>
        <c:tickLblPos val="nextTo"/>
        <c:spPr>
          <a:ln w="6480">
            <a:solidFill>
              <a:srgbClr val="404040"/>
            </a:solidFill>
            <a:round/>
          </a:ln>
        </c:spPr>
        <c:txPr>
          <a:bodyPr/>
          <a:lstStyle/>
          <a:p>
            <a:pPr>
              <a:defRPr b="0" sz="1200" spc="-1" strike="noStrike">
                <a:solidFill>
                  <a:srgbClr val="000000"/>
                </a:solidFill>
                <a:latin typeface="Aquawax"/>
              </a:defRPr>
            </a:pPr>
          </a:p>
        </c:txPr>
        <c:crossAx val="12664427"/>
        <c:crosses val="autoZero"/>
        <c:crossBetween val="between"/>
        <c:majorUnit val="2"/>
      </c:valAx>
      <c:spPr>
        <a:noFill/>
        <a:ln>
          <a:noFill/>
        </a:ln>
      </c:spPr>
    </c:plotArea>
    <c:legend>
      <c:legendPos val="t"/>
      <c:layout>
        <c:manualLayout>
          <c:xMode val="edge"/>
          <c:yMode val="edge"/>
          <c:x val="0.0781009332246081"/>
          <c:y val="0.018869371787988"/>
          <c:w val="0.83735048930772"/>
          <c:h val="0.21517336606321"/>
        </c:manualLayout>
      </c:layout>
      <c:overlay val="0"/>
      <c:spPr>
        <a:noFill/>
        <a:ln>
          <a:noFill/>
        </a:ln>
      </c:spPr>
      <c:txPr>
        <a:bodyPr/>
        <a:lstStyle/>
        <a:p>
          <a:pPr>
            <a:defRPr b="0" sz="1200" spc="-1" strike="noStrike">
              <a:solidFill>
                <a:srgbClr val="000000"/>
              </a:solidFill>
              <a:latin typeface="Aquawax"/>
            </a:defRPr>
          </a:pPr>
        </a:p>
      </c:txPr>
    </c:legend>
    <c:plotVisOnly val="1"/>
    <c:dispBlanksAs val="gap"/>
  </c:chart>
  <c:spPr>
    <a:solidFill>
      <a:srgbClr val="ffffff"/>
    </a:solidFill>
    <a:ln w="9360">
      <a:noFill/>
    </a:ln>
  </c:spPr>
</c:chartSpace>
</file>

<file path=ppt/charts/chart19.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978308986277114"/>
          <c:y val="0.0346662366978394"/>
          <c:w val="0.864718902169101"/>
          <c:h val="0.834327636246372"/>
        </c:manualLayout>
      </c:layout>
      <c:barChart>
        <c:barDir val="col"/>
        <c:grouping val="clustered"/>
        <c:varyColors val="0"/>
        <c:ser>
          <c:idx val="0"/>
          <c:order val="0"/>
          <c:tx>
            <c:strRef>
              <c:f>label 0</c:f>
              <c:strCache>
                <c:ptCount val="1"/>
                <c:pt idx="0">
                  <c:v>Serie1</c:v>
                </c:pt>
              </c:strCache>
            </c:strRef>
          </c:tx>
          <c:spPr>
            <a:solidFill>
              <a:srgbClr val="5b9bd5"/>
            </a:solidFill>
            <a:ln>
              <a:noFill/>
            </a:ln>
          </c:spPr>
          <c:invertIfNegative val="0"/>
          <c:dLbls>
            <c:txPr>
              <a:bodyPr/>
              <a:lstStyle/>
              <a:p>
                <a:pPr>
                  <a:defRPr b="0" sz="1000" spc="-1" strike="noStrike">
                    <a:solidFill>
                      <a:srgbClr val="000000"/>
                    </a:solidFill>
                    <a:latin typeface="Calibri"/>
                  </a:defRPr>
                </a:pPr>
              </a:p>
            </c:txPr>
            <c:dLblPos val="outEnd"/>
            <c:showLegendKey val="0"/>
            <c:showVal val="0"/>
            <c:showCatName val="0"/>
            <c:showSerName val="0"/>
            <c:showPercent val="0"/>
            <c:separator>; </c:separator>
            <c:showLeaderLines val="0"/>
          </c:dLbls>
          <c:cat>
            <c:strRef>
              <c:f>categories</c:f>
              <c:strCache>
                <c:ptCount val="11"/>
                <c:pt idx="0">
                  <c:v>2014</c:v>
                </c:pt>
                <c:pt idx="1">
                  <c:v>2015</c:v>
                </c:pt>
                <c:pt idx="2">
                  <c:v>2016</c:v>
                </c:pt>
                <c:pt idx="3">
                  <c:v>2017</c:v>
                </c:pt>
                <c:pt idx="4">
                  <c:v>2018</c:v>
                </c:pt>
                <c:pt idx="5">
                  <c:v>2019</c:v>
                </c:pt>
                <c:pt idx="6">
                  <c:v>2020*</c:v>
                </c:pt>
                <c:pt idx="7">
                  <c:v>2021*</c:v>
                </c:pt>
                <c:pt idx="8">
                  <c:v>2022*</c:v>
                </c:pt>
                <c:pt idx="9">
                  <c:v>2023*</c:v>
                </c:pt>
                <c:pt idx="10">
                  <c:v>2024*</c:v>
                </c:pt>
              </c:strCache>
            </c:strRef>
          </c:cat>
          <c:val>
            <c:numRef>
              <c:f>0</c:f>
              <c:numCache>
                <c:formatCode>General</c:formatCode>
                <c:ptCount val="11"/>
                <c:pt idx="0">
                  <c:v>5.67943909987985</c:v>
                </c:pt>
                <c:pt idx="1">
                  <c:v>0.505471425520709</c:v>
                </c:pt>
                <c:pt idx="2">
                  <c:v>3.49818019843005</c:v>
                </c:pt>
                <c:pt idx="3">
                  <c:v>2.75380974141348</c:v>
                </c:pt>
                <c:pt idx="4">
                  <c:v>2.21329768678578</c:v>
                </c:pt>
                <c:pt idx="5">
                  <c:v>2.07542760818376</c:v>
                </c:pt>
                <c:pt idx="6">
                  <c:v>0.7</c:v>
                </c:pt>
                <c:pt idx="7">
                  <c:v>-4.9</c:v>
                </c:pt>
                <c:pt idx="8">
                  <c:v>1.8</c:v>
                </c:pt>
                <c:pt idx="9">
                  <c:v>1.7</c:v>
                </c:pt>
                <c:pt idx="10">
                  <c:v>1.8</c:v>
                </c:pt>
              </c:numCache>
            </c:numRef>
          </c:val>
        </c:ser>
        <c:gapWidth val="100"/>
        <c:overlap val="-27"/>
        <c:axId val="36536996"/>
        <c:axId val="83340156"/>
      </c:barChart>
      <c:catAx>
        <c:axId val="36536996"/>
        <c:scaling>
          <c:orientation val="minMax"/>
        </c:scaling>
        <c:delete val="0"/>
        <c:axPos val="b"/>
        <c:numFmt formatCode="[$-380A]dd/mm/yyyy" sourceLinked="1"/>
        <c:majorTickMark val="none"/>
        <c:minorTickMark val="none"/>
        <c:tickLblPos val="low"/>
        <c:spPr>
          <a:ln w="9360">
            <a:solidFill>
              <a:srgbClr val="404040"/>
            </a:solidFill>
            <a:round/>
          </a:ln>
        </c:spPr>
        <c:txPr>
          <a:bodyPr/>
          <a:lstStyle/>
          <a:p>
            <a:pPr>
              <a:defRPr b="0" sz="1200" spc="-1" strike="noStrike">
                <a:solidFill>
                  <a:srgbClr val="000000"/>
                </a:solidFill>
                <a:latin typeface="Aquawax"/>
              </a:defRPr>
            </a:pPr>
          </a:p>
        </c:txPr>
        <c:crossAx val="83340156"/>
        <c:crosses val="autoZero"/>
        <c:auto val="1"/>
        <c:lblAlgn val="ctr"/>
        <c:lblOffset val="100"/>
        <c:noMultiLvlLbl val="0"/>
      </c:catAx>
      <c:valAx>
        <c:axId val="83340156"/>
        <c:scaling>
          <c:orientation val="minMax"/>
        </c:scaling>
        <c:delete val="0"/>
        <c:axPos val="l"/>
        <c:numFmt formatCode="0" sourceLinked="0"/>
        <c:majorTickMark val="none"/>
        <c:minorTickMark val="none"/>
        <c:tickLblPos val="nextTo"/>
        <c:spPr>
          <a:ln w="6480">
            <a:solidFill>
              <a:srgbClr val="404040"/>
            </a:solidFill>
            <a:round/>
          </a:ln>
        </c:spPr>
        <c:txPr>
          <a:bodyPr/>
          <a:lstStyle/>
          <a:p>
            <a:pPr>
              <a:defRPr b="0" sz="1200" spc="-1" strike="noStrike">
                <a:solidFill>
                  <a:srgbClr val="000000"/>
                </a:solidFill>
                <a:latin typeface="Aquawax"/>
              </a:defRPr>
            </a:pPr>
          </a:p>
        </c:txPr>
        <c:crossAx val="36536996"/>
        <c:crosses val="autoZero"/>
        <c:crossBetween val="between"/>
      </c:valAx>
      <c:spPr>
        <a:noFill/>
        <a:ln>
          <a:noFill/>
        </a:ln>
      </c:spPr>
    </c:plotArea>
    <c:plotVisOnly val="1"/>
    <c:dispBlanksAs val="gap"/>
  </c:chart>
  <c:spPr>
    <a:noFill/>
    <a:ln w="9360">
      <a:noFill/>
    </a:ln>
  </c:spPr>
</c:chartSpace>
</file>

<file path=ppt/charts/chart2.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978690496648909"/>
          <c:y val="0.0302100904769207"/>
          <c:w val="0.781921292318268"/>
          <c:h val="0.858917343965649"/>
        </c:manualLayout>
      </c:layout>
      <c:lineChart>
        <c:grouping val="standard"/>
        <c:varyColors val="0"/>
        <c:ser>
          <c:idx val="0"/>
          <c:order val="0"/>
          <c:tx>
            <c:strRef>
              <c:f>label 0</c:f>
              <c:strCache>
                <c:ptCount val="1"/>
                <c:pt idx="0">
                  <c:v>Argentina</c:v>
                </c:pt>
              </c:strCache>
            </c:strRef>
          </c:tx>
          <c:spPr>
            <a:solidFill>
              <a:srgbClr val="76a4ff"/>
            </a:solidFill>
            <a:ln w="28440">
              <a:solidFill>
                <a:srgbClr val="76a4ff"/>
              </a:solidFill>
              <a:round/>
            </a:ln>
          </c:spPr>
          <c:marker>
            <c:symbol val="none"/>
          </c:marker>
          <c:dPt>
            <c:idx val="85"/>
            <c:marker>
              <c:symbol val="none"/>
            </c:marker>
          </c:dPt>
          <c:dLbls>
            <c:dLbl>
              <c:idx val="85"/>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85"/>
                <c:pt idx="0">
                  <c:v>3/10/2020</c:v>
                </c:pt>
                <c:pt idx="1">
                  <c:v>3/11/2020</c:v>
                </c:pt>
                <c:pt idx="2">
                  <c:v>3/12/2020</c:v>
                </c:pt>
                <c:pt idx="3">
                  <c:v>3/13/2020</c:v>
                </c:pt>
                <c:pt idx="4">
                  <c:v>3/14/2020</c:v>
                </c:pt>
                <c:pt idx="5">
                  <c:v>3/15/2020</c:v>
                </c:pt>
                <c:pt idx="6">
                  <c:v>3/16/2020</c:v>
                </c:pt>
                <c:pt idx="7">
                  <c:v>3/17/2020</c:v>
                </c:pt>
                <c:pt idx="8">
                  <c:v>3/18/2020</c:v>
                </c:pt>
                <c:pt idx="9">
                  <c:v>3/19/2020</c:v>
                </c:pt>
                <c:pt idx="10">
                  <c:v>3/20/2020</c:v>
                </c:pt>
                <c:pt idx="11">
                  <c:v>3/21/2020</c:v>
                </c:pt>
                <c:pt idx="12">
                  <c:v>3/22/2020</c:v>
                </c:pt>
                <c:pt idx="13">
                  <c:v>3/23/2020</c:v>
                </c:pt>
                <c:pt idx="14">
                  <c:v>3/24/2020</c:v>
                </c:pt>
                <c:pt idx="15">
                  <c:v>3/25/2020</c:v>
                </c:pt>
                <c:pt idx="16">
                  <c:v>3/26/2020</c:v>
                </c:pt>
                <c:pt idx="17">
                  <c:v>3/27/2020</c:v>
                </c:pt>
                <c:pt idx="18">
                  <c:v>3/28/2020</c:v>
                </c:pt>
                <c:pt idx="19">
                  <c:v>3/29/2020</c:v>
                </c:pt>
                <c:pt idx="20">
                  <c:v>3/30/2020</c:v>
                </c:pt>
                <c:pt idx="21">
                  <c:v>3/31/2020</c:v>
                </c:pt>
                <c:pt idx="22">
                  <c:v>4/1/2020</c:v>
                </c:pt>
                <c:pt idx="23">
                  <c:v>4/2/2020</c:v>
                </c:pt>
                <c:pt idx="24">
                  <c:v>4/3/2020</c:v>
                </c:pt>
                <c:pt idx="25">
                  <c:v>4/4/2020</c:v>
                </c:pt>
                <c:pt idx="26">
                  <c:v>4/5/2020</c:v>
                </c:pt>
                <c:pt idx="27">
                  <c:v>4/6/2020</c:v>
                </c:pt>
                <c:pt idx="28">
                  <c:v>4/7/2020</c:v>
                </c:pt>
                <c:pt idx="29">
                  <c:v>4/8/2020</c:v>
                </c:pt>
                <c:pt idx="30">
                  <c:v>4/9/2020</c:v>
                </c:pt>
                <c:pt idx="31">
                  <c:v>4/10/2020</c:v>
                </c:pt>
                <c:pt idx="32">
                  <c:v>4/11/2020</c:v>
                </c:pt>
                <c:pt idx="33">
                  <c:v>4/12/2020</c:v>
                </c:pt>
                <c:pt idx="34">
                  <c:v>4/13/2020</c:v>
                </c:pt>
                <c:pt idx="35">
                  <c:v>4/14/2020</c:v>
                </c:pt>
                <c:pt idx="36">
                  <c:v>4/15/2020</c:v>
                </c:pt>
                <c:pt idx="37">
                  <c:v>4/16/2020</c:v>
                </c:pt>
                <c:pt idx="38">
                  <c:v>4/17/2020</c:v>
                </c:pt>
                <c:pt idx="39">
                  <c:v>4/18/2020</c:v>
                </c:pt>
                <c:pt idx="40">
                  <c:v>4/19/2020</c:v>
                </c:pt>
                <c:pt idx="41">
                  <c:v>4/20/2020</c:v>
                </c:pt>
                <c:pt idx="42">
                  <c:v>4/21/2020</c:v>
                </c:pt>
                <c:pt idx="43">
                  <c:v>4/22/2020</c:v>
                </c:pt>
                <c:pt idx="44">
                  <c:v>4/23/2020</c:v>
                </c:pt>
                <c:pt idx="45">
                  <c:v>4/24/2020</c:v>
                </c:pt>
                <c:pt idx="46">
                  <c:v>4/25/2020</c:v>
                </c:pt>
                <c:pt idx="47">
                  <c:v>4/26/2020</c:v>
                </c:pt>
                <c:pt idx="48">
                  <c:v>4/27/2020</c:v>
                </c:pt>
                <c:pt idx="49">
                  <c:v>4/28/2020</c:v>
                </c:pt>
                <c:pt idx="50">
                  <c:v>4/29/2020</c:v>
                </c:pt>
                <c:pt idx="51">
                  <c:v>4/30/2020</c:v>
                </c:pt>
                <c:pt idx="52">
                  <c:v>5/1/2020</c:v>
                </c:pt>
                <c:pt idx="53">
                  <c:v>5/2/2020</c:v>
                </c:pt>
                <c:pt idx="54">
                  <c:v>5/3/2020</c:v>
                </c:pt>
                <c:pt idx="55">
                  <c:v>5/4/2020</c:v>
                </c:pt>
                <c:pt idx="56">
                  <c:v>5/5/2020</c:v>
                </c:pt>
                <c:pt idx="57">
                  <c:v>5/6/2020</c:v>
                </c:pt>
                <c:pt idx="58">
                  <c:v>5/7/2020</c:v>
                </c:pt>
                <c:pt idx="59">
                  <c:v>5/8/2020</c:v>
                </c:pt>
                <c:pt idx="60">
                  <c:v>5/9/2020</c:v>
                </c:pt>
                <c:pt idx="61">
                  <c:v>5/10/2020</c:v>
                </c:pt>
                <c:pt idx="62">
                  <c:v>5/11/2020</c:v>
                </c:pt>
                <c:pt idx="63">
                  <c:v>5/12/2020</c:v>
                </c:pt>
                <c:pt idx="64">
                  <c:v>5/13/2020</c:v>
                </c:pt>
                <c:pt idx="65">
                  <c:v>5/14/2020</c:v>
                </c:pt>
                <c:pt idx="66">
                  <c:v>5/15/2020</c:v>
                </c:pt>
                <c:pt idx="67">
                  <c:v>5/16/2020</c:v>
                </c:pt>
                <c:pt idx="68">
                  <c:v>5/17/2020</c:v>
                </c:pt>
                <c:pt idx="69">
                  <c:v>5/18/2020</c:v>
                </c:pt>
                <c:pt idx="70">
                  <c:v>5/19/2020</c:v>
                </c:pt>
                <c:pt idx="71">
                  <c:v>5/20/2020</c:v>
                </c:pt>
                <c:pt idx="72">
                  <c:v>5/21/2020</c:v>
                </c:pt>
                <c:pt idx="73">
                  <c:v>5/22/2020</c:v>
                </c:pt>
                <c:pt idx="74">
                  <c:v>5/23/2020</c:v>
                </c:pt>
                <c:pt idx="75">
                  <c:v>5/24/2020</c:v>
                </c:pt>
                <c:pt idx="76">
                  <c:v>5/25/2020</c:v>
                </c:pt>
                <c:pt idx="77">
                  <c:v>5/26/2020</c:v>
                </c:pt>
                <c:pt idx="78">
                  <c:v>5/27/2020</c:v>
                </c:pt>
                <c:pt idx="79">
                  <c:v>5/28/2020</c:v>
                </c:pt>
                <c:pt idx="80">
                  <c:v>5/29/2020</c:v>
                </c:pt>
                <c:pt idx="81">
                  <c:v>5/30/2020</c:v>
                </c:pt>
                <c:pt idx="82">
                  <c:v>5/31/2020</c:v>
                </c:pt>
                <c:pt idx="83">
                  <c:v>6/1/2020</c:v>
                </c:pt>
                <c:pt idx="84">
                  <c:v>6/2/2020</c:v>
                </c:pt>
                <c:pt idx="85">
                  <c:v>6/3/2020</c:v>
                </c:pt>
                <c:pt idx="86">
                  <c:v>6/3/2020</c:v>
                </c:pt>
                <c:pt idx="87">
                  <c:v>6/4/2020</c:v>
                </c:pt>
                <c:pt idx="88">
                  <c:v>6/5/2020</c:v>
                </c:pt>
                <c:pt idx="89">
                  <c:v>6/6/2020</c:v>
                </c:pt>
                <c:pt idx="90">
                  <c:v>6/7/2020</c:v>
                </c:pt>
                <c:pt idx="91">
                  <c:v>6/8/2020</c:v>
                </c:pt>
                <c:pt idx="92">
                  <c:v>6/9/2020</c:v>
                </c:pt>
                <c:pt idx="93">
                  <c:v>6/10/2020</c:v>
                </c:pt>
                <c:pt idx="94">
                  <c:v>6/11/2020</c:v>
                </c:pt>
                <c:pt idx="95">
                  <c:v>6/12/2020</c:v>
                </c:pt>
                <c:pt idx="96">
                  <c:v>6/13/2020</c:v>
                </c:pt>
                <c:pt idx="97">
                  <c:v>6/14/2020</c:v>
                </c:pt>
                <c:pt idx="98">
                  <c:v>6/15/2020</c:v>
                </c:pt>
                <c:pt idx="99">
                  <c:v>6/16/2020</c:v>
                </c:pt>
                <c:pt idx="100">
                  <c:v>6/17/2020</c:v>
                </c:pt>
                <c:pt idx="101">
                  <c:v>6/18/2020</c:v>
                </c:pt>
                <c:pt idx="102">
                  <c:v>6/19/2020</c:v>
                </c:pt>
                <c:pt idx="103">
                  <c:v>6/20/2020</c:v>
                </c:pt>
                <c:pt idx="104">
                  <c:v>6/21/2020</c:v>
                </c:pt>
                <c:pt idx="105">
                  <c:v>6/22/2020</c:v>
                </c:pt>
                <c:pt idx="106">
                  <c:v>6/23/2020</c:v>
                </c:pt>
                <c:pt idx="107">
                  <c:v>6/24/2020</c:v>
                </c:pt>
                <c:pt idx="108">
                  <c:v>6/25/2020</c:v>
                </c:pt>
                <c:pt idx="109">
                  <c:v>6/26/2020</c:v>
                </c:pt>
                <c:pt idx="110">
                  <c:v>6/27/2020</c:v>
                </c:pt>
                <c:pt idx="111">
                  <c:v>6/28/2020</c:v>
                </c:pt>
                <c:pt idx="112">
                  <c:v>6/29/2020</c:v>
                </c:pt>
                <c:pt idx="113">
                  <c:v>6/30/2020</c:v>
                </c:pt>
                <c:pt idx="114">
                  <c:v>7/1/2020</c:v>
                </c:pt>
                <c:pt idx="115">
                  <c:v>7/2/2020</c:v>
                </c:pt>
                <c:pt idx="116">
                  <c:v>7/3/2020</c:v>
                </c:pt>
                <c:pt idx="117">
                  <c:v>7/4/2020</c:v>
                </c:pt>
                <c:pt idx="118">
                  <c:v>7/5/2020</c:v>
                </c:pt>
                <c:pt idx="119">
                  <c:v>7/6/2020</c:v>
                </c:pt>
                <c:pt idx="120">
                  <c:v>7/7/2020</c:v>
                </c:pt>
                <c:pt idx="121">
                  <c:v>7/8/2020</c:v>
                </c:pt>
                <c:pt idx="122">
                  <c:v>7/9/2020</c:v>
                </c:pt>
                <c:pt idx="123">
                  <c:v>7/10/2020</c:v>
                </c:pt>
                <c:pt idx="124">
                  <c:v>7/11/2020</c:v>
                </c:pt>
                <c:pt idx="125">
                  <c:v>7/12/2020</c:v>
                </c:pt>
                <c:pt idx="126">
                  <c:v>7/13/2020</c:v>
                </c:pt>
                <c:pt idx="127">
                  <c:v>7/14/2020</c:v>
                </c:pt>
                <c:pt idx="128">
                  <c:v>7/15/2020</c:v>
                </c:pt>
                <c:pt idx="129">
                  <c:v>7/16/2020</c:v>
                </c:pt>
                <c:pt idx="130">
                  <c:v>7/17/2020</c:v>
                </c:pt>
                <c:pt idx="131">
                  <c:v>7/18/2020</c:v>
                </c:pt>
                <c:pt idx="132">
                  <c:v>7/19/2020</c:v>
                </c:pt>
                <c:pt idx="133">
                  <c:v>7/20/2020</c:v>
                </c:pt>
                <c:pt idx="134">
                  <c:v>7/21/2020</c:v>
                </c:pt>
                <c:pt idx="135">
                  <c:v>7/22/2020</c:v>
                </c:pt>
                <c:pt idx="136">
                  <c:v>7/23/2020</c:v>
                </c:pt>
                <c:pt idx="137">
                  <c:v>7/24/2020</c:v>
                </c:pt>
                <c:pt idx="138">
                  <c:v>7/25/2020</c:v>
                </c:pt>
                <c:pt idx="139">
                  <c:v>7/26/2020</c:v>
                </c:pt>
                <c:pt idx="140">
                  <c:v>7/27/2020</c:v>
                </c:pt>
                <c:pt idx="141">
                  <c:v>7/28/2020</c:v>
                </c:pt>
                <c:pt idx="142">
                  <c:v>7/29/2020</c:v>
                </c:pt>
                <c:pt idx="143">
                  <c:v>7/30/2020</c:v>
                </c:pt>
                <c:pt idx="144">
                  <c:v>7/31/2020</c:v>
                </c:pt>
                <c:pt idx="145">
                  <c:v>8/1/2020</c:v>
                </c:pt>
                <c:pt idx="146">
                  <c:v>8/2/2020</c:v>
                </c:pt>
                <c:pt idx="147">
                  <c:v>8/3/2020</c:v>
                </c:pt>
                <c:pt idx="148">
                  <c:v>8/4/2020</c:v>
                </c:pt>
                <c:pt idx="149">
                  <c:v>8/5/2020</c:v>
                </c:pt>
                <c:pt idx="150">
                  <c:v>8/6/2020</c:v>
                </c:pt>
                <c:pt idx="151">
                  <c:v>8/7/2020</c:v>
                </c:pt>
                <c:pt idx="152">
                  <c:v>8/8/2020</c:v>
                </c:pt>
                <c:pt idx="153">
                  <c:v>8/9/2020</c:v>
                </c:pt>
                <c:pt idx="154">
                  <c:v>8/10/2020</c:v>
                </c:pt>
                <c:pt idx="155">
                  <c:v>8/11/2020</c:v>
                </c:pt>
                <c:pt idx="156">
                  <c:v>8/12/2020</c:v>
                </c:pt>
                <c:pt idx="157">
                  <c:v>8/13/2020</c:v>
                </c:pt>
                <c:pt idx="158">
                  <c:v>8/14/2020</c:v>
                </c:pt>
                <c:pt idx="159">
                  <c:v>8/15/2020</c:v>
                </c:pt>
                <c:pt idx="160">
                  <c:v>8/16/2020</c:v>
                </c:pt>
                <c:pt idx="161">
                  <c:v>8/17/2020</c:v>
                </c:pt>
                <c:pt idx="162">
                  <c:v>8/18/2020</c:v>
                </c:pt>
                <c:pt idx="163">
                  <c:v>8/19/2020</c:v>
                </c:pt>
                <c:pt idx="164">
                  <c:v>8/20/2020</c:v>
                </c:pt>
                <c:pt idx="165">
                  <c:v>8/21/2020</c:v>
                </c:pt>
                <c:pt idx="166">
                  <c:v>8/22/2020</c:v>
                </c:pt>
                <c:pt idx="167">
                  <c:v>8/23/2020</c:v>
                </c:pt>
                <c:pt idx="168">
                  <c:v>8/24/2020</c:v>
                </c:pt>
                <c:pt idx="169">
                  <c:v>8/25/2020</c:v>
                </c:pt>
                <c:pt idx="170">
                  <c:v>8/26/2020</c:v>
                </c:pt>
                <c:pt idx="171">
                  <c:v>8/27/2020</c:v>
                </c:pt>
                <c:pt idx="172">
                  <c:v>8/28/2020</c:v>
                </c:pt>
                <c:pt idx="173">
                  <c:v>8/29/2020</c:v>
                </c:pt>
                <c:pt idx="174">
                  <c:v>8/30/2020</c:v>
                </c:pt>
                <c:pt idx="175">
                  <c:v>8/31/2020</c:v>
                </c:pt>
                <c:pt idx="176">
                  <c:v>9/1/2020</c:v>
                </c:pt>
                <c:pt idx="177">
                  <c:v>9/2/2020</c:v>
                </c:pt>
                <c:pt idx="178">
                  <c:v>9/3/2020</c:v>
                </c:pt>
                <c:pt idx="179">
                  <c:v>9/4/2020</c:v>
                </c:pt>
                <c:pt idx="180">
                  <c:v>9/5/2020</c:v>
                </c:pt>
                <c:pt idx="181">
                  <c:v>9/6/2020</c:v>
                </c:pt>
                <c:pt idx="182">
                  <c:v>9/7/2020</c:v>
                </c:pt>
                <c:pt idx="183">
                  <c:v>9/8/2020</c:v>
                </c:pt>
                <c:pt idx="184">
                  <c:v>9/9/2020</c:v>
                </c:pt>
              </c:strCache>
            </c:strRef>
          </c:cat>
          <c:val>
            <c:numRef>
              <c:f>0</c:f>
              <c:numCache>
                <c:formatCode>General</c:formatCode>
                <c:ptCount val="185"/>
                <c:pt idx="0">
                  <c:v>0.0224746868725489</c:v>
                </c:pt>
                <c:pt idx="1">
                  <c:v>0.0224746868725489</c:v>
                </c:pt>
                <c:pt idx="2">
                  <c:v>0.0224746868725489</c:v>
                </c:pt>
                <c:pt idx="3">
                  <c:v>0.022</c:v>
                </c:pt>
                <c:pt idx="4">
                  <c:v>0.044</c:v>
                </c:pt>
                <c:pt idx="5">
                  <c:v>0.044</c:v>
                </c:pt>
                <c:pt idx="6">
                  <c:v>0.044</c:v>
                </c:pt>
                <c:pt idx="7">
                  <c:v>0.044</c:v>
                </c:pt>
                <c:pt idx="8">
                  <c:v>0.044</c:v>
                </c:pt>
                <c:pt idx="9">
                  <c:v>0.044</c:v>
                </c:pt>
                <c:pt idx="10">
                  <c:v>0.066</c:v>
                </c:pt>
                <c:pt idx="11">
                  <c:v>0.066</c:v>
                </c:pt>
                <c:pt idx="12">
                  <c:v>0.089</c:v>
                </c:pt>
                <c:pt idx="13">
                  <c:v>0.089</c:v>
                </c:pt>
                <c:pt idx="14">
                  <c:v>0.089</c:v>
                </c:pt>
                <c:pt idx="15">
                  <c:v>0.133</c:v>
                </c:pt>
                <c:pt idx="16">
                  <c:v>0.177</c:v>
                </c:pt>
                <c:pt idx="17">
                  <c:v>0.266</c:v>
                </c:pt>
                <c:pt idx="18">
                  <c:v>0.376</c:v>
                </c:pt>
                <c:pt idx="19">
                  <c:v>0.42</c:v>
                </c:pt>
                <c:pt idx="20">
                  <c:v>0.443</c:v>
                </c:pt>
                <c:pt idx="21">
                  <c:v>0.531</c:v>
                </c:pt>
                <c:pt idx="22">
                  <c:v>0.531</c:v>
                </c:pt>
                <c:pt idx="23">
                  <c:v>0.686</c:v>
                </c:pt>
                <c:pt idx="24">
                  <c:v>0.752</c:v>
                </c:pt>
                <c:pt idx="25">
                  <c:v>0.819</c:v>
                </c:pt>
                <c:pt idx="26">
                  <c:v>0.951</c:v>
                </c:pt>
                <c:pt idx="27">
                  <c:v>1.018</c:v>
                </c:pt>
                <c:pt idx="28">
                  <c:v>1.173</c:v>
                </c:pt>
                <c:pt idx="29">
                  <c:v>1.328</c:v>
                </c:pt>
                <c:pt idx="30">
                  <c:v>1.438</c:v>
                </c:pt>
                <c:pt idx="31">
                  <c:v>1.748</c:v>
                </c:pt>
                <c:pt idx="32">
                  <c:v>1.814</c:v>
                </c:pt>
                <c:pt idx="33">
                  <c:v>1.969</c:v>
                </c:pt>
                <c:pt idx="34">
                  <c:v>2.102</c:v>
                </c:pt>
                <c:pt idx="35">
                  <c:v>2.168</c:v>
                </c:pt>
                <c:pt idx="36">
                  <c:v>2.323</c:v>
                </c:pt>
                <c:pt idx="37">
                  <c:v>2.412</c:v>
                </c:pt>
                <c:pt idx="38">
                  <c:v>2.544</c:v>
                </c:pt>
                <c:pt idx="39">
                  <c:v>2.699</c:v>
                </c:pt>
                <c:pt idx="40">
                  <c:v>2.921</c:v>
                </c:pt>
                <c:pt idx="41">
                  <c:v>2.965</c:v>
                </c:pt>
                <c:pt idx="42">
                  <c:v>3.142</c:v>
                </c:pt>
                <c:pt idx="43">
                  <c:v>3.341</c:v>
                </c:pt>
                <c:pt idx="44">
                  <c:v>3.518</c:v>
                </c:pt>
                <c:pt idx="45">
                  <c:v>3.651</c:v>
                </c:pt>
                <c:pt idx="46">
                  <c:v>3.695</c:v>
                </c:pt>
                <c:pt idx="47">
                  <c:v>4.093</c:v>
                </c:pt>
                <c:pt idx="48">
                  <c:v>4.115</c:v>
                </c:pt>
                <c:pt idx="49">
                  <c:v>4.359</c:v>
                </c:pt>
                <c:pt idx="50">
                  <c:v>4.58</c:v>
                </c:pt>
                <c:pt idx="51">
                  <c:v>4.735</c:v>
                </c:pt>
                <c:pt idx="52">
                  <c:v>4.823</c:v>
                </c:pt>
                <c:pt idx="53">
                  <c:v>4.978</c:v>
                </c:pt>
                <c:pt idx="54">
                  <c:v>5.244</c:v>
                </c:pt>
                <c:pt idx="55">
                  <c:v>5.443</c:v>
                </c:pt>
                <c:pt idx="56">
                  <c:v>5.753</c:v>
                </c:pt>
                <c:pt idx="57">
                  <c:v>5.841</c:v>
                </c:pt>
                <c:pt idx="58">
                  <c:v>6.04</c:v>
                </c:pt>
                <c:pt idx="59">
                  <c:v>6.24</c:v>
                </c:pt>
                <c:pt idx="60">
                  <c:v>6.483</c:v>
                </c:pt>
                <c:pt idx="61">
                  <c:v>6.638</c:v>
                </c:pt>
                <c:pt idx="62">
                  <c:v>6.638</c:v>
                </c:pt>
                <c:pt idx="63">
                  <c:v>6.748</c:v>
                </c:pt>
                <c:pt idx="64">
                  <c:v>7.058</c:v>
                </c:pt>
                <c:pt idx="65">
                  <c:v>7.279</c:v>
                </c:pt>
                <c:pt idx="66">
                  <c:v>7.81</c:v>
                </c:pt>
                <c:pt idx="67">
                  <c:v>7.877</c:v>
                </c:pt>
                <c:pt idx="68">
                  <c:v>8.032</c:v>
                </c:pt>
                <c:pt idx="69">
                  <c:v>8.098</c:v>
                </c:pt>
                <c:pt idx="70">
                  <c:v>8.452</c:v>
                </c:pt>
                <c:pt idx="71">
                  <c:v>8.696</c:v>
                </c:pt>
                <c:pt idx="72">
                  <c:v>8.917</c:v>
                </c:pt>
                <c:pt idx="73">
                  <c:v>9.204</c:v>
                </c:pt>
                <c:pt idx="74">
                  <c:v>9.581</c:v>
                </c:pt>
                <c:pt idx="75">
                  <c:v>9.846</c:v>
                </c:pt>
                <c:pt idx="76">
                  <c:v>10.001</c:v>
                </c:pt>
                <c:pt idx="77">
                  <c:v>10.333</c:v>
                </c:pt>
                <c:pt idx="78">
                  <c:v>10.709</c:v>
                </c:pt>
                <c:pt idx="79">
                  <c:v>11.063</c:v>
                </c:pt>
                <c:pt idx="80">
                  <c:v>11.24</c:v>
                </c:pt>
                <c:pt idx="81">
                  <c:v>11.505</c:v>
                </c:pt>
                <c:pt idx="82">
                  <c:v>11.683</c:v>
                </c:pt>
                <c:pt idx="83">
                  <c:v>11.926</c:v>
                </c:pt>
                <c:pt idx="84">
                  <c:v>12.302</c:v>
                </c:pt>
                <c:pt idx="85">
                  <c:v>12.59</c:v>
                </c:pt>
                <c:pt idx="86">
                  <c:v>12.899</c:v>
                </c:pt>
                <c:pt idx="87">
                  <c:v>13.01</c:v>
                </c:pt>
                <c:pt idx="88">
                  <c:v>13.984</c:v>
                </c:pt>
                <c:pt idx="89">
                  <c:v>14.338</c:v>
                </c:pt>
                <c:pt idx="90">
                  <c:v>14.692</c:v>
                </c:pt>
                <c:pt idx="91">
                  <c:v>15.333</c:v>
                </c:pt>
                <c:pt idx="92">
                  <c:v>15.864</c:v>
                </c:pt>
                <c:pt idx="93">
                  <c:v>16.263</c:v>
                </c:pt>
                <c:pt idx="94">
                  <c:v>16.926</c:v>
                </c:pt>
                <c:pt idx="95">
                  <c:v>17.369</c:v>
                </c:pt>
                <c:pt idx="96">
                  <c:v>18.033</c:v>
                </c:pt>
                <c:pt idx="97">
                  <c:v>18.431</c:v>
                </c:pt>
                <c:pt idx="98">
                  <c:v>18.896</c:v>
                </c:pt>
                <c:pt idx="99">
                  <c:v>19.427</c:v>
                </c:pt>
                <c:pt idx="100">
                  <c:v>20.201</c:v>
                </c:pt>
                <c:pt idx="101">
                  <c:v>20.555</c:v>
                </c:pt>
                <c:pt idx="102">
                  <c:v>21.661</c:v>
                </c:pt>
                <c:pt idx="103">
                  <c:v>21.949</c:v>
                </c:pt>
                <c:pt idx="104">
                  <c:v>22.369</c:v>
                </c:pt>
                <c:pt idx="105">
                  <c:v>23.077</c:v>
                </c:pt>
                <c:pt idx="106">
                  <c:v>23.21</c:v>
                </c:pt>
                <c:pt idx="107">
                  <c:v>24.007</c:v>
                </c:pt>
                <c:pt idx="108">
                  <c:v>24.87</c:v>
                </c:pt>
                <c:pt idx="109">
                  <c:v>25.821</c:v>
                </c:pt>
                <c:pt idx="110">
                  <c:v>26.706</c:v>
                </c:pt>
                <c:pt idx="111">
                  <c:v>26.927</c:v>
                </c:pt>
                <c:pt idx="112">
                  <c:v>28.321</c:v>
                </c:pt>
                <c:pt idx="113">
                  <c:v>28.919</c:v>
                </c:pt>
                <c:pt idx="114">
                  <c:v>29.892</c:v>
                </c:pt>
                <c:pt idx="115">
                  <c:v>30.644</c:v>
                </c:pt>
                <c:pt idx="116">
                  <c:v>31.795</c:v>
                </c:pt>
                <c:pt idx="117">
                  <c:v>32.149</c:v>
                </c:pt>
                <c:pt idx="118">
                  <c:v>32.968</c:v>
                </c:pt>
                <c:pt idx="119">
                  <c:v>33.698</c:v>
                </c:pt>
                <c:pt idx="120">
                  <c:v>35.446</c:v>
                </c:pt>
                <c:pt idx="121">
                  <c:v>36.596</c:v>
                </c:pt>
                <c:pt idx="122">
                  <c:v>37.769</c:v>
                </c:pt>
                <c:pt idx="123">
                  <c:v>38.698</c:v>
                </c:pt>
                <c:pt idx="124">
                  <c:v>40.048</c:v>
                </c:pt>
                <c:pt idx="125">
                  <c:v>40.225</c:v>
                </c:pt>
                <c:pt idx="126">
                  <c:v>42.106</c:v>
                </c:pt>
                <c:pt idx="127">
                  <c:v>42.615</c:v>
                </c:pt>
                <c:pt idx="128">
                  <c:v>45.358</c:v>
                </c:pt>
                <c:pt idx="129">
                  <c:v>46.73</c:v>
                </c:pt>
                <c:pt idx="130">
                  <c:v>47.195</c:v>
                </c:pt>
                <c:pt idx="131">
                  <c:v>48.766</c:v>
                </c:pt>
                <c:pt idx="132">
                  <c:v>49.695</c:v>
                </c:pt>
                <c:pt idx="133">
                  <c:v>52.505</c:v>
                </c:pt>
                <c:pt idx="134">
                  <c:v>52.505</c:v>
                </c:pt>
                <c:pt idx="135">
                  <c:v>55.448</c:v>
                </c:pt>
                <c:pt idx="136">
                  <c:v>57.904</c:v>
                </c:pt>
                <c:pt idx="137">
                  <c:v>60.227</c:v>
                </c:pt>
                <c:pt idx="138">
                  <c:v>62.993</c:v>
                </c:pt>
                <c:pt idx="139">
                  <c:v>65.028</c:v>
                </c:pt>
                <c:pt idx="140">
                  <c:v>65.404</c:v>
                </c:pt>
                <c:pt idx="141">
                  <c:v>68.192</c:v>
                </c:pt>
                <c:pt idx="142">
                  <c:v>70.803</c:v>
                </c:pt>
                <c:pt idx="143">
                  <c:v>73.259</c:v>
                </c:pt>
                <c:pt idx="144">
                  <c:v>76.689</c:v>
                </c:pt>
                <c:pt idx="145">
                  <c:v>78.724</c:v>
                </c:pt>
                <c:pt idx="146">
                  <c:v>79.919</c:v>
                </c:pt>
                <c:pt idx="147">
                  <c:v>81.136</c:v>
                </c:pt>
                <c:pt idx="148">
                  <c:v>85.473</c:v>
                </c:pt>
                <c:pt idx="149">
                  <c:v>88.703</c:v>
                </c:pt>
                <c:pt idx="150">
                  <c:v>91.491</c:v>
                </c:pt>
                <c:pt idx="151">
                  <c:v>94.942</c:v>
                </c:pt>
                <c:pt idx="152">
                  <c:v>98.461</c:v>
                </c:pt>
                <c:pt idx="153">
                  <c:v>100.806</c:v>
                </c:pt>
                <c:pt idx="154">
                  <c:v>102.532</c:v>
                </c:pt>
                <c:pt idx="155">
                  <c:v>105.873</c:v>
                </c:pt>
                <c:pt idx="156">
                  <c:v>112.577</c:v>
                </c:pt>
                <c:pt idx="157">
                  <c:v>116.073</c:v>
                </c:pt>
                <c:pt idx="158">
                  <c:v>120.1</c:v>
                </c:pt>
                <c:pt idx="159">
                  <c:v>123.131</c:v>
                </c:pt>
                <c:pt idx="160">
                  <c:v>125.167</c:v>
                </c:pt>
                <c:pt idx="161">
                  <c:v>127.224</c:v>
                </c:pt>
                <c:pt idx="162">
                  <c:v>130.034</c:v>
                </c:pt>
                <c:pt idx="163">
                  <c:v>135.278</c:v>
                </c:pt>
                <c:pt idx="164">
                  <c:v>141.739</c:v>
                </c:pt>
                <c:pt idx="165">
                  <c:v>145.301</c:v>
                </c:pt>
                <c:pt idx="166">
                  <c:v>150.346</c:v>
                </c:pt>
                <c:pt idx="167">
                  <c:v>151.519</c:v>
                </c:pt>
                <c:pt idx="168">
                  <c:v>156.63</c:v>
                </c:pt>
                <c:pt idx="169">
                  <c:v>163.776</c:v>
                </c:pt>
                <c:pt idx="170">
                  <c:v>169.507</c:v>
                </c:pt>
                <c:pt idx="171">
                  <c:v>175.769</c:v>
                </c:pt>
                <c:pt idx="172">
                  <c:v>179.862</c:v>
                </c:pt>
                <c:pt idx="173">
                  <c:v>183.756</c:v>
                </c:pt>
                <c:pt idx="174">
                  <c:v>185.88</c:v>
                </c:pt>
                <c:pt idx="175">
                  <c:v>188.026</c:v>
                </c:pt>
                <c:pt idx="176">
                  <c:v>193.16</c:v>
                </c:pt>
                <c:pt idx="177">
                  <c:v>198.492</c:v>
                </c:pt>
                <c:pt idx="178">
                  <c:v>202.563</c:v>
                </c:pt>
                <c:pt idx="179">
                  <c:v>209.489</c:v>
                </c:pt>
                <c:pt idx="180">
                  <c:v>214.29</c:v>
                </c:pt>
                <c:pt idx="181">
                  <c:v>216.989</c:v>
                </c:pt>
                <c:pt idx="182">
                  <c:v>219.313</c:v>
                </c:pt>
                <c:pt idx="183">
                  <c:v>225.22</c:v>
                </c:pt>
                <c:pt idx="184">
                  <c:v>231.371</c:v>
                </c:pt>
              </c:numCache>
            </c:numRef>
          </c:val>
          <c:smooth val="0"/>
        </c:ser>
        <c:ser>
          <c:idx val="1"/>
          <c:order val="1"/>
          <c:tx>
            <c:strRef>
              <c:f>label 1</c:f>
              <c:strCache>
                <c:ptCount val="1"/>
                <c:pt idx="0">
                  <c:v>Brazil</c:v>
                </c:pt>
              </c:strCache>
            </c:strRef>
          </c:tx>
          <c:spPr>
            <a:solidFill>
              <a:srgbClr val="ffb718"/>
            </a:solidFill>
            <a:ln w="28440">
              <a:solidFill>
                <a:srgbClr val="ffb718"/>
              </a:solidFill>
              <a:round/>
            </a:ln>
          </c:spPr>
          <c:marker>
            <c:symbol val="none"/>
          </c:marker>
          <c:dPt>
            <c:idx val="94"/>
            <c:marker>
              <c:symbol val="none"/>
            </c:marker>
          </c:dPt>
          <c:dLbls>
            <c:dLbl>
              <c:idx val="94"/>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85"/>
                <c:pt idx="0">
                  <c:v>3/10/2020</c:v>
                </c:pt>
                <c:pt idx="1">
                  <c:v>3/11/2020</c:v>
                </c:pt>
                <c:pt idx="2">
                  <c:v>3/12/2020</c:v>
                </c:pt>
                <c:pt idx="3">
                  <c:v>3/13/2020</c:v>
                </c:pt>
                <c:pt idx="4">
                  <c:v>3/14/2020</c:v>
                </c:pt>
                <c:pt idx="5">
                  <c:v>3/15/2020</c:v>
                </c:pt>
                <c:pt idx="6">
                  <c:v>3/16/2020</c:v>
                </c:pt>
                <c:pt idx="7">
                  <c:v>3/17/2020</c:v>
                </c:pt>
                <c:pt idx="8">
                  <c:v>3/18/2020</c:v>
                </c:pt>
                <c:pt idx="9">
                  <c:v>3/19/2020</c:v>
                </c:pt>
                <c:pt idx="10">
                  <c:v>3/20/2020</c:v>
                </c:pt>
                <c:pt idx="11">
                  <c:v>3/21/2020</c:v>
                </c:pt>
                <c:pt idx="12">
                  <c:v>3/22/2020</c:v>
                </c:pt>
                <c:pt idx="13">
                  <c:v>3/23/2020</c:v>
                </c:pt>
                <c:pt idx="14">
                  <c:v>3/24/2020</c:v>
                </c:pt>
                <c:pt idx="15">
                  <c:v>3/25/2020</c:v>
                </c:pt>
                <c:pt idx="16">
                  <c:v>3/26/2020</c:v>
                </c:pt>
                <c:pt idx="17">
                  <c:v>3/27/2020</c:v>
                </c:pt>
                <c:pt idx="18">
                  <c:v>3/28/2020</c:v>
                </c:pt>
                <c:pt idx="19">
                  <c:v>3/29/2020</c:v>
                </c:pt>
                <c:pt idx="20">
                  <c:v>3/30/2020</c:v>
                </c:pt>
                <c:pt idx="21">
                  <c:v>3/31/2020</c:v>
                </c:pt>
                <c:pt idx="22">
                  <c:v>4/1/2020</c:v>
                </c:pt>
                <c:pt idx="23">
                  <c:v>4/2/2020</c:v>
                </c:pt>
                <c:pt idx="24">
                  <c:v>4/3/2020</c:v>
                </c:pt>
                <c:pt idx="25">
                  <c:v>4/4/2020</c:v>
                </c:pt>
                <c:pt idx="26">
                  <c:v>4/5/2020</c:v>
                </c:pt>
                <c:pt idx="27">
                  <c:v>4/6/2020</c:v>
                </c:pt>
                <c:pt idx="28">
                  <c:v>4/7/2020</c:v>
                </c:pt>
                <c:pt idx="29">
                  <c:v>4/8/2020</c:v>
                </c:pt>
                <c:pt idx="30">
                  <c:v>4/9/2020</c:v>
                </c:pt>
                <c:pt idx="31">
                  <c:v>4/10/2020</c:v>
                </c:pt>
                <c:pt idx="32">
                  <c:v>4/11/2020</c:v>
                </c:pt>
                <c:pt idx="33">
                  <c:v>4/12/2020</c:v>
                </c:pt>
                <c:pt idx="34">
                  <c:v>4/13/2020</c:v>
                </c:pt>
                <c:pt idx="35">
                  <c:v>4/14/2020</c:v>
                </c:pt>
                <c:pt idx="36">
                  <c:v>4/15/2020</c:v>
                </c:pt>
                <c:pt idx="37">
                  <c:v>4/16/2020</c:v>
                </c:pt>
                <c:pt idx="38">
                  <c:v>4/17/2020</c:v>
                </c:pt>
                <c:pt idx="39">
                  <c:v>4/18/2020</c:v>
                </c:pt>
                <c:pt idx="40">
                  <c:v>4/19/2020</c:v>
                </c:pt>
                <c:pt idx="41">
                  <c:v>4/20/2020</c:v>
                </c:pt>
                <c:pt idx="42">
                  <c:v>4/21/2020</c:v>
                </c:pt>
                <c:pt idx="43">
                  <c:v>4/22/2020</c:v>
                </c:pt>
                <c:pt idx="44">
                  <c:v>4/23/2020</c:v>
                </c:pt>
                <c:pt idx="45">
                  <c:v>4/24/2020</c:v>
                </c:pt>
                <c:pt idx="46">
                  <c:v>4/25/2020</c:v>
                </c:pt>
                <c:pt idx="47">
                  <c:v>4/26/2020</c:v>
                </c:pt>
                <c:pt idx="48">
                  <c:v>4/27/2020</c:v>
                </c:pt>
                <c:pt idx="49">
                  <c:v>4/28/2020</c:v>
                </c:pt>
                <c:pt idx="50">
                  <c:v>4/29/2020</c:v>
                </c:pt>
                <c:pt idx="51">
                  <c:v>4/30/2020</c:v>
                </c:pt>
                <c:pt idx="52">
                  <c:v>5/1/2020</c:v>
                </c:pt>
                <c:pt idx="53">
                  <c:v>5/2/2020</c:v>
                </c:pt>
                <c:pt idx="54">
                  <c:v>5/3/2020</c:v>
                </c:pt>
                <c:pt idx="55">
                  <c:v>5/4/2020</c:v>
                </c:pt>
                <c:pt idx="56">
                  <c:v>5/5/2020</c:v>
                </c:pt>
                <c:pt idx="57">
                  <c:v>5/6/2020</c:v>
                </c:pt>
                <c:pt idx="58">
                  <c:v>5/7/2020</c:v>
                </c:pt>
                <c:pt idx="59">
                  <c:v>5/8/2020</c:v>
                </c:pt>
                <c:pt idx="60">
                  <c:v>5/9/2020</c:v>
                </c:pt>
                <c:pt idx="61">
                  <c:v>5/10/2020</c:v>
                </c:pt>
                <c:pt idx="62">
                  <c:v>5/11/2020</c:v>
                </c:pt>
                <c:pt idx="63">
                  <c:v>5/12/2020</c:v>
                </c:pt>
                <c:pt idx="64">
                  <c:v>5/13/2020</c:v>
                </c:pt>
                <c:pt idx="65">
                  <c:v>5/14/2020</c:v>
                </c:pt>
                <c:pt idx="66">
                  <c:v>5/15/2020</c:v>
                </c:pt>
                <c:pt idx="67">
                  <c:v>5/16/2020</c:v>
                </c:pt>
                <c:pt idx="68">
                  <c:v>5/17/2020</c:v>
                </c:pt>
                <c:pt idx="69">
                  <c:v>5/18/2020</c:v>
                </c:pt>
                <c:pt idx="70">
                  <c:v>5/19/2020</c:v>
                </c:pt>
                <c:pt idx="71">
                  <c:v>5/20/2020</c:v>
                </c:pt>
                <c:pt idx="72">
                  <c:v>5/21/2020</c:v>
                </c:pt>
                <c:pt idx="73">
                  <c:v>5/22/2020</c:v>
                </c:pt>
                <c:pt idx="74">
                  <c:v>5/23/2020</c:v>
                </c:pt>
                <c:pt idx="75">
                  <c:v>5/24/2020</c:v>
                </c:pt>
                <c:pt idx="76">
                  <c:v>5/25/2020</c:v>
                </c:pt>
                <c:pt idx="77">
                  <c:v>5/26/2020</c:v>
                </c:pt>
                <c:pt idx="78">
                  <c:v>5/27/2020</c:v>
                </c:pt>
                <c:pt idx="79">
                  <c:v>5/28/2020</c:v>
                </c:pt>
                <c:pt idx="80">
                  <c:v>5/29/2020</c:v>
                </c:pt>
                <c:pt idx="81">
                  <c:v>5/30/2020</c:v>
                </c:pt>
                <c:pt idx="82">
                  <c:v>5/31/2020</c:v>
                </c:pt>
                <c:pt idx="83">
                  <c:v>6/1/2020</c:v>
                </c:pt>
                <c:pt idx="84">
                  <c:v>6/2/2020</c:v>
                </c:pt>
                <c:pt idx="85">
                  <c:v>6/3/2020</c:v>
                </c:pt>
                <c:pt idx="86">
                  <c:v>6/3/2020</c:v>
                </c:pt>
                <c:pt idx="87">
                  <c:v>6/4/2020</c:v>
                </c:pt>
                <c:pt idx="88">
                  <c:v>6/5/2020</c:v>
                </c:pt>
                <c:pt idx="89">
                  <c:v>6/6/2020</c:v>
                </c:pt>
                <c:pt idx="90">
                  <c:v>6/7/2020</c:v>
                </c:pt>
                <c:pt idx="91">
                  <c:v>6/8/2020</c:v>
                </c:pt>
                <c:pt idx="92">
                  <c:v>6/9/2020</c:v>
                </c:pt>
                <c:pt idx="93">
                  <c:v>6/10/2020</c:v>
                </c:pt>
                <c:pt idx="94">
                  <c:v>6/11/2020</c:v>
                </c:pt>
                <c:pt idx="95">
                  <c:v>6/12/2020</c:v>
                </c:pt>
                <c:pt idx="96">
                  <c:v>6/13/2020</c:v>
                </c:pt>
                <c:pt idx="97">
                  <c:v>6/14/2020</c:v>
                </c:pt>
                <c:pt idx="98">
                  <c:v>6/15/2020</c:v>
                </c:pt>
                <c:pt idx="99">
                  <c:v>6/16/2020</c:v>
                </c:pt>
                <c:pt idx="100">
                  <c:v>6/17/2020</c:v>
                </c:pt>
                <c:pt idx="101">
                  <c:v>6/18/2020</c:v>
                </c:pt>
                <c:pt idx="102">
                  <c:v>6/19/2020</c:v>
                </c:pt>
                <c:pt idx="103">
                  <c:v>6/20/2020</c:v>
                </c:pt>
                <c:pt idx="104">
                  <c:v>6/21/2020</c:v>
                </c:pt>
                <c:pt idx="105">
                  <c:v>6/22/2020</c:v>
                </c:pt>
                <c:pt idx="106">
                  <c:v>6/23/2020</c:v>
                </c:pt>
                <c:pt idx="107">
                  <c:v>6/24/2020</c:v>
                </c:pt>
                <c:pt idx="108">
                  <c:v>6/25/2020</c:v>
                </c:pt>
                <c:pt idx="109">
                  <c:v>6/26/2020</c:v>
                </c:pt>
                <c:pt idx="110">
                  <c:v>6/27/2020</c:v>
                </c:pt>
                <c:pt idx="111">
                  <c:v>6/28/2020</c:v>
                </c:pt>
                <c:pt idx="112">
                  <c:v>6/29/2020</c:v>
                </c:pt>
                <c:pt idx="113">
                  <c:v>6/30/2020</c:v>
                </c:pt>
                <c:pt idx="114">
                  <c:v>7/1/2020</c:v>
                </c:pt>
                <c:pt idx="115">
                  <c:v>7/2/2020</c:v>
                </c:pt>
                <c:pt idx="116">
                  <c:v>7/3/2020</c:v>
                </c:pt>
                <c:pt idx="117">
                  <c:v>7/4/2020</c:v>
                </c:pt>
                <c:pt idx="118">
                  <c:v>7/5/2020</c:v>
                </c:pt>
                <c:pt idx="119">
                  <c:v>7/6/2020</c:v>
                </c:pt>
                <c:pt idx="120">
                  <c:v>7/7/2020</c:v>
                </c:pt>
                <c:pt idx="121">
                  <c:v>7/8/2020</c:v>
                </c:pt>
                <c:pt idx="122">
                  <c:v>7/9/2020</c:v>
                </c:pt>
                <c:pt idx="123">
                  <c:v>7/10/2020</c:v>
                </c:pt>
                <c:pt idx="124">
                  <c:v>7/11/2020</c:v>
                </c:pt>
                <c:pt idx="125">
                  <c:v>7/12/2020</c:v>
                </c:pt>
                <c:pt idx="126">
                  <c:v>7/13/2020</c:v>
                </c:pt>
                <c:pt idx="127">
                  <c:v>7/14/2020</c:v>
                </c:pt>
                <c:pt idx="128">
                  <c:v>7/15/2020</c:v>
                </c:pt>
                <c:pt idx="129">
                  <c:v>7/16/2020</c:v>
                </c:pt>
                <c:pt idx="130">
                  <c:v>7/17/2020</c:v>
                </c:pt>
                <c:pt idx="131">
                  <c:v>7/18/2020</c:v>
                </c:pt>
                <c:pt idx="132">
                  <c:v>7/19/2020</c:v>
                </c:pt>
                <c:pt idx="133">
                  <c:v>7/20/2020</c:v>
                </c:pt>
                <c:pt idx="134">
                  <c:v>7/21/2020</c:v>
                </c:pt>
                <c:pt idx="135">
                  <c:v>7/22/2020</c:v>
                </c:pt>
                <c:pt idx="136">
                  <c:v>7/23/2020</c:v>
                </c:pt>
                <c:pt idx="137">
                  <c:v>7/24/2020</c:v>
                </c:pt>
                <c:pt idx="138">
                  <c:v>7/25/2020</c:v>
                </c:pt>
                <c:pt idx="139">
                  <c:v>7/26/2020</c:v>
                </c:pt>
                <c:pt idx="140">
                  <c:v>7/27/2020</c:v>
                </c:pt>
                <c:pt idx="141">
                  <c:v>7/28/2020</c:v>
                </c:pt>
                <c:pt idx="142">
                  <c:v>7/29/2020</c:v>
                </c:pt>
                <c:pt idx="143">
                  <c:v>7/30/2020</c:v>
                </c:pt>
                <c:pt idx="144">
                  <c:v>7/31/2020</c:v>
                </c:pt>
                <c:pt idx="145">
                  <c:v>8/1/2020</c:v>
                </c:pt>
                <c:pt idx="146">
                  <c:v>8/2/2020</c:v>
                </c:pt>
                <c:pt idx="147">
                  <c:v>8/3/2020</c:v>
                </c:pt>
                <c:pt idx="148">
                  <c:v>8/4/2020</c:v>
                </c:pt>
                <c:pt idx="149">
                  <c:v>8/5/2020</c:v>
                </c:pt>
                <c:pt idx="150">
                  <c:v>8/6/2020</c:v>
                </c:pt>
                <c:pt idx="151">
                  <c:v>8/7/2020</c:v>
                </c:pt>
                <c:pt idx="152">
                  <c:v>8/8/2020</c:v>
                </c:pt>
                <c:pt idx="153">
                  <c:v>8/9/2020</c:v>
                </c:pt>
                <c:pt idx="154">
                  <c:v>8/10/2020</c:v>
                </c:pt>
                <c:pt idx="155">
                  <c:v>8/11/2020</c:v>
                </c:pt>
                <c:pt idx="156">
                  <c:v>8/12/2020</c:v>
                </c:pt>
                <c:pt idx="157">
                  <c:v>8/13/2020</c:v>
                </c:pt>
                <c:pt idx="158">
                  <c:v>8/14/2020</c:v>
                </c:pt>
                <c:pt idx="159">
                  <c:v>8/15/2020</c:v>
                </c:pt>
                <c:pt idx="160">
                  <c:v>8/16/2020</c:v>
                </c:pt>
                <c:pt idx="161">
                  <c:v>8/17/2020</c:v>
                </c:pt>
                <c:pt idx="162">
                  <c:v>8/18/2020</c:v>
                </c:pt>
                <c:pt idx="163">
                  <c:v>8/19/2020</c:v>
                </c:pt>
                <c:pt idx="164">
                  <c:v>8/20/2020</c:v>
                </c:pt>
                <c:pt idx="165">
                  <c:v>8/21/2020</c:v>
                </c:pt>
                <c:pt idx="166">
                  <c:v>8/22/2020</c:v>
                </c:pt>
                <c:pt idx="167">
                  <c:v>8/23/2020</c:v>
                </c:pt>
                <c:pt idx="168">
                  <c:v>8/24/2020</c:v>
                </c:pt>
                <c:pt idx="169">
                  <c:v>8/25/2020</c:v>
                </c:pt>
                <c:pt idx="170">
                  <c:v>8/26/2020</c:v>
                </c:pt>
                <c:pt idx="171">
                  <c:v>8/27/2020</c:v>
                </c:pt>
                <c:pt idx="172">
                  <c:v>8/28/2020</c:v>
                </c:pt>
                <c:pt idx="173">
                  <c:v>8/29/2020</c:v>
                </c:pt>
                <c:pt idx="174">
                  <c:v>8/30/2020</c:v>
                </c:pt>
                <c:pt idx="175">
                  <c:v>8/31/2020</c:v>
                </c:pt>
                <c:pt idx="176">
                  <c:v>9/1/2020</c:v>
                </c:pt>
                <c:pt idx="177">
                  <c:v>9/2/2020</c:v>
                </c:pt>
                <c:pt idx="178">
                  <c:v>9/3/2020</c:v>
                </c:pt>
                <c:pt idx="179">
                  <c:v>9/4/2020</c:v>
                </c:pt>
                <c:pt idx="180">
                  <c:v>9/5/2020</c:v>
                </c:pt>
                <c:pt idx="181">
                  <c:v>9/6/2020</c:v>
                </c:pt>
                <c:pt idx="182">
                  <c:v>9/7/2020</c:v>
                </c:pt>
                <c:pt idx="183">
                  <c:v>9/8/2020</c:v>
                </c:pt>
                <c:pt idx="184">
                  <c:v>9/9/2020</c:v>
                </c:pt>
              </c:strCache>
            </c:strRef>
          </c:cat>
          <c:val>
            <c:numRef>
              <c:f>1</c:f>
              <c:numCache>
                <c:formatCode>General</c:formatCode>
                <c:ptCount val="185"/>
                <c:pt idx="8">
                  <c:v>0.005</c:v>
                </c:pt>
                <c:pt idx="9">
                  <c:v>0.019</c:v>
                </c:pt>
                <c:pt idx="10">
                  <c:v>0.028</c:v>
                </c:pt>
                <c:pt idx="11">
                  <c:v>0.052</c:v>
                </c:pt>
                <c:pt idx="12">
                  <c:v>0.085</c:v>
                </c:pt>
                <c:pt idx="13">
                  <c:v>0.118</c:v>
                </c:pt>
                <c:pt idx="14">
                  <c:v>0.16</c:v>
                </c:pt>
                <c:pt idx="15">
                  <c:v>0.216</c:v>
                </c:pt>
                <c:pt idx="16">
                  <c:v>0.268</c:v>
                </c:pt>
                <c:pt idx="17">
                  <c:v>0.362</c:v>
                </c:pt>
                <c:pt idx="18">
                  <c:v>0.433</c:v>
                </c:pt>
                <c:pt idx="19">
                  <c:v>0.536</c:v>
                </c:pt>
                <c:pt idx="20">
                  <c:v>0.64</c:v>
                </c:pt>
                <c:pt idx="21">
                  <c:v>0.748</c:v>
                </c:pt>
                <c:pt idx="22">
                  <c:v>0.946</c:v>
                </c:pt>
                <c:pt idx="23">
                  <c:v>1.134</c:v>
                </c:pt>
                <c:pt idx="24">
                  <c:v>1.407</c:v>
                </c:pt>
                <c:pt idx="25">
                  <c:v>1.689</c:v>
                </c:pt>
                <c:pt idx="26">
                  <c:v>2.032</c:v>
                </c:pt>
                <c:pt idx="27">
                  <c:v>2.286</c:v>
                </c:pt>
                <c:pt idx="28">
                  <c:v>2.602</c:v>
                </c:pt>
                <c:pt idx="29">
                  <c:v>3.138</c:v>
                </c:pt>
                <c:pt idx="30">
                  <c:v>3.764</c:v>
                </c:pt>
                <c:pt idx="31">
                  <c:v>4.427</c:v>
                </c:pt>
                <c:pt idx="32">
                  <c:v>4.968</c:v>
                </c:pt>
                <c:pt idx="33">
                  <c:v>5.288</c:v>
                </c:pt>
                <c:pt idx="34">
                  <c:v>5.754</c:v>
                </c:pt>
                <c:pt idx="35">
                  <c:v>6.248</c:v>
                </c:pt>
                <c:pt idx="36">
                  <c:v>7.207</c:v>
                </c:pt>
                <c:pt idx="37">
                  <c:v>8.167</c:v>
                </c:pt>
                <c:pt idx="38">
                  <c:v>9.052</c:v>
                </c:pt>
                <c:pt idx="39">
                  <c:v>10.072</c:v>
                </c:pt>
                <c:pt idx="40">
                  <c:v>11.042</c:v>
                </c:pt>
                <c:pt idx="41">
                  <c:v>11.583</c:v>
                </c:pt>
                <c:pt idx="42">
                  <c:v>12.114</c:v>
                </c:pt>
                <c:pt idx="43">
                  <c:v>12.895</c:v>
                </c:pt>
                <c:pt idx="44">
                  <c:v>13.671</c:v>
                </c:pt>
                <c:pt idx="45">
                  <c:v>15.586</c:v>
                </c:pt>
                <c:pt idx="46">
                  <c:v>17.266</c:v>
                </c:pt>
                <c:pt idx="47">
                  <c:v>18.894</c:v>
                </c:pt>
                <c:pt idx="48">
                  <c:v>19.783</c:v>
                </c:pt>
                <c:pt idx="49">
                  <c:v>21.373</c:v>
                </c:pt>
                <c:pt idx="50">
                  <c:v>23.603</c:v>
                </c:pt>
                <c:pt idx="51">
                  <c:v>25.715</c:v>
                </c:pt>
                <c:pt idx="52">
                  <c:v>27.762</c:v>
                </c:pt>
                <c:pt idx="53">
                  <c:v>29.775</c:v>
                </c:pt>
                <c:pt idx="54">
                  <c:v>31.756</c:v>
                </c:pt>
                <c:pt idx="55">
                  <c:v>33.05</c:v>
                </c:pt>
                <c:pt idx="56">
                  <c:v>34.442</c:v>
                </c:pt>
                <c:pt idx="57">
                  <c:v>37.265</c:v>
                </c:pt>
                <c:pt idx="58">
                  <c:v>40.158</c:v>
                </c:pt>
                <c:pt idx="59">
                  <c:v>43.028</c:v>
                </c:pt>
                <c:pt idx="60">
                  <c:v>46.561</c:v>
                </c:pt>
                <c:pt idx="61">
                  <c:v>49.995</c:v>
                </c:pt>
                <c:pt idx="62">
                  <c:v>52.329</c:v>
                </c:pt>
                <c:pt idx="63">
                  <c:v>54.192</c:v>
                </c:pt>
                <c:pt idx="64">
                  <c:v>58.337</c:v>
                </c:pt>
                <c:pt idx="65">
                  <c:v>61.86</c:v>
                </c:pt>
                <c:pt idx="66">
                  <c:v>65.831</c:v>
                </c:pt>
                <c:pt idx="67">
                  <c:v>69.708</c:v>
                </c:pt>
                <c:pt idx="68">
                  <c:v>73.546</c:v>
                </c:pt>
                <c:pt idx="69">
                  <c:v>75.828</c:v>
                </c:pt>
                <c:pt idx="70">
                  <c:v>78.999</c:v>
                </c:pt>
                <c:pt idx="71">
                  <c:v>84.546</c:v>
                </c:pt>
                <c:pt idx="72">
                  <c:v>88.723</c:v>
                </c:pt>
                <c:pt idx="73">
                  <c:v>94.312</c:v>
                </c:pt>
                <c:pt idx="74">
                  <c:v>99.022</c:v>
                </c:pt>
                <c:pt idx="75">
                  <c:v>103.562</c:v>
                </c:pt>
                <c:pt idx="76">
                  <c:v>106.634</c:v>
                </c:pt>
                <c:pt idx="77">
                  <c:v>110.43</c:v>
                </c:pt>
                <c:pt idx="78">
                  <c:v>115.318</c:v>
                </c:pt>
                <c:pt idx="79">
                  <c:v>120.428</c:v>
                </c:pt>
                <c:pt idx="80">
                  <c:v>125.866</c:v>
                </c:pt>
                <c:pt idx="81">
                  <c:v>131.154</c:v>
                </c:pt>
                <c:pt idx="82">
                  <c:v>135.651</c:v>
                </c:pt>
                <c:pt idx="83">
                  <c:v>137.91</c:v>
                </c:pt>
                <c:pt idx="84">
                  <c:v>140.841</c:v>
                </c:pt>
                <c:pt idx="85">
                  <c:v>146.778</c:v>
                </c:pt>
                <c:pt idx="86">
                  <c:v>153.124</c:v>
                </c:pt>
                <c:pt idx="87">
                  <c:v>160.054</c:v>
                </c:pt>
                <c:pt idx="88">
                  <c:v>164.782</c:v>
                </c:pt>
                <c:pt idx="89">
                  <c:v>169.035</c:v>
                </c:pt>
                <c:pt idx="90">
                  <c:v>171.505</c:v>
                </c:pt>
                <c:pt idx="91">
                  <c:v>174.699</c:v>
                </c:pt>
                <c:pt idx="92">
                  <c:v>180.684</c:v>
                </c:pt>
                <c:pt idx="93">
                  <c:v>186.677</c:v>
                </c:pt>
                <c:pt idx="94">
                  <c:v>192.506</c:v>
                </c:pt>
                <c:pt idx="95">
                  <c:v>196.783</c:v>
                </c:pt>
                <c:pt idx="96">
                  <c:v>200.979</c:v>
                </c:pt>
                <c:pt idx="97">
                  <c:v>203.858</c:v>
                </c:pt>
                <c:pt idx="98">
                  <c:v>206.808</c:v>
                </c:pt>
                <c:pt idx="99">
                  <c:v>212.839</c:v>
                </c:pt>
                <c:pt idx="100">
                  <c:v>218.809</c:v>
                </c:pt>
                <c:pt idx="101">
                  <c:v>224.634</c:v>
                </c:pt>
                <c:pt idx="102">
                  <c:v>230.307</c:v>
                </c:pt>
                <c:pt idx="103">
                  <c:v>235.115</c:v>
                </c:pt>
                <c:pt idx="104">
                  <c:v>238.131</c:v>
                </c:pt>
                <c:pt idx="105">
                  <c:v>241.208</c:v>
                </c:pt>
                <c:pt idx="106">
                  <c:v>247.672</c:v>
                </c:pt>
                <c:pt idx="107">
                  <c:v>253.247</c:v>
                </c:pt>
                <c:pt idx="108">
                  <c:v>258.615</c:v>
                </c:pt>
                <c:pt idx="109">
                  <c:v>263.272</c:v>
                </c:pt>
                <c:pt idx="110">
                  <c:v>268.49</c:v>
                </c:pt>
                <c:pt idx="111">
                  <c:v>271.087</c:v>
                </c:pt>
                <c:pt idx="112">
                  <c:v>274.342</c:v>
                </c:pt>
                <c:pt idx="113">
                  <c:v>280.364</c:v>
                </c:pt>
                <c:pt idx="114">
                  <c:v>285.247</c:v>
                </c:pt>
                <c:pt idx="115">
                  <c:v>291.137</c:v>
                </c:pt>
                <c:pt idx="116">
                  <c:v>297.206</c:v>
                </c:pt>
                <c:pt idx="117">
                  <c:v>302.339</c:v>
                </c:pt>
                <c:pt idx="118">
                  <c:v>305.171</c:v>
                </c:pt>
                <c:pt idx="119">
                  <c:v>308.088</c:v>
                </c:pt>
                <c:pt idx="120">
                  <c:v>313.988</c:v>
                </c:pt>
                <c:pt idx="121">
                  <c:v>319.741</c:v>
                </c:pt>
                <c:pt idx="122">
                  <c:v>325.481</c:v>
                </c:pt>
                <c:pt idx="123">
                  <c:v>331.192</c:v>
                </c:pt>
                <c:pt idx="124">
                  <c:v>336.231</c:v>
                </c:pt>
                <c:pt idx="125">
                  <c:v>339.199</c:v>
                </c:pt>
                <c:pt idx="126">
                  <c:v>342.648</c:v>
                </c:pt>
                <c:pt idx="127">
                  <c:v>348.764</c:v>
                </c:pt>
                <c:pt idx="128">
                  <c:v>354.564</c:v>
                </c:pt>
                <c:pt idx="129">
                  <c:v>360.784</c:v>
                </c:pt>
                <c:pt idx="130">
                  <c:v>366.255</c:v>
                </c:pt>
                <c:pt idx="131">
                  <c:v>370.588</c:v>
                </c:pt>
                <c:pt idx="132">
                  <c:v>373.957</c:v>
                </c:pt>
                <c:pt idx="133">
                  <c:v>376.93</c:v>
                </c:pt>
                <c:pt idx="134">
                  <c:v>383.361</c:v>
                </c:pt>
                <c:pt idx="135">
                  <c:v>389.402</c:v>
                </c:pt>
                <c:pt idx="136">
                  <c:v>395.569</c:v>
                </c:pt>
                <c:pt idx="137">
                  <c:v>401.008</c:v>
                </c:pt>
                <c:pt idx="138">
                  <c:v>406.705</c:v>
                </c:pt>
                <c:pt idx="139">
                  <c:v>409.316</c:v>
                </c:pt>
                <c:pt idx="140">
                  <c:v>412.205</c:v>
                </c:pt>
                <c:pt idx="141">
                  <c:v>416.538</c:v>
                </c:pt>
                <c:pt idx="142">
                  <c:v>424.041</c:v>
                </c:pt>
                <c:pt idx="143">
                  <c:v>429.353</c:v>
                </c:pt>
                <c:pt idx="144">
                  <c:v>435.055</c:v>
                </c:pt>
                <c:pt idx="145">
                  <c:v>440.173</c:v>
                </c:pt>
                <c:pt idx="146">
                  <c:v>442.719</c:v>
                </c:pt>
                <c:pt idx="147">
                  <c:v>445.358</c:v>
                </c:pt>
                <c:pt idx="148">
                  <c:v>450.787</c:v>
                </c:pt>
                <c:pt idx="149">
                  <c:v>457.547</c:v>
                </c:pt>
                <c:pt idx="150">
                  <c:v>463.367</c:v>
                </c:pt>
                <c:pt idx="151">
                  <c:v>468.443</c:v>
                </c:pt>
                <c:pt idx="152">
                  <c:v>472.701</c:v>
                </c:pt>
                <c:pt idx="153">
                  <c:v>475.392</c:v>
                </c:pt>
                <c:pt idx="154">
                  <c:v>478.699</c:v>
                </c:pt>
                <c:pt idx="155">
                  <c:v>484.693</c:v>
                </c:pt>
                <c:pt idx="156">
                  <c:v>490.221</c:v>
                </c:pt>
                <c:pt idx="157">
                  <c:v>496.158</c:v>
                </c:pt>
                <c:pt idx="158">
                  <c:v>501.145</c:v>
                </c:pt>
                <c:pt idx="159">
                  <c:v>504.48</c:v>
                </c:pt>
                <c:pt idx="160">
                  <c:v>507.397</c:v>
                </c:pt>
                <c:pt idx="161">
                  <c:v>510.615</c:v>
                </c:pt>
                <c:pt idx="162">
                  <c:v>516.975</c:v>
                </c:pt>
                <c:pt idx="163">
                  <c:v>522.677</c:v>
                </c:pt>
                <c:pt idx="164">
                  <c:v>528.342</c:v>
                </c:pt>
                <c:pt idx="165">
                  <c:v>533.3</c:v>
                </c:pt>
                <c:pt idx="166">
                  <c:v>537.497</c:v>
                </c:pt>
                <c:pt idx="167">
                  <c:v>539.821</c:v>
                </c:pt>
                <c:pt idx="168">
                  <c:v>542.479</c:v>
                </c:pt>
                <c:pt idx="169">
                  <c:v>548.458</c:v>
                </c:pt>
                <c:pt idx="170">
                  <c:v>553.563</c:v>
                </c:pt>
                <c:pt idx="171">
                  <c:v>558.192</c:v>
                </c:pt>
                <c:pt idx="172">
                  <c:v>562.215</c:v>
                </c:pt>
                <c:pt idx="173">
                  <c:v>566.722</c:v>
                </c:pt>
                <c:pt idx="174">
                  <c:v>568.443</c:v>
                </c:pt>
                <c:pt idx="175">
                  <c:v>571.045</c:v>
                </c:pt>
                <c:pt idx="176">
                  <c:v>576.761</c:v>
                </c:pt>
                <c:pt idx="177">
                  <c:v>582.331</c:v>
                </c:pt>
                <c:pt idx="178">
                  <c:v>586.255</c:v>
                </c:pt>
                <c:pt idx="179">
                  <c:v>590.522</c:v>
                </c:pt>
                <c:pt idx="180">
                  <c:v>593.73</c:v>
                </c:pt>
                <c:pt idx="181">
                  <c:v>595.833</c:v>
                </c:pt>
                <c:pt idx="182">
                  <c:v>597.292</c:v>
                </c:pt>
                <c:pt idx="183">
                  <c:v>599.663</c:v>
                </c:pt>
                <c:pt idx="184">
                  <c:v>604.72</c:v>
                </c:pt>
              </c:numCache>
            </c:numRef>
          </c:val>
          <c:smooth val="0"/>
        </c:ser>
        <c:ser>
          <c:idx val="2"/>
          <c:order val="2"/>
          <c:tx>
            <c:strRef>
              <c:f>label 2</c:f>
              <c:strCache>
                <c:ptCount val="1"/>
                <c:pt idx="0">
                  <c:v>Chile</c:v>
                </c:pt>
              </c:strCache>
            </c:strRef>
          </c:tx>
          <c:spPr>
            <a:solidFill>
              <a:srgbClr val="008f4c"/>
            </a:solidFill>
            <a:ln w="28440">
              <a:solidFill>
                <a:srgbClr val="008f4c"/>
              </a:solidFill>
              <a:round/>
            </a:ln>
          </c:spPr>
          <c:marker>
            <c:symbol val="none"/>
          </c:marker>
          <c:dPt>
            <c:idx val="167"/>
            <c:marker>
              <c:symbol val="none"/>
            </c:marker>
          </c:dPt>
          <c:dLbls>
            <c:dLbl>
              <c:idx val="167"/>
              <c:txPr>
                <a:bodyPr/>
                <a:lstStyle/>
                <a:p>
                  <a:pPr>
                    <a:defRPr b="0" sz="1000" spc="-1" strike="noStrike">
                      <a:solidFill>
                        <a:srgbClr val="000000"/>
                      </a:solidFill>
                      <a:latin typeface="Aquawax"/>
                    </a:defRPr>
                  </a:pPr>
                </a:p>
              </c:txPr>
              <c:dLblPos val="t"/>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85"/>
                <c:pt idx="0">
                  <c:v>3/10/2020</c:v>
                </c:pt>
                <c:pt idx="1">
                  <c:v>3/11/2020</c:v>
                </c:pt>
                <c:pt idx="2">
                  <c:v>3/12/2020</c:v>
                </c:pt>
                <c:pt idx="3">
                  <c:v>3/13/2020</c:v>
                </c:pt>
                <c:pt idx="4">
                  <c:v>3/14/2020</c:v>
                </c:pt>
                <c:pt idx="5">
                  <c:v>3/15/2020</c:v>
                </c:pt>
                <c:pt idx="6">
                  <c:v>3/16/2020</c:v>
                </c:pt>
                <c:pt idx="7">
                  <c:v>3/17/2020</c:v>
                </c:pt>
                <c:pt idx="8">
                  <c:v>3/18/2020</c:v>
                </c:pt>
                <c:pt idx="9">
                  <c:v>3/19/2020</c:v>
                </c:pt>
                <c:pt idx="10">
                  <c:v>3/20/2020</c:v>
                </c:pt>
                <c:pt idx="11">
                  <c:v>3/21/2020</c:v>
                </c:pt>
                <c:pt idx="12">
                  <c:v>3/22/2020</c:v>
                </c:pt>
                <c:pt idx="13">
                  <c:v>3/23/2020</c:v>
                </c:pt>
                <c:pt idx="14">
                  <c:v>3/24/2020</c:v>
                </c:pt>
                <c:pt idx="15">
                  <c:v>3/25/2020</c:v>
                </c:pt>
                <c:pt idx="16">
                  <c:v>3/26/2020</c:v>
                </c:pt>
                <c:pt idx="17">
                  <c:v>3/27/2020</c:v>
                </c:pt>
                <c:pt idx="18">
                  <c:v>3/28/2020</c:v>
                </c:pt>
                <c:pt idx="19">
                  <c:v>3/29/2020</c:v>
                </c:pt>
                <c:pt idx="20">
                  <c:v>3/30/2020</c:v>
                </c:pt>
                <c:pt idx="21">
                  <c:v>3/31/2020</c:v>
                </c:pt>
                <c:pt idx="22">
                  <c:v>4/1/2020</c:v>
                </c:pt>
                <c:pt idx="23">
                  <c:v>4/2/2020</c:v>
                </c:pt>
                <c:pt idx="24">
                  <c:v>4/3/2020</c:v>
                </c:pt>
                <c:pt idx="25">
                  <c:v>4/4/2020</c:v>
                </c:pt>
                <c:pt idx="26">
                  <c:v>4/5/2020</c:v>
                </c:pt>
                <c:pt idx="27">
                  <c:v>4/6/2020</c:v>
                </c:pt>
                <c:pt idx="28">
                  <c:v>4/7/2020</c:v>
                </c:pt>
                <c:pt idx="29">
                  <c:v>4/8/2020</c:v>
                </c:pt>
                <c:pt idx="30">
                  <c:v>4/9/2020</c:v>
                </c:pt>
                <c:pt idx="31">
                  <c:v>4/10/2020</c:v>
                </c:pt>
                <c:pt idx="32">
                  <c:v>4/11/2020</c:v>
                </c:pt>
                <c:pt idx="33">
                  <c:v>4/12/2020</c:v>
                </c:pt>
                <c:pt idx="34">
                  <c:v>4/13/2020</c:v>
                </c:pt>
                <c:pt idx="35">
                  <c:v>4/14/2020</c:v>
                </c:pt>
                <c:pt idx="36">
                  <c:v>4/15/2020</c:v>
                </c:pt>
                <c:pt idx="37">
                  <c:v>4/16/2020</c:v>
                </c:pt>
                <c:pt idx="38">
                  <c:v>4/17/2020</c:v>
                </c:pt>
                <c:pt idx="39">
                  <c:v>4/18/2020</c:v>
                </c:pt>
                <c:pt idx="40">
                  <c:v>4/19/2020</c:v>
                </c:pt>
                <c:pt idx="41">
                  <c:v>4/20/2020</c:v>
                </c:pt>
                <c:pt idx="42">
                  <c:v>4/21/2020</c:v>
                </c:pt>
                <c:pt idx="43">
                  <c:v>4/22/2020</c:v>
                </c:pt>
                <c:pt idx="44">
                  <c:v>4/23/2020</c:v>
                </c:pt>
                <c:pt idx="45">
                  <c:v>4/24/2020</c:v>
                </c:pt>
                <c:pt idx="46">
                  <c:v>4/25/2020</c:v>
                </c:pt>
                <c:pt idx="47">
                  <c:v>4/26/2020</c:v>
                </c:pt>
                <c:pt idx="48">
                  <c:v>4/27/2020</c:v>
                </c:pt>
                <c:pt idx="49">
                  <c:v>4/28/2020</c:v>
                </c:pt>
                <c:pt idx="50">
                  <c:v>4/29/2020</c:v>
                </c:pt>
                <c:pt idx="51">
                  <c:v>4/30/2020</c:v>
                </c:pt>
                <c:pt idx="52">
                  <c:v>5/1/2020</c:v>
                </c:pt>
                <c:pt idx="53">
                  <c:v>5/2/2020</c:v>
                </c:pt>
                <c:pt idx="54">
                  <c:v>5/3/2020</c:v>
                </c:pt>
                <c:pt idx="55">
                  <c:v>5/4/2020</c:v>
                </c:pt>
                <c:pt idx="56">
                  <c:v>5/5/2020</c:v>
                </c:pt>
                <c:pt idx="57">
                  <c:v>5/6/2020</c:v>
                </c:pt>
                <c:pt idx="58">
                  <c:v>5/7/2020</c:v>
                </c:pt>
                <c:pt idx="59">
                  <c:v>5/8/2020</c:v>
                </c:pt>
                <c:pt idx="60">
                  <c:v>5/9/2020</c:v>
                </c:pt>
                <c:pt idx="61">
                  <c:v>5/10/2020</c:v>
                </c:pt>
                <c:pt idx="62">
                  <c:v>5/11/2020</c:v>
                </c:pt>
                <c:pt idx="63">
                  <c:v>5/12/2020</c:v>
                </c:pt>
                <c:pt idx="64">
                  <c:v>5/13/2020</c:v>
                </c:pt>
                <c:pt idx="65">
                  <c:v>5/14/2020</c:v>
                </c:pt>
                <c:pt idx="66">
                  <c:v>5/15/2020</c:v>
                </c:pt>
                <c:pt idx="67">
                  <c:v>5/16/2020</c:v>
                </c:pt>
                <c:pt idx="68">
                  <c:v>5/17/2020</c:v>
                </c:pt>
                <c:pt idx="69">
                  <c:v>5/18/2020</c:v>
                </c:pt>
                <c:pt idx="70">
                  <c:v>5/19/2020</c:v>
                </c:pt>
                <c:pt idx="71">
                  <c:v>5/20/2020</c:v>
                </c:pt>
                <c:pt idx="72">
                  <c:v>5/21/2020</c:v>
                </c:pt>
                <c:pt idx="73">
                  <c:v>5/22/2020</c:v>
                </c:pt>
                <c:pt idx="74">
                  <c:v>5/23/2020</c:v>
                </c:pt>
                <c:pt idx="75">
                  <c:v>5/24/2020</c:v>
                </c:pt>
                <c:pt idx="76">
                  <c:v>5/25/2020</c:v>
                </c:pt>
                <c:pt idx="77">
                  <c:v>5/26/2020</c:v>
                </c:pt>
                <c:pt idx="78">
                  <c:v>5/27/2020</c:v>
                </c:pt>
                <c:pt idx="79">
                  <c:v>5/28/2020</c:v>
                </c:pt>
                <c:pt idx="80">
                  <c:v>5/29/2020</c:v>
                </c:pt>
                <c:pt idx="81">
                  <c:v>5/30/2020</c:v>
                </c:pt>
                <c:pt idx="82">
                  <c:v>5/31/2020</c:v>
                </c:pt>
                <c:pt idx="83">
                  <c:v>6/1/2020</c:v>
                </c:pt>
                <c:pt idx="84">
                  <c:v>6/2/2020</c:v>
                </c:pt>
                <c:pt idx="85">
                  <c:v>6/3/2020</c:v>
                </c:pt>
                <c:pt idx="86">
                  <c:v>6/3/2020</c:v>
                </c:pt>
                <c:pt idx="87">
                  <c:v>6/4/2020</c:v>
                </c:pt>
                <c:pt idx="88">
                  <c:v>6/5/2020</c:v>
                </c:pt>
                <c:pt idx="89">
                  <c:v>6/6/2020</c:v>
                </c:pt>
                <c:pt idx="90">
                  <c:v>6/7/2020</c:v>
                </c:pt>
                <c:pt idx="91">
                  <c:v>6/8/2020</c:v>
                </c:pt>
                <c:pt idx="92">
                  <c:v>6/9/2020</c:v>
                </c:pt>
                <c:pt idx="93">
                  <c:v>6/10/2020</c:v>
                </c:pt>
                <c:pt idx="94">
                  <c:v>6/11/2020</c:v>
                </c:pt>
                <c:pt idx="95">
                  <c:v>6/12/2020</c:v>
                </c:pt>
                <c:pt idx="96">
                  <c:v>6/13/2020</c:v>
                </c:pt>
                <c:pt idx="97">
                  <c:v>6/14/2020</c:v>
                </c:pt>
                <c:pt idx="98">
                  <c:v>6/15/2020</c:v>
                </c:pt>
                <c:pt idx="99">
                  <c:v>6/16/2020</c:v>
                </c:pt>
                <c:pt idx="100">
                  <c:v>6/17/2020</c:v>
                </c:pt>
                <c:pt idx="101">
                  <c:v>6/18/2020</c:v>
                </c:pt>
                <c:pt idx="102">
                  <c:v>6/19/2020</c:v>
                </c:pt>
                <c:pt idx="103">
                  <c:v>6/20/2020</c:v>
                </c:pt>
                <c:pt idx="104">
                  <c:v>6/21/2020</c:v>
                </c:pt>
                <c:pt idx="105">
                  <c:v>6/22/2020</c:v>
                </c:pt>
                <c:pt idx="106">
                  <c:v>6/23/2020</c:v>
                </c:pt>
                <c:pt idx="107">
                  <c:v>6/24/2020</c:v>
                </c:pt>
                <c:pt idx="108">
                  <c:v>6/25/2020</c:v>
                </c:pt>
                <c:pt idx="109">
                  <c:v>6/26/2020</c:v>
                </c:pt>
                <c:pt idx="110">
                  <c:v>6/27/2020</c:v>
                </c:pt>
                <c:pt idx="111">
                  <c:v>6/28/2020</c:v>
                </c:pt>
                <c:pt idx="112">
                  <c:v>6/29/2020</c:v>
                </c:pt>
                <c:pt idx="113">
                  <c:v>6/30/2020</c:v>
                </c:pt>
                <c:pt idx="114">
                  <c:v>7/1/2020</c:v>
                </c:pt>
                <c:pt idx="115">
                  <c:v>7/2/2020</c:v>
                </c:pt>
                <c:pt idx="116">
                  <c:v>7/3/2020</c:v>
                </c:pt>
                <c:pt idx="117">
                  <c:v>7/4/2020</c:v>
                </c:pt>
                <c:pt idx="118">
                  <c:v>7/5/2020</c:v>
                </c:pt>
                <c:pt idx="119">
                  <c:v>7/6/2020</c:v>
                </c:pt>
                <c:pt idx="120">
                  <c:v>7/7/2020</c:v>
                </c:pt>
                <c:pt idx="121">
                  <c:v>7/8/2020</c:v>
                </c:pt>
                <c:pt idx="122">
                  <c:v>7/9/2020</c:v>
                </c:pt>
                <c:pt idx="123">
                  <c:v>7/10/2020</c:v>
                </c:pt>
                <c:pt idx="124">
                  <c:v>7/11/2020</c:v>
                </c:pt>
                <c:pt idx="125">
                  <c:v>7/12/2020</c:v>
                </c:pt>
                <c:pt idx="126">
                  <c:v>7/13/2020</c:v>
                </c:pt>
                <c:pt idx="127">
                  <c:v>7/14/2020</c:v>
                </c:pt>
                <c:pt idx="128">
                  <c:v>7/15/2020</c:v>
                </c:pt>
                <c:pt idx="129">
                  <c:v>7/16/2020</c:v>
                </c:pt>
                <c:pt idx="130">
                  <c:v>7/17/2020</c:v>
                </c:pt>
                <c:pt idx="131">
                  <c:v>7/18/2020</c:v>
                </c:pt>
                <c:pt idx="132">
                  <c:v>7/19/2020</c:v>
                </c:pt>
                <c:pt idx="133">
                  <c:v>7/20/2020</c:v>
                </c:pt>
                <c:pt idx="134">
                  <c:v>7/21/2020</c:v>
                </c:pt>
                <c:pt idx="135">
                  <c:v>7/22/2020</c:v>
                </c:pt>
                <c:pt idx="136">
                  <c:v>7/23/2020</c:v>
                </c:pt>
                <c:pt idx="137">
                  <c:v>7/24/2020</c:v>
                </c:pt>
                <c:pt idx="138">
                  <c:v>7/25/2020</c:v>
                </c:pt>
                <c:pt idx="139">
                  <c:v>7/26/2020</c:v>
                </c:pt>
                <c:pt idx="140">
                  <c:v>7/27/2020</c:v>
                </c:pt>
                <c:pt idx="141">
                  <c:v>7/28/2020</c:v>
                </c:pt>
                <c:pt idx="142">
                  <c:v>7/29/2020</c:v>
                </c:pt>
                <c:pt idx="143">
                  <c:v>7/30/2020</c:v>
                </c:pt>
                <c:pt idx="144">
                  <c:v>7/31/2020</c:v>
                </c:pt>
                <c:pt idx="145">
                  <c:v>8/1/2020</c:v>
                </c:pt>
                <c:pt idx="146">
                  <c:v>8/2/2020</c:v>
                </c:pt>
                <c:pt idx="147">
                  <c:v>8/3/2020</c:v>
                </c:pt>
                <c:pt idx="148">
                  <c:v>8/4/2020</c:v>
                </c:pt>
                <c:pt idx="149">
                  <c:v>8/5/2020</c:v>
                </c:pt>
                <c:pt idx="150">
                  <c:v>8/6/2020</c:v>
                </c:pt>
                <c:pt idx="151">
                  <c:v>8/7/2020</c:v>
                </c:pt>
                <c:pt idx="152">
                  <c:v>8/8/2020</c:v>
                </c:pt>
                <c:pt idx="153">
                  <c:v>8/9/2020</c:v>
                </c:pt>
                <c:pt idx="154">
                  <c:v>8/10/2020</c:v>
                </c:pt>
                <c:pt idx="155">
                  <c:v>8/11/2020</c:v>
                </c:pt>
                <c:pt idx="156">
                  <c:v>8/12/2020</c:v>
                </c:pt>
                <c:pt idx="157">
                  <c:v>8/13/2020</c:v>
                </c:pt>
                <c:pt idx="158">
                  <c:v>8/14/2020</c:v>
                </c:pt>
                <c:pt idx="159">
                  <c:v>8/15/2020</c:v>
                </c:pt>
                <c:pt idx="160">
                  <c:v>8/16/2020</c:v>
                </c:pt>
                <c:pt idx="161">
                  <c:v>8/17/2020</c:v>
                </c:pt>
                <c:pt idx="162">
                  <c:v>8/18/2020</c:v>
                </c:pt>
                <c:pt idx="163">
                  <c:v>8/19/2020</c:v>
                </c:pt>
                <c:pt idx="164">
                  <c:v>8/20/2020</c:v>
                </c:pt>
                <c:pt idx="165">
                  <c:v>8/21/2020</c:v>
                </c:pt>
                <c:pt idx="166">
                  <c:v>8/22/2020</c:v>
                </c:pt>
                <c:pt idx="167">
                  <c:v>8/23/2020</c:v>
                </c:pt>
                <c:pt idx="168">
                  <c:v>8/24/2020</c:v>
                </c:pt>
                <c:pt idx="169">
                  <c:v>8/25/2020</c:v>
                </c:pt>
                <c:pt idx="170">
                  <c:v>8/26/2020</c:v>
                </c:pt>
                <c:pt idx="171">
                  <c:v>8/27/2020</c:v>
                </c:pt>
                <c:pt idx="172">
                  <c:v>8/28/2020</c:v>
                </c:pt>
                <c:pt idx="173">
                  <c:v>8/29/2020</c:v>
                </c:pt>
                <c:pt idx="174">
                  <c:v>8/30/2020</c:v>
                </c:pt>
                <c:pt idx="175">
                  <c:v>8/31/2020</c:v>
                </c:pt>
                <c:pt idx="176">
                  <c:v>9/1/2020</c:v>
                </c:pt>
                <c:pt idx="177">
                  <c:v>9/2/2020</c:v>
                </c:pt>
                <c:pt idx="178">
                  <c:v>9/3/2020</c:v>
                </c:pt>
                <c:pt idx="179">
                  <c:v>9/4/2020</c:v>
                </c:pt>
                <c:pt idx="180">
                  <c:v>9/5/2020</c:v>
                </c:pt>
                <c:pt idx="181">
                  <c:v>9/6/2020</c:v>
                </c:pt>
                <c:pt idx="182">
                  <c:v>9/7/2020</c:v>
                </c:pt>
                <c:pt idx="183">
                  <c:v>9/8/2020</c:v>
                </c:pt>
                <c:pt idx="184">
                  <c:v>9/9/2020</c:v>
                </c:pt>
              </c:strCache>
            </c:strRef>
          </c:cat>
          <c:val>
            <c:numRef>
              <c:f>2</c:f>
              <c:numCache>
                <c:formatCode>General</c:formatCode>
                <c:ptCount val="185"/>
                <c:pt idx="13">
                  <c:v>0.052</c:v>
                </c:pt>
                <c:pt idx="14">
                  <c:v>0.105</c:v>
                </c:pt>
                <c:pt idx="15">
                  <c:v>0.105</c:v>
                </c:pt>
                <c:pt idx="16">
                  <c:v>0.157</c:v>
                </c:pt>
                <c:pt idx="17">
                  <c:v>0.209</c:v>
                </c:pt>
                <c:pt idx="18">
                  <c:v>0.262</c:v>
                </c:pt>
                <c:pt idx="19">
                  <c:v>0.314</c:v>
                </c:pt>
                <c:pt idx="20">
                  <c:v>0.366</c:v>
                </c:pt>
                <c:pt idx="21">
                  <c:v>0.418</c:v>
                </c:pt>
                <c:pt idx="22">
                  <c:v>0.628</c:v>
                </c:pt>
                <c:pt idx="23">
                  <c:v>0.837</c:v>
                </c:pt>
                <c:pt idx="24">
                  <c:v>0.942</c:v>
                </c:pt>
                <c:pt idx="25">
                  <c:v>1.151</c:v>
                </c:pt>
                <c:pt idx="26">
                  <c:v>1.412</c:v>
                </c:pt>
                <c:pt idx="27">
                  <c:v>1.779</c:v>
                </c:pt>
                <c:pt idx="28">
                  <c:v>1.936</c:v>
                </c:pt>
                <c:pt idx="29">
                  <c:v>2.249</c:v>
                </c:pt>
                <c:pt idx="30">
                  <c:v>2.511</c:v>
                </c:pt>
                <c:pt idx="31">
                  <c:v>2.982</c:v>
                </c:pt>
                <c:pt idx="32">
                  <c:v>3.4</c:v>
                </c:pt>
                <c:pt idx="33">
                  <c:v>3.819</c:v>
                </c:pt>
                <c:pt idx="34">
                  <c:v>4.185</c:v>
                </c:pt>
                <c:pt idx="35">
                  <c:v>4.29</c:v>
                </c:pt>
                <c:pt idx="36">
                  <c:v>4.813</c:v>
                </c:pt>
                <c:pt idx="37">
                  <c:v>4.917</c:v>
                </c:pt>
                <c:pt idx="38">
                  <c:v>5.493</c:v>
                </c:pt>
                <c:pt idx="39">
                  <c:v>6.068</c:v>
                </c:pt>
                <c:pt idx="40">
                  <c:v>6.591</c:v>
                </c:pt>
                <c:pt idx="41">
                  <c:v>6.957</c:v>
                </c:pt>
                <c:pt idx="42">
                  <c:v>7.271</c:v>
                </c:pt>
                <c:pt idx="43">
                  <c:v>7.69</c:v>
                </c:pt>
                <c:pt idx="44">
                  <c:v>8.37</c:v>
                </c:pt>
                <c:pt idx="45">
                  <c:v>8.788</c:v>
                </c:pt>
                <c:pt idx="46">
                  <c:v>9.102</c:v>
                </c:pt>
                <c:pt idx="47">
                  <c:v>9.468</c:v>
                </c:pt>
                <c:pt idx="48">
                  <c:v>9.887</c:v>
                </c:pt>
                <c:pt idx="49">
                  <c:v>10.358</c:v>
                </c:pt>
                <c:pt idx="50">
                  <c:v>10.829</c:v>
                </c:pt>
                <c:pt idx="51">
                  <c:v>11.299</c:v>
                </c:pt>
                <c:pt idx="52">
                  <c:v>11.875</c:v>
                </c:pt>
                <c:pt idx="53">
                  <c:v>12.241</c:v>
                </c:pt>
                <c:pt idx="54">
                  <c:v>12.921</c:v>
                </c:pt>
                <c:pt idx="55">
                  <c:v>13.601</c:v>
                </c:pt>
                <c:pt idx="56">
                  <c:v>14.124</c:v>
                </c:pt>
                <c:pt idx="57">
                  <c:v>14.386</c:v>
                </c:pt>
                <c:pt idx="58">
                  <c:v>14.7</c:v>
                </c:pt>
                <c:pt idx="59">
                  <c:v>14.909</c:v>
                </c:pt>
                <c:pt idx="60">
                  <c:v>15.38</c:v>
                </c:pt>
                <c:pt idx="61">
                  <c:v>15.903</c:v>
                </c:pt>
                <c:pt idx="62">
                  <c:v>16.321</c:v>
                </c:pt>
                <c:pt idx="63">
                  <c:v>16.897</c:v>
                </c:pt>
                <c:pt idx="64">
                  <c:v>17.524</c:v>
                </c:pt>
                <c:pt idx="65">
                  <c:v>18.1</c:v>
                </c:pt>
                <c:pt idx="66">
                  <c:v>18.728</c:v>
                </c:pt>
                <c:pt idx="67">
                  <c:v>20.611</c:v>
                </c:pt>
                <c:pt idx="68">
                  <c:v>22.023</c:v>
                </c:pt>
                <c:pt idx="69">
                  <c:v>23.54</c:v>
                </c:pt>
                <c:pt idx="70">
                  <c:v>25.005</c:v>
                </c:pt>
                <c:pt idx="71">
                  <c:v>26.627</c:v>
                </c:pt>
                <c:pt idx="72">
                  <c:v>28.458</c:v>
                </c:pt>
                <c:pt idx="73">
                  <c:v>30.812</c:v>
                </c:pt>
                <c:pt idx="74">
                  <c:v>32.956</c:v>
                </c:pt>
                <c:pt idx="75">
                  <c:v>35.206</c:v>
                </c:pt>
                <c:pt idx="76">
                  <c:v>37.56</c:v>
                </c:pt>
                <c:pt idx="77">
                  <c:v>39.809</c:v>
                </c:pt>
                <c:pt idx="78">
                  <c:v>42.163</c:v>
                </c:pt>
                <c:pt idx="79">
                  <c:v>43.994</c:v>
                </c:pt>
                <c:pt idx="80">
                  <c:v>46.557</c:v>
                </c:pt>
                <c:pt idx="81">
                  <c:v>49.382</c:v>
                </c:pt>
                <c:pt idx="82">
                  <c:v>52.155</c:v>
                </c:pt>
                <c:pt idx="83">
                  <c:v>55.136</c:v>
                </c:pt>
                <c:pt idx="84">
                  <c:v>58.223</c:v>
                </c:pt>
                <c:pt idx="85">
                  <c:v>62.146</c:v>
                </c:pt>
                <c:pt idx="86">
                  <c:v>66.697</c:v>
                </c:pt>
                <c:pt idx="87">
                  <c:v>70.935</c:v>
                </c:pt>
                <c:pt idx="88">
                  <c:v>75.747</c:v>
                </c:pt>
                <c:pt idx="89">
                  <c:v>80.612</c:v>
                </c:pt>
                <c:pt idx="90">
                  <c:v>114.562</c:v>
                </c:pt>
                <c:pt idx="91">
                  <c:v>118.434</c:v>
                </c:pt>
                <c:pt idx="92">
                  <c:v>119.427</c:v>
                </c:pt>
                <c:pt idx="93">
                  <c:v>129.471</c:v>
                </c:pt>
                <c:pt idx="94">
                  <c:v>138.521</c:v>
                </c:pt>
                <c:pt idx="95">
                  <c:v>150.134</c:v>
                </c:pt>
                <c:pt idx="96">
                  <c:v>162.218</c:v>
                </c:pt>
                <c:pt idx="97">
                  <c:v>173.832</c:v>
                </c:pt>
                <c:pt idx="98">
                  <c:v>175.872</c:v>
                </c:pt>
                <c:pt idx="99">
                  <c:v>176.97</c:v>
                </c:pt>
                <c:pt idx="100">
                  <c:v>189.107</c:v>
                </c:pt>
                <c:pt idx="101">
                  <c:v>200.929</c:v>
                </c:pt>
                <c:pt idx="102">
                  <c:v>214.111</c:v>
                </c:pt>
                <c:pt idx="103">
                  <c:v>224.678</c:v>
                </c:pt>
                <c:pt idx="104">
                  <c:v>234.304</c:v>
                </c:pt>
                <c:pt idx="105">
                  <c:v>235.507</c:v>
                </c:pt>
                <c:pt idx="106">
                  <c:v>235.664</c:v>
                </c:pt>
                <c:pt idx="107">
                  <c:v>247.486</c:v>
                </c:pt>
                <c:pt idx="108">
                  <c:v>256.484</c:v>
                </c:pt>
                <c:pt idx="109">
                  <c:v>265.115</c:v>
                </c:pt>
                <c:pt idx="110">
                  <c:v>279.71</c:v>
                </c:pt>
                <c:pt idx="111">
                  <c:v>288.185</c:v>
                </c:pt>
                <c:pt idx="112">
                  <c:v>291.637</c:v>
                </c:pt>
                <c:pt idx="113">
                  <c:v>297.549</c:v>
                </c:pt>
                <c:pt idx="114">
                  <c:v>300.949</c:v>
                </c:pt>
                <c:pt idx="115">
                  <c:v>309.685</c:v>
                </c:pt>
                <c:pt idx="116">
                  <c:v>316.538</c:v>
                </c:pt>
                <c:pt idx="117">
                  <c:v>323.914</c:v>
                </c:pt>
                <c:pt idx="118">
                  <c:v>329.982</c:v>
                </c:pt>
                <c:pt idx="119">
                  <c:v>333.957</c:v>
                </c:pt>
                <c:pt idx="120">
                  <c:v>336.573</c:v>
                </c:pt>
                <c:pt idx="121">
                  <c:v>343.844</c:v>
                </c:pt>
                <c:pt idx="122">
                  <c:v>349.546</c:v>
                </c:pt>
                <c:pt idx="123">
                  <c:v>354.725</c:v>
                </c:pt>
                <c:pt idx="124">
                  <c:v>359.956</c:v>
                </c:pt>
                <c:pt idx="125">
                  <c:v>365.083</c:v>
                </c:pt>
                <c:pt idx="126">
                  <c:v>367.437</c:v>
                </c:pt>
                <c:pt idx="127">
                  <c:v>369.791</c:v>
                </c:pt>
                <c:pt idx="128">
                  <c:v>375.911</c:v>
                </c:pt>
                <c:pt idx="129">
                  <c:v>381.352</c:v>
                </c:pt>
                <c:pt idx="130">
                  <c:v>436.645</c:v>
                </c:pt>
                <c:pt idx="131">
                  <c:v>436.645</c:v>
                </c:pt>
                <c:pt idx="132">
                  <c:v>444.806</c:v>
                </c:pt>
                <c:pt idx="133">
                  <c:v>451.606</c:v>
                </c:pt>
                <c:pt idx="134">
                  <c:v>453.908</c:v>
                </c:pt>
                <c:pt idx="135">
                  <c:v>456.262</c:v>
                </c:pt>
                <c:pt idx="136">
                  <c:v>462.33</c:v>
                </c:pt>
                <c:pt idx="137">
                  <c:v>466.306</c:v>
                </c:pt>
                <c:pt idx="138">
                  <c:v>471.851</c:v>
                </c:pt>
                <c:pt idx="139">
                  <c:v>476.664</c:v>
                </c:pt>
                <c:pt idx="140">
                  <c:v>480.587</c:v>
                </c:pt>
                <c:pt idx="141">
                  <c:v>483.359</c:v>
                </c:pt>
                <c:pt idx="142">
                  <c:v>485.347</c:v>
                </c:pt>
                <c:pt idx="143">
                  <c:v>490.526</c:v>
                </c:pt>
                <c:pt idx="144">
                  <c:v>494.711</c:v>
                </c:pt>
                <c:pt idx="145">
                  <c:v>498.687</c:v>
                </c:pt>
                <c:pt idx="146">
                  <c:v>502.61</c:v>
                </c:pt>
                <c:pt idx="147">
                  <c:v>507.789</c:v>
                </c:pt>
                <c:pt idx="148">
                  <c:v>509.777</c:v>
                </c:pt>
                <c:pt idx="149">
                  <c:v>512.235</c:v>
                </c:pt>
                <c:pt idx="150">
                  <c:v>517.31</c:v>
                </c:pt>
                <c:pt idx="151">
                  <c:v>520.919</c:v>
                </c:pt>
                <c:pt idx="152">
                  <c:v>523.692</c:v>
                </c:pt>
                <c:pt idx="153">
                  <c:v>527.144</c:v>
                </c:pt>
                <c:pt idx="154">
                  <c:v>530.388</c:v>
                </c:pt>
                <c:pt idx="155">
                  <c:v>532.428</c:v>
                </c:pt>
                <c:pt idx="156">
                  <c:v>533.84</c:v>
                </c:pt>
                <c:pt idx="157">
                  <c:v>538.757</c:v>
                </c:pt>
                <c:pt idx="158">
                  <c:v>540.902</c:v>
                </c:pt>
                <c:pt idx="159">
                  <c:v>543.779</c:v>
                </c:pt>
                <c:pt idx="160">
                  <c:v>546.761</c:v>
                </c:pt>
                <c:pt idx="161">
                  <c:v>549.952</c:v>
                </c:pt>
                <c:pt idx="162">
                  <c:v>551.678</c:v>
                </c:pt>
                <c:pt idx="163">
                  <c:v>553.352</c:v>
                </c:pt>
                <c:pt idx="164">
                  <c:v>558.217</c:v>
                </c:pt>
                <c:pt idx="165">
                  <c:v>560.938</c:v>
                </c:pt>
                <c:pt idx="166">
                  <c:v>564.547</c:v>
                </c:pt>
                <c:pt idx="167">
                  <c:v>567.686</c:v>
                </c:pt>
                <c:pt idx="168">
                  <c:v>571.034</c:v>
                </c:pt>
                <c:pt idx="169">
                  <c:v>573.231</c:v>
                </c:pt>
                <c:pt idx="170">
                  <c:v>574.905</c:v>
                </c:pt>
                <c:pt idx="171">
                  <c:v>579.194</c:v>
                </c:pt>
                <c:pt idx="172">
                  <c:v>582.333</c:v>
                </c:pt>
                <c:pt idx="173">
                  <c:v>584.896</c:v>
                </c:pt>
                <c:pt idx="174">
                  <c:v>588.192</c:v>
                </c:pt>
                <c:pt idx="175">
                  <c:v>590.546</c:v>
                </c:pt>
                <c:pt idx="176">
                  <c:v>592.22</c:v>
                </c:pt>
                <c:pt idx="177">
                  <c:v>593.423</c:v>
                </c:pt>
                <c:pt idx="178">
                  <c:v>597.503</c:v>
                </c:pt>
                <c:pt idx="179">
                  <c:v>601.27</c:v>
                </c:pt>
                <c:pt idx="180">
                  <c:v>604.252</c:v>
                </c:pt>
                <c:pt idx="181">
                  <c:v>606.396</c:v>
                </c:pt>
                <c:pt idx="182">
                  <c:v>609.535</c:v>
                </c:pt>
                <c:pt idx="183">
                  <c:v>611.104</c:v>
                </c:pt>
                <c:pt idx="184">
                  <c:v>612.151</c:v>
                </c:pt>
              </c:numCache>
            </c:numRef>
          </c:val>
          <c:smooth val="0"/>
        </c:ser>
        <c:ser>
          <c:idx val="3"/>
          <c:order val="3"/>
          <c:tx>
            <c:strRef>
              <c:f>label 3</c:f>
              <c:strCache>
                <c:ptCount val="1"/>
                <c:pt idx="0">
                  <c:v>Colombia</c:v>
                </c:pt>
              </c:strCache>
            </c:strRef>
          </c:tx>
          <c:spPr>
            <a:solidFill>
              <a:srgbClr val="f61d25"/>
            </a:solidFill>
            <a:ln w="28440">
              <a:solidFill>
                <a:srgbClr val="f61d25"/>
              </a:solidFill>
              <a:round/>
            </a:ln>
          </c:spPr>
          <c:marker>
            <c:symbol val="none"/>
          </c:marker>
          <c:dPt>
            <c:idx val="85"/>
            <c:marker>
              <c:symbol val="none"/>
            </c:marker>
          </c:dPt>
          <c:dLbls>
            <c:dLbl>
              <c:idx val="85"/>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85"/>
                <c:pt idx="0">
                  <c:v>3/10/2020</c:v>
                </c:pt>
                <c:pt idx="1">
                  <c:v>3/11/2020</c:v>
                </c:pt>
                <c:pt idx="2">
                  <c:v>3/12/2020</c:v>
                </c:pt>
                <c:pt idx="3">
                  <c:v>3/13/2020</c:v>
                </c:pt>
                <c:pt idx="4">
                  <c:v>3/14/2020</c:v>
                </c:pt>
                <c:pt idx="5">
                  <c:v>3/15/2020</c:v>
                </c:pt>
                <c:pt idx="6">
                  <c:v>3/16/2020</c:v>
                </c:pt>
                <c:pt idx="7">
                  <c:v>3/17/2020</c:v>
                </c:pt>
                <c:pt idx="8">
                  <c:v>3/18/2020</c:v>
                </c:pt>
                <c:pt idx="9">
                  <c:v>3/19/2020</c:v>
                </c:pt>
                <c:pt idx="10">
                  <c:v>3/20/2020</c:v>
                </c:pt>
                <c:pt idx="11">
                  <c:v>3/21/2020</c:v>
                </c:pt>
                <c:pt idx="12">
                  <c:v>3/22/2020</c:v>
                </c:pt>
                <c:pt idx="13">
                  <c:v>3/23/2020</c:v>
                </c:pt>
                <c:pt idx="14">
                  <c:v>3/24/2020</c:v>
                </c:pt>
                <c:pt idx="15">
                  <c:v>3/25/2020</c:v>
                </c:pt>
                <c:pt idx="16">
                  <c:v>3/26/2020</c:v>
                </c:pt>
                <c:pt idx="17">
                  <c:v>3/27/2020</c:v>
                </c:pt>
                <c:pt idx="18">
                  <c:v>3/28/2020</c:v>
                </c:pt>
                <c:pt idx="19">
                  <c:v>3/29/2020</c:v>
                </c:pt>
                <c:pt idx="20">
                  <c:v>3/30/2020</c:v>
                </c:pt>
                <c:pt idx="21">
                  <c:v>3/31/2020</c:v>
                </c:pt>
                <c:pt idx="22">
                  <c:v>4/1/2020</c:v>
                </c:pt>
                <c:pt idx="23">
                  <c:v>4/2/2020</c:v>
                </c:pt>
                <c:pt idx="24">
                  <c:v>4/3/2020</c:v>
                </c:pt>
                <c:pt idx="25">
                  <c:v>4/4/2020</c:v>
                </c:pt>
                <c:pt idx="26">
                  <c:v>4/5/2020</c:v>
                </c:pt>
                <c:pt idx="27">
                  <c:v>4/6/2020</c:v>
                </c:pt>
                <c:pt idx="28">
                  <c:v>4/7/2020</c:v>
                </c:pt>
                <c:pt idx="29">
                  <c:v>4/8/2020</c:v>
                </c:pt>
                <c:pt idx="30">
                  <c:v>4/9/2020</c:v>
                </c:pt>
                <c:pt idx="31">
                  <c:v>4/10/2020</c:v>
                </c:pt>
                <c:pt idx="32">
                  <c:v>4/11/2020</c:v>
                </c:pt>
                <c:pt idx="33">
                  <c:v>4/12/2020</c:v>
                </c:pt>
                <c:pt idx="34">
                  <c:v>4/13/2020</c:v>
                </c:pt>
                <c:pt idx="35">
                  <c:v>4/14/2020</c:v>
                </c:pt>
                <c:pt idx="36">
                  <c:v>4/15/2020</c:v>
                </c:pt>
                <c:pt idx="37">
                  <c:v>4/16/2020</c:v>
                </c:pt>
                <c:pt idx="38">
                  <c:v>4/17/2020</c:v>
                </c:pt>
                <c:pt idx="39">
                  <c:v>4/18/2020</c:v>
                </c:pt>
                <c:pt idx="40">
                  <c:v>4/19/2020</c:v>
                </c:pt>
                <c:pt idx="41">
                  <c:v>4/20/2020</c:v>
                </c:pt>
                <c:pt idx="42">
                  <c:v>4/21/2020</c:v>
                </c:pt>
                <c:pt idx="43">
                  <c:v>4/22/2020</c:v>
                </c:pt>
                <c:pt idx="44">
                  <c:v>4/23/2020</c:v>
                </c:pt>
                <c:pt idx="45">
                  <c:v>4/24/2020</c:v>
                </c:pt>
                <c:pt idx="46">
                  <c:v>4/25/2020</c:v>
                </c:pt>
                <c:pt idx="47">
                  <c:v>4/26/2020</c:v>
                </c:pt>
                <c:pt idx="48">
                  <c:v>4/27/2020</c:v>
                </c:pt>
                <c:pt idx="49">
                  <c:v>4/28/2020</c:v>
                </c:pt>
                <c:pt idx="50">
                  <c:v>4/29/2020</c:v>
                </c:pt>
                <c:pt idx="51">
                  <c:v>4/30/2020</c:v>
                </c:pt>
                <c:pt idx="52">
                  <c:v>5/1/2020</c:v>
                </c:pt>
                <c:pt idx="53">
                  <c:v>5/2/2020</c:v>
                </c:pt>
                <c:pt idx="54">
                  <c:v>5/3/2020</c:v>
                </c:pt>
                <c:pt idx="55">
                  <c:v>5/4/2020</c:v>
                </c:pt>
                <c:pt idx="56">
                  <c:v>5/5/2020</c:v>
                </c:pt>
                <c:pt idx="57">
                  <c:v>5/6/2020</c:v>
                </c:pt>
                <c:pt idx="58">
                  <c:v>5/7/2020</c:v>
                </c:pt>
                <c:pt idx="59">
                  <c:v>5/8/2020</c:v>
                </c:pt>
                <c:pt idx="60">
                  <c:v>5/9/2020</c:v>
                </c:pt>
                <c:pt idx="61">
                  <c:v>5/10/2020</c:v>
                </c:pt>
                <c:pt idx="62">
                  <c:v>5/11/2020</c:v>
                </c:pt>
                <c:pt idx="63">
                  <c:v>5/12/2020</c:v>
                </c:pt>
                <c:pt idx="64">
                  <c:v>5/13/2020</c:v>
                </c:pt>
                <c:pt idx="65">
                  <c:v>5/14/2020</c:v>
                </c:pt>
                <c:pt idx="66">
                  <c:v>5/15/2020</c:v>
                </c:pt>
                <c:pt idx="67">
                  <c:v>5/16/2020</c:v>
                </c:pt>
                <c:pt idx="68">
                  <c:v>5/17/2020</c:v>
                </c:pt>
                <c:pt idx="69">
                  <c:v>5/18/2020</c:v>
                </c:pt>
                <c:pt idx="70">
                  <c:v>5/19/2020</c:v>
                </c:pt>
                <c:pt idx="71">
                  <c:v>5/20/2020</c:v>
                </c:pt>
                <c:pt idx="72">
                  <c:v>5/21/2020</c:v>
                </c:pt>
                <c:pt idx="73">
                  <c:v>5/22/2020</c:v>
                </c:pt>
                <c:pt idx="74">
                  <c:v>5/23/2020</c:v>
                </c:pt>
                <c:pt idx="75">
                  <c:v>5/24/2020</c:v>
                </c:pt>
                <c:pt idx="76">
                  <c:v>5/25/2020</c:v>
                </c:pt>
                <c:pt idx="77">
                  <c:v>5/26/2020</c:v>
                </c:pt>
                <c:pt idx="78">
                  <c:v>5/27/2020</c:v>
                </c:pt>
                <c:pt idx="79">
                  <c:v>5/28/2020</c:v>
                </c:pt>
                <c:pt idx="80">
                  <c:v>5/29/2020</c:v>
                </c:pt>
                <c:pt idx="81">
                  <c:v>5/30/2020</c:v>
                </c:pt>
                <c:pt idx="82">
                  <c:v>5/31/2020</c:v>
                </c:pt>
                <c:pt idx="83">
                  <c:v>6/1/2020</c:v>
                </c:pt>
                <c:pt idx="84">
                  <c:v>6/2/2020</c:v>
                </c:pt>
                <c:pt idx="85">
                  <c:v>6/3/2020</c:v>
                </c:pt>
                <c:pt idx="86">
                  <c:v>6/3/2020</c:v>
                </c:pt>
                <c:pt idx="87">
                  <c:v>6/4/2020</c:v>
                </c:pt>
                <c:pt idx="88">
                  <c:v>6/5/2020</c:v>
                </c:pt>
                <c:pt idx="89">
                  <c:v>6/6/2020</c:v>
                </c:pt>
                <c:pt idx="90">
                  <c:v>6/7/2020</c:v>
                </c:pt>
                <c:pt idx="91">
                  <c:v>6/8/2020</c:v>
                </c:pt>
                <c:pt idx="92">
                  <c:v>6/9/2020</c:v>
                </c:pt>
                <c:pt idx="93">
                  <c:v>6/10/2020</c:v>
                </c:pt>
                <c:pt idx="94">
                  <c:v>6/11/2020</c:v>
                </c:pt>
                <c:pt idx="95">
                  <c:v>6/12/2020</c:v>
                </c:pt>
                <c:pt idx="96">
                  <c:v>6/13/2020</c:v>
                </c:pt>
                <c:pt idx="97">
                  <c:v>6/14/2020</c:v>
                </c:pt>
                <c:pt idx="98">
                  <c:v>6/15/2020</c:v>
                </c:pt>
                <c:pt idx="99">
                  <c:v>6/16/2020</c:v>
                </c:pt>
                <c:pt idx="100">
                  <c:v>6/17/2020</c:v>
                </c:pt>
                <c:pt idx="101">
                  <c:v>6/18/2020</c:v>
                </c:pt>
                <c:pt idx="102">
                  <c:v>6/19/2020</c:v>
                </c:pt>
                <c:pt idx="103">
                  <c:v>6/20/2020</c:v>
                </c:pt>
                <c:pt idx="104">
                  <c:v>6/21/2020</c:v>
                </c:pt>
                <c:pt idx="105">
                  <c:v>6/22/2020</c:v>
                </c:pt>
                <c:pt idx="106">
                  <c:v>6/23/2020</c:v>
                </c:pt>
                <c:pt idx="107">
                  <c:v>6/24/2020</c:v>
                </c:pt>
                <c:pt idx="108">
                  <c:v>6/25/2020</c:v>
                </c:pt>
                <c:pt idx="109">
                  <c:v>6/26/2020</c:v>
                </c:pt>
                <c:pt idx="110">
                  <c:v>6/27/2020</c:v>
                </c:pt>
                <c:pt idx="111">
                  <c:v>6/28/2020</c:v>
                </c:pt>
                <c:pt idx="112">
                  <c:v>6/29/2020</c:v>
                </c:pt>
                <c:pt idx="113">
                  <c:v>6/30/2020</c:v>
                </c:pt>
                <c:pt idx="114">
                  <c:v>7/1/2020</c:v>
                </c:pt>
                <c:pt idx="115">
                  <c:v>7/2/2020</c:v>
                </c:pt>
                <c:pt idx="116">
                  <c:v>7/3/2020</c:v>
                </c:pt>
                <c:pt idx="117">
                  <c:v>7/4/2020</c:v>
                </c:pt>
                <c:pt idx="118">
                  <c:v>7/5/2020</c:v>
                </c:pt>
                <c:pt idx="119">
                  <c:v>7/6/2020</c:v>
                </c:pt>
                <c:pt idx="120">
                  <c:v>7/7/2020</c:v>
                </c:pt>
                <c:pt idx="121">
                  <c:v>7/8/2020</c:v>
                </c:pt>
                <c:pt idx="122">
                  <c:v>7/9/2020</c:v>
                </c:pt>
                <c:pt idx="123">
                  <c:v>7/10/2020</c:v>
                </c:pt>
                <c:pt idx="124">
                  <c:v>7/11/2020</c:v>
                </c:pt>
                <c:pt idx="125">
                  <c:v>7/12/2020</c:v>
                </c:pt>
                <c:pt idx="126">
                  <c:v>7/13/2020</c:v>
                </c:pt>
                <c:pt idx="127">
                  <c:v>7/14/2020</c:v>
                </c:pt>
                <c:pt idx="128">
                  <c:v>7/15/2020</c:v>
                </c:pt>
                <c:pt idx="129">
                  <c:v>7/16/2020</c:v>
                </c:pt>
                <c:pt idx="130">
                  <c:v>7/17/2020</c:v>
                </c:pt>
                <c:pt idx="131">
                  <c:v>7/18/2020</c:v>
                </c:pt>
                <c:pt idx="132">
                  <c:v>7/19/2020</c:v>
                </c:pt>
                <c:pt idx="133">
                  <c:v>7/20/2020</c:v>
                </c:pt>
                <c:pt idx="134">
                  <c:v>7/21/2020</c:v>
                </c:pt>
                <c:pt idx="135">
                  <c:v>7/22/2020</c:v>
                </c:pt>
                <c:pt idx="136">
                  <c:v>7/23/2020</c:v>
                </c:pt>
                <c:pt idx="137">
                  <c:v>7/24/2020</c:v>
                </c:pt>
                <c:pt idx="138">
                  <c:v>7/25/2020</c:v>
                </c:pt>
                <c:pt idx="139">
                  <c:v>7/26/2020</c:v>
                </c:pt>
                <c:pt idx="140">
                  <c:v>7/27/2020</c:v>
                </c:pt>
                <c:pt idx="141">
                  <c:v>7/28/2020</c:v>
                </c:pt>
                <c:pt idx="142">
                  <c:v>7/29/2020</c:v>
                </c:pt>
                <c:pt idx="143">
                  <c:v>7/30/2020</c:v>
                </c:pt>
                <c:pt idx="144">
                  <c:v>7/31/2020</c:v>
                </c:pt>
                <c:pt idx="145">
                  <c:v>8/1/2020</c:v>
                </c:pt>
                <c:pt idx="146">
                  <c:v>8/2/2020</c:v>
                </c:pt>
                <c:pt idx="147">
                  <c:v>8/3/2020</c:v>
                </c:pt>
                <c:pt idx="148">
                  <c:v>8/4/2020</c:v>
                </c:pt>
                <c:pt idx="149">
                  <c:v>8/5/2020</c:v>
                </c:pt>
                <c:pt idx="150">
                  <c:v>8/6/2020</c:v>
                </c:pt>
                <c:pt idx="151">
                  <c:v>8/7/2020</c:v>
                </c:pt>
                <c:pt idx="152">
                  <c:v>8/8/2020</c:v>
                </c:pt>
                <c:pt idx="153">
                  <c:v>8/9/2020</c:v>
                </c:pt>
                <c:pt idx="154">
                  <c:v>8/10/2020</c:v>
                </c:pt>
                <c:pt idx="155">
                  <c:v>8/11/2020</c:v>
                </c:pt>
                <c:pt idx="156">
                  <c:v>8/12/2020</c:v>
                </c:pt>
                <c:pt idx="157">
                  <c:v>8/13/2020</c:v>
                </c:pt>
                <c:pt idx="158">
                  <c:v>8/14/2020</c:v>
                </c:pt>
                <c:pt idx="159">
                  <c:v>8/15/2020</c:v>
                </c:pt>
                <c:pt idx="160">
                  <c:v>8/16/2020</c:v>
                </c:pt>
                <c:pt idx="161">
                  <c:v>8/17/2020</c:v>
                </c:pt>
                <c:pt idx="162">
                  <c:v>8/18/2020</c:v>
                </c:pt>
                <c:pt idx="163">
                  <c:v>8/19/2020</c:v>
                </c:pt>
                <c:pt idx="164">
                  <c:v>8/20/2020</c:v>
                </c:pt>
                <c:pt idx="165">
                  <c:v>8/21/2020</c:v>
                </c:pt>
                <c:pt idx="166">
                  <c:v>8/22/2020</c:v>
                </c:pt>
                <c:pt idx="167">
                  <c:v>8/23/2020</c:v>
                </c:pt>
                <c:pt idx="168">
                  <c:v>8/24/2020</c:v>
                </c:pt>
                <c:pt idx="169">
                  <c:v>8/25/2020</c:v>
                </c:pt>
                <c:pt idx="170">
                  <c:v>8/26/2020</c:v>
                </c:pt>
                <c:pt idx="171">
                  <c:v>8/27/2020</c:v>
                </c:pt>
                <c:pt idx="172">
                  <c:v>8/28/2020</c:v>
                </c:pt>
                <c:pt idx="173">
                  <c:v>8/29/2020</c:v>
                </c:pt>
                <c:pt idx="174">
                  <c:v>8/30/2020</c:v>
                </c:pt>
                <c:pt idx="175">
                  <c:v>8/31/2020</c:v>
                </c:pt>
                <c:pt idx="176">
                  <c:v>9/1/2020</c:v>
                </c:pt>
                <c:pt idx="177">
                  <c:v>9/2/2020</c:v>
                </c:pt>
                <c:pt idx="178">
                  <c:v>9/3/2020</c:v>
                </c:pt>
                <c:pt idx="179">
                  <c:v>9/4/2020</c:v>
                </c:pt>
                <c:pt idx="180">
                  <c:v>9/5/2020</c:v>
                </c:pt>
                <c:pt idx="181">
                  <c:v>9/6/2020</c:v>
                </c:pt>
                <c:pt idx="182">
                  <c:v>9/7/2020</c:v>
                </c:pt>
                <c:pt idx="183">
                  <c:v>9/8/2020</c:v>
                </c:pt>
                <c:pt idx="184">
                  <c:v>9/9/2020</c:v>
                </c:pt>
              </c:strCache>
            </c:strRef>
          </c:cat>
          <c:val>
            <c:numRef>
              <c:f>3</c:f>
              <c:numCache>
                <c:formatCode>General</c:formatCode>
                <c:ptCount val="185"/>
                <c:pt idx="12">
                  <c:v>0.02</c:v>
                </c:pt>
                <c:pt idx="13">
                  <c:v>0.039</c:v>
                </c:pt>
                <c:pt idx="14">
                  <c:v>0.059</c:v>
                </c:pt>
                <c:pt idx="15">
                  <c:v>0.059</c:v>
                </c:pt>
                <c:pt idx="16">
                  <c:v>0.079</c:v>
                </c:pt>
                <c:pt idx="17">
                  <c:v>0.118</c:v>
                </c:pt>
                <c:pt idx="18">
                  <c:v>0.118</c:v>
                </c:pt>
                <c:pt idx="19">
                  <c:v>0.118</c:v>
                </c:pt>
                <c:pt idx="20">
                  <c:v>0.197</c:v>
                </c:pt>
                <c:pt idx="21">
                  <c:v>0.275</c:v>
                </c:pt>
                <c:pt idx="22">
                  <c:v>0.314</c:v>
                </c:pt>
                <c:pt idx="23">
                  <c:v>0.334</c:v>
                </c:pt>
                <c:pt idx="24">
                  <c:v>0.373</c:v>
                </c:pt>
                <c:pt idx="25">
                  <c:v>0.491</c:v>
                </c:pt>
                <c:pt idx="26">
                  <c:v>0.629</c:v>
                </c:pt>
                <c:pt idx="27">
                  <c:v>0.688</c:v>
                </c:pt>
                <c:pt idx="28">
                  <c:v>0.904</c:v>
                </c:pt>
                <c:pt idx="29">
                  <c:v>0.983</c:v>
                </c:pt>
                <c:pt idx="30">
                  <c:v>1.081</c:v>
                </c:pt>
                <c:pt idx="31">
                  <c:v>1.356</c:v>
                </c:pt>
                <c:pt idx="32">
                  <c:v>1.572</c:v>
                </c:pt>
                <c:pt idx="33">
                  <c:v>1.965</c:v>
                </c:pt>
                <c:pt idx="34">
                  <c:v>2.142</c:v>
                </c:pt>
                <c:pt idx="35">
                  <c:v>2.201</c:v>
                </c:pt>
                <c:pt idx="36">
                  <c:v>2.496</c:v>
                </c:pt>
                <c:pt idx="37">
                  <c:v>2.575</c:v>
                </c:pt>
                <c:pt idx="38">
                  <c:v>2.83</c:v>
                </c:pt>
                <c:pt idx="39">
                  <c:v>3.007</c:v>
                </c:pt>
                <c:pt idx="40">
                  <c:v>3.262</c:v>
                </c:pt>
                <c:pt idx="41">
                  <c:v>3.518</c:v>
                </c:pt>
                <c:pt idx="42">
                  <c:v>3.714</c:v>
                </c:pt>
                <c:pt idx="43">
                  <c:v>3.852</c:v>
                </c:pt>
                <c:pt idx="44">
                  <c:v>4.049</c:v>
                </c:pt>
                <c:pt idx="45">
                  <c:v>4.225</c:v>
                </c:pt>
                <c:pt idx="46">
                  <c:v>4.422</c:v>
                </c:pt>
                <c:pt idx="47">
                  <c:v>4.579</c:v>
                </c:pt>
                <c:pt idx="48">
                  <c:v>4.776</c:v>
                </c:pt>
                <c:pt idx="49">
                  <c:v>4.972</c:v>
                </c:pt>
                <c:pt idx="50">
                  <c:v>5.287</c:v>
                </c:pt>
                <c:pt idx="51">
                  <c:v>5.464</c:v>
                </c:pt>
                <c:pt idx="52">
                  <c:v>5.758</c:v>
                </c:pt>
                <c:pt idx="53">
                  <c:v>6.171</c:v>
                </c:pt>
                <c:pt idx="54">
                  <c:v>6.368</c:v>
                </c:pt>
                <c:pt idx="55">
                  <c:v>6.682</c:v>
                </c:pt>
                <c:pt idx="56">
                  <c:v>7.036</c:v>
                </c:pt>
                <c:pt idx="57">
                  <c:v>7.429</c:v>
                </c:pt>
                <c:pt idx="58">
                  <c:v>7.802</c:v>
                </c:pt>
                <c:pt idx="59">
                  <c:v>7.999</c:v>
                </c:pt>
                <c:pt idx="60">
                  <c:v>8.411</c:v>
                </c:pt>
                <c:pt idx="61">
                  <c:v>8.746</c:v>
                </c:pt>
                <c:pt idx="62">
                  <c:v>9.099</c:v>
                </c:pt>
                <c:pt idx="63">
                  <c:v>9.414</c:v>
                </c:pt>
                <c:pt idx="64">
                  <c:v>9.689</c:v>
                </c:pt>
                <c:pt idx="65">
                  <c:v>10.003</c:v>
                </c:pt>
                <c:pt idx="66">
                  <c:v>10.318</c:v>
                </c:pt>
                <c:pt idx="67">
                  <c:v>10.731</c:v>
                </c:pt>
                <c:pt idx="68">
                  <c:v>11.045</c:v>
                </c:pt>
                <c:pt idx="69">
                  <c:v>11.281</c:v>
                </c:pt>
                <c:pt idx="70">
                  <c:v>11.635</c:v>
                </c:pt>
                <c:pt idx="71">
                  <c:v>12.047</c:v>
                </c:pt>
                <c:pt idx="72">
                  <c:v>12.381</c:v>
                </c:pt>
                <c:pt idx="73">
                  <c:v>12.814</c:v>
                </c:pt>
                <c:pt idx="74">
                  <c:v>13.403</c:v>
                </c:pt>
                <c:pt idx="75">
                  <c:v>13.855</c:v>
                </c:pt>
                <c:pt idx="76">
                  <c:v>14.288</c:v>
                </c:pt>
                <c:pt idx="77">
                  <c:v>14.74</c:v>
                </c:pt>
                <c:pt idx="78">
                  <c:v>15.251</c:v>
                </c:pt>
                <c:pt idx="79">
                  <c:v>15.781</c:v>
                </c:pt>
                <c:pt idx="80">
                  <c:v>16.155</c:v>
                </c:pt>
                <c:pt idx="81">
                  <c:v>16.764</c:v>
                </c:pt>
                <c:pt idx="82">
                  <c:v>17.491</c:v>
                </c:pt>
                <c:pt idx="83">
                  <c:v>18.454</c:v>
                </c:pt>
                <c:pt idx="84">
                  <c:v>19.044</c:v>
                </c:pt>
                <c:pt idx="85">
                  <c:v>19.83</c:v>
                </c:pt>
                <c:pt idx="86">
                  <c:v>20.537</c:v>
                </c:pt>
                <c:pt idx="87">
                  <c:v>21.363</c:v>
                </c:pt>
                <c:pt idx="88">
                  <c:v>22.503</c:v>
                </c:pt>
                <c:pt idx="89">
                  <c:v>23.682</c:v>
                </c:pt>
                <c:pt idx="90">
                  <c:v>24.743</c:v>
                </c:pt>
                <c:pt idx="91">
                  <c:v>25.706</c:v>
                </c:pt>
                <c:pt idx="92">
                  <c:v>26.964</c:v>
                </c:pt>
                <c:pt idx="93">
                  <c:v>28.163</c:v>
                </c:pt>
                <c:pt idx="94">
                  <c:v>28.163</c:v>
                </c:pt>
                <c:pt idx="95">
                  <c:v>30.364</c:v>
                </c:pt>
                <c:pt idx="96">
                  <c:v>31.288</c:v>
                </c:pt>
                <c:pt idx="97">
                  <c:v>32.762</c:v>
                </c:pt>
                <c:pt idx="98">
                  <c:v>33.921</c:v>
                </c:pt>
                <c:pt idx="99">
                  <c:v>35.395</c:v>
                </c:pt>
                <c:pt idx="100">
                  <c:v>36.633</c:v>
                </c:pt>
                <c:pt idx="101">
                  <c:v>38.323</c:v>
                </c:pt>
                <c:pt idx="102">
                  <c:v>40.19</c:v>
                </c:pt>
                <c:pt idx="103">
                  <c:v>41.782</c:v>
                </c:pt>
                <c:pt idx="104">
                  <c:v>43.964</c:v>
                </c:pt>
                <c:pt idx="105">
                  <c:v>45.398</c:v>
                </c:pt>
                <c:pt idx="106">
                  <c:v>47.246</c:v>
                </c:pt>
                <c:pt idx="107">
                  <c:v>48.956</c:v>
                </c:pt>
                <c:pt idx="108">
                  <c:v>52.159</c:v>
                </c:pt>
                <c:pt idx="109">
                  <c:v>55.245</c:v>
                </c:pt>
                <c:pt idx="110">
                  <c:v>57.76</c:v>
                </c:pt>
                <c:pt idx="111">
                  <c:v>61.042</c:v>
                </c:pt>
                <c:pt idx="112">
                  <c:v>63.342</c:v>
                </c:pt>
                <c:pt idx="113">
                  <c:v>65.523</c:v>
                </c:pt>
                <c:pt idx="114">
                  <c:v>68.196</c:v>
                </c:pt>
                <c:pt idx="115">
                  <c:v>71.556</c:v>
                </c:pt>
                <c:pt idx="116">
                  <c:v>74.229</c:v>
                </c:pt>
                <c:pt idx="117">
                  <c:v>77.472</c:v>
                </c:pt>
                <c:pt idx="118">
                  <c:v>79.87</c:v>
                </c:pt>
                <c:pt idx="119">
                  <c:v>82.739</c:v>
                </c:pt>
                <c:pt idx="120">
                  <c:v>85.667</c:v>
                </c:pt>
                <c:pt idx="121">
                  <c:v>88.969</c:v>
                </c:pt>
                <c:pt idx="122">
                  <c:v>92.644</c:v>
                </c:pt>
                <c:pt idx="123">
                  <c:v>96.791</c:v>
                </c:pt>
                <c:pt idx="124">
                  <c:v>100.604</c:v>
                </c:pt>
                <c:pt idx="125">
                  <c:v>104.298</c:v>
                </c:pt>
                <c:pt idx="126">
                  <c:v>107.207</c:v>
                </c:pt>
                <c:pt idx="127">
                  <c:v>110.548</c:v>
                </c:pt>
                <c:pt idx="128">
                  <c:v>114.262</c:v>
                </c:pt>
                <c:pt idx="129">
                  <c:v>118.488</c:v>
                </c:pt>
                <c:pt idx="130">
                  <c:v>123.578</c:v>
                </c:pt>
                <c:pt idx="131">
                  <c:v>128.059</c:v>
                </c:pt>
                <c:pt idx="132">
                  <c:v>132.382</c:v>
                </c:pt>
                <c:pt idx="133">
                  <c:v>136.175</c:v>
                </c:pt>
                <c:pt idx="134">
                  <c:v>140.833</c:v>
                </c:pt>
                <c:pt idx="135">
                  <c:v>144.901</c:v>
                </c:pt>
                <c:pt idx="136">
                  <c:v>151.092</c:v>
                </c:pt>
                <c:pt idx="137">
                  <c:v>156.732</c:v>
                </c:pt>
                <c:pt idx="138">
                  <c:v>162.51</c:v>
                </c:pt>
                <c:pt idx="139">
                  <c:v>167.542</c:v>
                </c:pt>
                <c:pt idx="140">
                  <c:v>172.494</c:v>
                </c:pt>
                <c:pt idx="141">
                  <c:v>178.331</c:v>
                </c:pt>
                <c:pt idx="142">
                  <c:v>185.799</c:v>
                </c:pt>
                <c:pt idx="143">
                  <c:v>192.796</c:v>
                </c:pt>
                <c:pt idx="144">
                  <c:v>198.593</c:v>
                </c:pt>
                <c:pt idx="145">
                  <c:v>203.015</c:v>
                </c:pt>
                <c:pt idx="146">
                  <c:v>209.304</c:v>
                </c:pt>
                <c:pt idx="147">
                  <c:v>216.517</c:v>
                </c:pt>
                <c:pt idx="148">
                  <c:v>222.373</c:v>
                </c:pt>
                <c:pt idx="149">
                  <c:v>228.446</c:v>
                </c:pt>
                <c:pt idx="150">
                  <c:v>234.637</c:v>
                </c:pt>
                <c:pt idx="151">
                  <c:v>240.749</c:v>
                </c:pt>
                <c:pt idx="152">
                  <c:v>246.448</c:v>
                </c:pt>
                <c:pt idx="153">
                  <c:v>252.383</c:v>
                </c:pt>
                <c:pt idx="154">
                  <c:v>258.515</c:v>
                </c:pt>
                <c:pt idx="155">
                  <c:v>264.824</c:v>
                </c:pt>
                <c:pt idx="156">
                  <c:v>271.938</c:v>
                </c:pt>
                <c:pt idx="157">
                  <c:v>277.991</c:v>
                </c:pt>
                <c:pt idx="158">
                  <c:v>284.811</c:v>
                </c:pt>
                <c:pt idx="159">
                  <c:v>291.061</c:v>
                </c:pt>
                <c:pt idx="160">
                  <c:v>296.701</c:v>
                </c:pt>
                <c:pt idx="161">
                  <c:v>302.106</c:v>
                </c:pt>
                <c:pt idx="162">
                  <c:v>306.96</c:v>
                </c:pt>
                <c:pt idx="163">
                  <c:v>314.035</c:v>
                </c:pt>
                <c:pt idx="164">
                  <c:v>318.044</c:v>
                </c:pt>
                <c:pt idx="165">
                  <c:v>325.61</c:v>
                </c:pt>
                <c:pt idx="166">
                  <c:v>333.472</c:v>
                </c:pt>
                <c:pt idx="167">
                  <c:v>340.311</c:v>
                </c:pt>
                <c:pt idx="168">
                  <c:v>346.128</c:v>
                </c:pt>
                <c:pt idx="169">
                  <c:v>351.572</c:v>
                </c:pt>
                <c:pt idx="170">
                  <c:v>357.37</c:v>
                </c:pt>
                <c:pt idx="171">
                  <c:v>362.951</c:v>
                </c:pt>
                <c:pt idx="172">
                  <c:v>368.827</c:v>
                </c:pt>
                <c:pt idx="173">
                  <c:v>374.664</c:v>
                </c:pt>
                <c:pt idx="174">
                  <c:v>380.56</c:v>
                </c:pt>
                <c:pt idx="175">
                  <c:v>386.436</c:v>
                </c:pt>
                <c:pt idx="176">
                  <c:v>394.081</c:v>
                </c:pt>
                <c:pt idx="177">
                  <c:v>399.899</c:v>
                </c:pt>
                <c:pt idx="178">
                  <c:v>405.205</c:v>
                </c:pt>
                <c:pt idx="179">
                  <c:v>410.511</c:v>
                </c:pt>
                <c:pt idx="180">
                  <c:v>415.778</c:v>
                </c:pt>
                <c:pt idx="181">
                  <c:v>420.809</c:v>
                </c:pt>
                <c:pt idx="182">
                  <c:v>424.799</c:v>
                </c:pt>
                <c:pt idx="183">
                  <c:v>428.769</c:v>
                </c:pt>
                <c:pt idx="184">
                  <c:v>433.407</c:v>
                </c:pt>
              </c:numCache>
            </c:numRef>
          </c:val>
          <c:smooth val="0"/>
        </c:ser>
        <c:ser>
          <c:idx val="4"/>
          <c:order val="4"/>
          <c:tx>
            <c:strRef>
              <c:f>label 4</c:f>
              <c:strCache>
                <c:ptCount val="1"/>
                <c:pt idx="0">
                  <c:v>Mexico</c:v>
                </c:pt>
              </c:strCache>
            </c:strRef>
          </c:tx>
          <c:spPr>
            <a:solidFill>
              <a:srgbClr val="8b8a8f"/>
            </a:solidFill>
            <a:ln w="28440">
              <a:solidFill>
                <a:srgbClr val="8b8a8f"/>
              </a:solidFill>
              <a:round/>
            </a:ln>
          </c:spPr>
          <c:marker>
            <c:symbol val="none"/>
          </c:marker>
          <c:dPt>
            <c:idx val="94"/>
            <c:marker>
              <c:symbol val="none"/>
            </c:marker>
          </c:dPt>
          <c:dLbls>
            <c:dLbl>
              <c:idx val="94"/>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85"/>
                <c:pt idx="0">
                  <c:v>3/10/2020</c:v>
                </c:pt>
                <c:pt idx="1">
                  <c:v>3/11/2020</c:v>
                </c:pt>
                <c:pt idx="2">
                  <c:v>3/12/2020</c:v>
                </c:pt>
                <c:pt idx="3">
                  <c:v>3/13/2020</c:v>
                </c:pt>
                <c:pt idx="4">
                  <c:v>3/14/2020</c:v>
                </c:pt>
                <c:pt idx="5">
                  <c:v>3/15/2020</c:v>
                </c:pt>
                <c:pt idx="6">
                  <c:v>3/16/2020</c:v>
                </c:pt>
                <c:pt idx="7">
                  <c:v>3/17/2020</c:v>
                </c:pt>
                <c:pt idx="8">
                  <c:v>3/18/2020</c:v>
                </c:pt>
                <c:pt idx="9">
                  <c:v>3/19/2020</c:v>
                </c:pt>
                <c:pt idx="10">
                  <c:v>3/20/2020</c:v>
                </c:pt>
                <c:pt idx="11">
                  <c:v>3/21/2020</c:v>
                </c:pt>
                <c:pt idx="12">
                  <c:v>3/22/2020</c:v>
                </c:pt>
                <c:pt idx="13">
                  <c:v>3/23/2020</c:v>
                </c:pt>
                <c:pt idx="14">
                  <c:v>3/24/2020</c:v>
                </c:pt>
                <c:pt idx="15">
                  <c:v>3/25/2020</c:v>
                </c:pt>
                <c:pt idx="16">
                  <c:v>3/26/2020</c:v>
                </c:pt>
                <c:pt idx="17">
                  <c:v>3/27/2020</c:v>
                </c:pt>
                <c:pt idx="18">
                  <c:v>3/28/2020</c:v>
                </c:pt>
                <c:pt idx="19">
                  <c:v>3/29/2020</c:v>
                </c:pt>
                <c:pt idx="20">
                  <c:v>3/30/2020</c:v>
                </c:pt>
                <c:pt idx="21">
                  <c:v>3/31/2020</c:v>
                </c:pt>
                <c:pt idx="22">
                  <c:v>4/1/2020</c:v>
                </c:pt>
                <c:pt idx="23">
                  <c:v>4/2/2020</c:v>
                </c:pt>
                <c:pt idx="24">
                  <c:v>4/3/2020</c:v>
                </c:pt>
                <c:pt idx="25">
                  <c:v>4/4/2020</c:v>
                </c:pt>
                <c:pt idx="26">
                  <c:v>4/5/2020</c:v>
                </c:pt>
                <c:pt idx="27">
                  <c:v>4/6/2020</c:v>
                </c:pt>
                <c:pt idx="28">
                  <c:v>4/7/2020</c:v>
                </c:pt>
                <c:pt idx="29">
                  <c:v>4/8/2020</c:v>
                </c:pt>
                <c:pt idx="30">
                  <c:v>4/9/2020</c:v>
                </c:pt>
                <c:pt idx="31">
                  <c:v>4/10/2020</c:v>
                </c:pt>
                <c:pt idx="32">
                  <c:v>4/11/2020</c:v>
                </c:pt>
                <c:pt idx="33">
                  <c:v>4/12/2020</c:v>
                </c:pt>
                <c:pt idx="34">
                  <c:v>4/13/2020</c:v>
                </c:pt>
                <c:pt idx="35">
                  <c:v>4/14/2020</c:v>
                </c:pt>
                <c:pt idx="36">
                  <c:v>4/15/2020</c:v>
                </c:pt>
                <c:pt idx="37">
                  <c:v>4/16/2020</c:v>
                </c:pt>
                <c:pt idx="38">
                  <c:v>4/17/2020</c:v>
                </c:pt>
                <c:pt idx="39">
                  <c:v>4/18/2020</c:v>
                </c:pt>
                <c:pt idx="40">
                  <c:v>4/19/2020</c:v>
                </c:pt>
                <c:pt idx="41">
                  <c:v>4/20/2020</c:v>
                </c:pt>
                <c:pt idx="42">
                  <c:v>4/21/2020</c:v>
                </c:pt>
                <c:pt idx="43">
                  <c:v>4/22/2020</c:v>
                </c:pt>
                <c:pt idx="44">
                  <c:v>4/23/2020</c:v>
                </c:pt>
                <c:pt idx="45">
                  <c:v>4/24/2020</c:v>
                </c:pt>
                <c:pt idx="46">
                  <c:v>4/25/2020</c:v>
                </c:pt>
                <c:pt idx="47">
                  <c:v>4/26/2020</c:v>
                </c:pt>
                <c:pt idx="48">
                  <c:v>4/27/2020</c:v>
                </c:pt>
                <c:pt idx="49">
                  <c:v>4/28/2020</c:v>
                </c:pt>
                <c:pt idx="50">
                  <c:v>4/29/2020</c:v>
                </c:pt>
                <c:pt idx="51">
                  <c:v>4/30/2020</c:v>
                </c:pt>
                <c:pt idx="52">
                  <c:v>5/1/2020</c:v>
                </c:pt>
                <c:pt idx="53">
                  <c:v>5/2/2020</c:v>
                </c:pt>
                <c:pt idx="54">
                  <c:v>5/3/2020</c:v>
                </c:pt>
                <c:pt idx="55">
                  <c:v>5/4/2020</c:v>
                </c:pt>
                <c:pt idx="56">
                  <c:v>5/5/2020</c:v>
                </c:pt>
                <c:pt idx="57">
                  <c:v>5/6/2020</c:v>
                </c:pt>
                <c:pt idx="58">
                  <c:v>5/7/2020</c:v>
                </c:pt>
                <c:pt idx="59">
                  <c:v>5/8/2020</c:v>
                </c:pt>
                <c:pt idx="60">
                  <c:v>5/9/2020</c:v>
                </c:pt>
                <c:pt idx="61">
                  <c:v>5/10/2020</c:v>
                </c:pt>
                <c:pt idx="62">
                  <c:v>5/11/2020</c:v>
                </c:pt>
                <c:pt idx="63">
                  <c:v>5/12/2020</c:v>
                </c:pt>
                <c:pt idx="64">
                  <c:v>5/13/2020</c:v>
                </c:pt>
                <c:pt idx="65">
                  <c:v>5/14/2020</c:v>
                </c:pt>
                <c:pt idx="66">
                  <c:v>5/15/2020</c:v>
                </c:pt>
                <c:pt idx="67">
                  <c:v>5/16/2020</c:v>
                </c:pt>
                <c:pt idx="68">
                  <c:v>5/17/2020</c:v>
                </c:pt>
                <c:pt idx="69">
                  <c:v>5/18/2020</c:v>
                </c:pt>
                <c:pt idx="70">
                  <c:v>5/19/2020</c:v>
                </c:pt>
                <c:pt idx="71">
                  <c:v>5/20/2020</c:v>
                </c:pt>
                <c:pt idx="72">
                  <c:v>5/21/2020</c:v>
                </c:pt>
                <c:pt idx="73">
                  <c:v>5/22/2020</c:v>
                </c:pt>
                <c:pt idx="74">
                  <c:v>5/23/2020</c:v>
                </c:pt>
                <c:pt idx="75">
                  <c:v>5/24/2020</c:v>
                </c:pt>
                <c:pt idx="76">
                  <c:v>5/25/2020</c:v>
                </c:pt>
                <c:pt idx="77">
                  <c:v>5/26/2020</c:v>
                </c:pt>
                <c:pt idx="78">
                  <c:v>5/27/2020</c:v>
                </c:pt>
                <c:pt idx="79">
                  <c:v>5/28/2020</c:v>
                </c:pt>
                <c:pt idx="80">
                  <c:v>5/29/2020</c:v>
                </c:pt>
                <c:pt idx="81">
                  <c:v>5/30/2020</c:v>
                </c:pt>
                <c:pt idx="82">
                  <c:v>5/31/2020</c:v>
                </c:pt>
                <c:pt idx="83">
                  <c:v>6/1/2020</c:v>
                </c:pt>
                <c:pt idx="84">
                  <c:v>6/2/2020</c:v>
                </c:pt>
                <c:pt idx="85">
                  <c:v>6/3/2020</c:v>
                </c:pt>
                <c:pt idx="86">
                  <c:v>6/3/2020</c:v>
                </c:pt>
                <c:pt idx="87">
                  <c:v>6/4/2020</c:v>
                </c:pt>
                <c:pt idx="88">
                  <c:v>6/5/2020</c:v>
                </c:pt>
                <c:pt idx="89">
                  <c:v>6/6/2020</c:v>
                </c:pt>
                <c:pt idx="90">
                  <c:v>6/7/2020</c:v>
                </c:pt>
                <c:pt idx="91">
                  <c:v>6/8/2020</c:v>
                </c:pt>
                <c:pt idx="92">
                  <c:v>6/9/2020</c:v>
                </c:pt>
                <c:pt idx="93">
                  <c:v>6/10/2020</c:v>
                </c:pt>
                <c:pt idx="94">
                  <c:v>6/11/2020</c:v>
                </c:pt>
                <c:pt idx="95">
                  <c:v>6/12/2020</c:v>
                </c:pt>
                <c:pt idx="96">
                  <c:v>6/13/2020</c:v>
                </c:pt>
                <c:pt idx="97">
                  <c:v>6/14/2020</c:v>
                </c:pt>
                <c:pt idx="98">
                  <c:v>6/15/2020</c:v>
                </c:pt>
                <c:pt idx="99">
                  <c:v>6/16/2020</c:v>
                </c:pt>
                <c:pt idx="100">
                  <c:v>6/17/2020</c:v>
                </c:pt>
                <c:pt idx="101">
                  <c:v>6/18/2020</c:v>
                </c:pt>
                <c:pt idx="102">
                  <c:v>6/19/2020</c:v>
                </c:pt>
                <c:pt idx="103">
                  <c:v>6/20/2020</c:v>
                </c:pt>
                <c:pt idx="104">
                  <c:v>6/21/2020</c:v>
                </c:pt>
                <c:pt idx="105">
                  <c:v>6/22/2020</c:v>
                </c:pt>
                <c:pt idx="106">
                  <c:v>6/23/2020</c:v>
                </c:pt>
                <c:pt idx="107">
                  <c:v>6/24/2020</c:v>
                </c:pt>
                <c:pt idx="108">
                  <c:v>6/25/2020</c:v>
                </c:pt>
                <c:pt idx="109">
                  <c:v>6/26/2020</c:v>
                </c:pt>
                <c:pt idx="110">
                  <c:v>6/27/2020</c:v>
                </c:pt>
                <c:pt idx="111">
                  <c:v>6/28/2020</c:v>
                </c:pt>
                <c:pt idx="112">
                  <c:v>6/29/2020</c:v>
                </c:pt>
                <c:pt idx="113">
                  <c:v>6/30/2020</c:v>
                </c:pt>
                <c:pt idx="114">
                  <c:v>7/1/2020</c:v>
                </c:pt>
                <c:pt idx="115">
                  <c:v>7/2/2020</c:v>
                </c:pt>
                <c:pt idx="116">
                  <c:v>7/3/2020</c:v>
                </c:pt>
                <c:pt idx="117">
                  <c:v>7/4/2020</c:v>
                </c:pt>
                <c:pt idx="118">
                  <c:v>7/5/2020</c:v>
                </c:pt>
                <c:pt idx="119">
                  <c:v>7/6/2020</c:v>
                </c:pt>
                <c:pt idx="120">
                  <c:v>7/7/2020</c:v>
                </c:pt>
                <c:pt idx="121">
                  <c:v>7/8/2020</c:v>
                </c:pt>
                <c:pt idx="122">
                  <c:v>7/9/2020</c:v>
                </c:pt>
                <c:pt idx="123">
                  <c:v>7/10/2020</c:v>
                </c:pt>
                <c:pt idx="124">
                  <c:v>7/11/2020</c:v>
                </c:pt>
                <c:pt idx="125">
                  <c:v>7/12/2020</c:v>
                </c:pt>
                <c:pt idx="126">
                  <c:v>7/13/2020</c:v>
                </c:pt>
                <c:pt idx="127">
                  <c:v>7/14/2020</c:v>
                </c:pt>
                <c:pt idx="128">
                  <c:v>7/15/2020</c:v>
                </c:pt>
                <c:pt idx="129">
                  <c:v>7/16/2020</c:v>
                </c:pt>
                <c:pt idx="130">
                  <c:v>7/17/2020</c:v>
                </c:pt>
                <c:pt idx="131">
                  <c:v>7/18/2020</c:v>
                </c:pt>
                <c:pt idx="132">
                  <c:v>7/19/2020</c:v>
                </c:pt>
                <c:pt idx="133">
                  <c:v>7/20/2020</c:v>
                </c:pt>
                <c:pt idx="134">
                  <c:v>7/21/2020</c:v>
                </c:pt>
                <c:pt idx="135">
                  <c:v>7/22/2020</c:v>
                </c:pt>
                <c:pt idx="136">
                  <c:v>7/23/2020</c:v>
                </c:pt>
                <c:pt idx="137">
                  <c:v>7/24/2020</c:v>
                </c:pt>
                <c:pt idx="138">
                  <c:v>7/25/2020</c:v>
                </c:pt>
                <c:pt idx="139">
                  <c:v>7/26/2020</c:v>
                </c:pt>
                <c:pt idx="140">
                  <c:v>7/27/2020</c:v>
                </c:pt>
                <c:pt idx="141">
                  <c:v>7/28/2020</c:v>
                </c:pt>
                <c:pt idx="142">
                  <c:v>7/29/2020</c:v>
                </c:pt>
                <c:pt idx="143">
                  <c:v>7/30/2020</c:v>
                </c:pt>
                <c:pt idx="144">
                  <c:v>7/31/2020</c:v>
                </c:pt>
                <c:pt idx="145">
                  <c:v>8/1/2020</c:v>
                </c:pt>
                <c:pt idx="146">
                  <c:v>8/2/2020</c:v>
                </c:pt>
                <c:pt idx="147">
                  <c:v>8/3/2020</c:v>
                </c:pt>
                <c:pt idx="148">
                  <c:v>8/4/2020</c:v>
                </c:pt>
                <c:pt idx="149">
                  <c:v>8/5/2020</c:v>
                </c:pt>
                <c:pt idx="150">
                  <c:v>8/6/2020</c:v>
                </c:pt>
                <c:pt idx="151">
                  <c:v>8/7/2020</c:v>
                </c:pt>
                <c:pt idx="152">
                  <c:v>8/8/2020</c:v>
                </c:pt>
                <c:pt idx="153">
                  <c:v>8/9/2020</c:v>
                </c:pt>
                <c:pt idx="154">
                  <c:v>8/10/2020</c:v>
                </c:pt>
                <c:pt idx="155">
                  <c:v>8/11/2020</c:v>
                </c:pt>
                <c:pt idx="156">
                  <c:v>8/12/2020</c:v>
                </c:pt>
                <c:pt idx="157">
                  <c:v>8/13/2020</c:v>
                </c:pt>
                <c:pt idx="158">
                  <c:v>8/14/2020</c:v>
                </c:pt>
                <c:pt idx="159">
                  <c:v>8/15/2020</c:v>
                </c:pt>
                <c:pt idx="160">
                  <c:v>8/16/2020</c:v>
                </c:pt>
                <c:pt idx="161">
                  <c:v>8/17/2020</c:v>
                </c:pt>
                <c:pt idx="162">
                  <c:v>8/18/2020</c:v>
                </c:pt>
                <c:pt idx="163">
                  <c:v>8/19/2020</c:v>
                </c:pt>
                <c:pt idx="164">
                  <c:v>8/20/2020</c:v>
                </c:pt>
                <c:pt idx="165">
                  <c:v>8/21/2020</c:v>
                </c:pt>
                <c:pt idx="166">
                  <c:v>8/22/2020</c:v>
                </c:pt>
                <c:pt idx="167">
                  <c:v>8/23/2020</c:v>
                </c:pt>
                <c:pt idx="168">
                  <c:v>8/24/2020</c:v>
                </c:pt>
                <c:pt idx="169">
                  <c:v>8/25/2020</c:v>
                </c:pt>
                <c:pt idx="170">
                  <c:v>8/26/2020</c:v>
                </c:pt>
                <c:pt idx="171">
                  <c:v>8/27/2020</c:v>
                </c:pt>
                <c:pt idx="172">
                  <c:v>8/28/2020</c:v>
                </c:pt>
                <c:pt idx="173">
                  <c:v>8/29/2020</c:v>
                </c:pt>
                <c:pt idx="174">
                  <c:v>8/30/2020</c:v>
                </c:pt>
                <c:pt idx="175">
                  <c:v>8/31/2020</c:v>
                </c:pt>
                <c:pt idx="176">
                  <c:v>9/1/2020</c:v>
                </c:pt>
                <c:pt idx="177">
                  <c:v>9/2/2020</c:v>
                </c:pt>
                <c:pt idx="178">
                  <c:v>9/3/2020</c:v>
                </c:pt>
                <c:pt idx="179">
                  <c:v>9/4/2020</c:v>
                </c:pt>
                <c:pt idx="180">
                  <c:v>9/5/2020</c:v>
                </c:pt>
                <c:pt idx="181">
                  <c:v>9/6/2020</c:v>
                </c:pt>
                <c:pt idx="182">
                  <c:v>9/7/2020</c:v>
                </c:pt>
                <c:pt idx="183">
                  <c:v>9/8/2020</c:v>
                </c:pt>
                <c:pt idx="184">
                  <c:v>9/9/2020</c:v>
                </c:pt>
              </c:strCache>
            </c:strRef>
          </c:cat>
          <c:val>
            <c:numRef>
              <c:f>4</c:f>
              <c:numCache>
                <c:formatCode>General</c:formatCode>
                <c:ptCount val="185"/>
                <c:pt idx="11">
                  <c:v>0.016</c:v>
                </c:pt>
                <c:pt idx="12">
                  <c:v>0.016</c:v>
                </c:pt>
                <c:pt idx="13">
                  <c:v>0.016</c:v>
                </c:pt>
                <c:pt idx="14">
                  <c:v>0.031</c:v>
                </c:pt>
                <c:pt idx="15">
                  <c:v>0.039</c:v>
                </c:pt>
                <c:pt idx="16">
                  <c:v>0.039</c:v>
                </c:pt>
                <c:pt idx="17">
                  <c:v>0.062</c:v>
                </c:pt>
                <c:pt idx="18">
                  <c:v>0.093</c:v>
                </c:pt>
                <c:pt idx="19">
                  <c:v>0.124</c:v>
                </c:pt>
                <c:pt idx="20">
                  <c:v>0.155</c:v>
                </c:pt>
                <c:pt idx="21">
                  <c:v>0.217</c:v>
                </c:pt>
                <c:pt idx="22">
                  <c:v>0.225</c:v>
                </c:pt>
                <c:pt idx="23">
                  <c:v>0.287</c:v>
                </c:pt>
                <c:pt idx="24">
                  <c:v>0.388</c:v>
                </c:pt>
                <c:pt idx="25">
                  <c:v>0.465</c:v>
                </c:pt>
                <c:pt idx="26">
                  <c:v>0.613</c:v>
                </c:pt>
                <c:pt idx="27">
                  <c:v>0.729</c:v>
                </c:pt>
                <c:pt idx="28">
                  <c:v>0.969</c:v>
                </c:pt>
                <c:pt idx="29">
                  <c:v>1.094</c:v>
                </c:pt>
                <c:pt idx="30">
                  <c:v>1.35</c:v>
                </c:pt>
                <c:pt idx="31">
                  <c:v>1.505</c:v>
                </c:pt>
                <c:pt idx="32">
                  <c:v>1.807</c:v>
                </c:pt>
                <c:pt idx="33">
                  <c:v>2.117</c:v>
                </c:pt>
                <c:pt idx="34">
                  <c:v>2.296</c:v>
                </c:pt>
                <c:pt idx="35">
                  <c:v>2.575</c:v>
                </c:pt>
                <c:pt idx="36">
                  <c:v>3.149</c:v>
                </c:pt>
                <c:pt idx="37">
                  <c:v>3.482</c:v>
                </c:pt>
                <c:pt idx="38">
                  <c:v>3.769</c:v>
                </c:pt>
                <c:pt idx="39">
                  <c:v>4.235</c:v>
                </c:pt>
                <c:pt idx="40">
                  <c:v>5.041</c:v>
                </c:pt>
                <c:pt idx="41">
                  <c:v>5.321</c:v>
                </c:pt>
                <c:pt idx="42">
                  <c:v>5.522</c:v>
                </c:pt>
                <c:pt idx="43">
                  <c:v>6.647</c:v>
                </c:pt>
                <c:pt idx="44">
                  <c:v>7.523</c:v>
                </c:pt>
                <c:pt idx="45">
                  <c:v>8.291</c:v>
                </c:pt>
                <c:pt idx="46">
                  <c:v>9.47</c:v>
                </c:pt>
                <c:pt idx="47">
                  <c:v>10.122</c:v>
                </c:pt>
                <c:pt idx="48">
                  <c:v>10.478</c:v>
                </c:pt>
                <c:pt idx="49">
                  <c:v>11.122</c:v>
                </c:pt>
                <c:pt idx="50">
                  <c:v>12.169</c:v>
                </c:pt>
                <c:pt idx="51">
                  <c:v>13.433</c:v>
                </c:pt>
                <c:pt idx="52">
                  <c:v>14.418</c:v>
                </c:pt>
                <c:pt idx="53">
                  <c:v>15.295</c:v>
                </c:pt>
                <c:pt idx="54">
                  <c:v>15.985</c:v>
                </c:pt>
                <c:pt idx="55">
                  <c:v>16.706</c:v>
                </c:pt>
                <c:pt idx="56">
                  <c:v>17.614</c:v>
                </c:pt>
                <c:pt idx="57">
                  <c:v>19.444</c:v>
                </c:pt>
                <c:pt idx="58">
                  <c:v>20.972</c:v>
                </c:pt>
                <c:pt idx="59">
                  <c:v>22.965</c:v>
                </c:pt>
                <c:pt idx="60">
                  <c:v>24.509</c:v>
                </c:pt>
                <c:pt idx="61">
                  <c:v>26.006</c:v>
                </c:pt>
                <c:pt idx="62">
                  <c:v>26.874</c:v>
                </c:pt>
                <c:pt idx="63">
                  <c:v>27.712</c:v>
                </c:pt>
                <c:pt idx="64">
                  <c:v>30.45</c:v>
                </c:pt>
                <c:pt idx="65">
                  <c:v>32.73</c:v>
                </c:pt>
                <c:pt idx="66">
                  <c:v>34.724</c:v>
                </c:pt>
                <c:pt idx="67">
                  <c:v>36.973</c:v>
                </c:pt>
                <c:pt idx="68">
                  <c:v>39.129</c:v>
                </c:pt>
                <c:pt idx="69">
                  <c:v>40.153</c:v>
                </c:pt>
                <c:pt idx="70">
                  <c:v>41.355</c:v>
                </c:pt>
                <c:pt idx="71">
                  <c:v>43.945</c:v>
                </c:pt>
                <c:pt idx="72">
                  <c:v>47.234</c:v>
                </c:pt>
                <c:pt idx="73">
                  <c:v>50.491</c:v>
                </c:pt>
                <c:pt idx="74">
                  <c:v>54.207</c:v>
                </c:pt>
                <c:pt idx="75">
                  <c:v>55.68</c:v>
                </c:pt>
                <c:pt idx="76">
                  <c:v>57.348</c:v>
                </c:pt>
                <c:pt idx="77">
                  <c:v>59.201</c:v>
                </c:pt>
                <c:pt idx="78">
                  <c:v>63.087</c:v>
                </c:pt>
                <c:pt idx="79">
                  <c:v>66.678</c:v>
                </c:pt>
                <c:pt idx="80">
                  <c:v>70.145</c:v>
                </c:pt>
                <c:pt idx="81">
                  <c:v>73.023</c:v>
                </c:pt>
                <c:pt idx="82">
                  <c:v>75.846</c:v>
                </c:pt>
                <c:pt idx="83">
                  <c:v>77.017</c:v>
                </c:pt>
                <c:pt idx="84">
                  <c:v>78.855</c:v>
                </c:pt>
                <c:pt idx="85">
                  <c:v>82.5</c:v>
                </c:pt>
                <c:pt idx="86">
                  <c:v>90.962</c:v>
                </c:pt>
                <c:pt idx="87">
                  <c:v>97.299</c:v>
                </c:pt>
                <c:pt idx="88">
                  <c:v>102.146</c:v>
                </c:pt>
                <c:pt idx="89">
                  <c:v>104.791</c:v>
                </c:pt>
                <c:pt idx="90">
                  <c:v>106.249</c:v>
                </c:pt>
                <c:pt idx="91">
                  <c:v>108.995</c:v>
                </c:pt>
                <c:pt idx="92">
                  <c:v>113.617</c:v>
                </c:pt>
                <c:pt idx="93">
                  <c:v>119.109</c:v>
                </c:pt>
                <c:pt idx="94">
                  <c:v>123.661</c:v>
                </c:pt>
                <c:pt idx="95">
                  <c:v>127.57</c:v>
                </c:pt>
                <c:pt idx="96">
                  <c:v>130.859</c:v>
                </c:pt>
                <c:pt idx="97">
                  <c:v>132.945</c:v>
                </c:pt>
                <c:pt idx="98">
                  <c:v>136.35</c:v>
                </c:pt>
                <c:pt idx="99">
                  <c:v>142.012</c:v>
                </c:pt>
                <c:pt idx="100">
                  <c:v>147.984</c:v>
                </c:pt>
                <c:pt idx="101">
                  <c:v>153.157</c:v>
                </c:pt>
                <c:pt idx="102">
                  <c:v>158.175</c:v>
                </c:pt>
                <c:pt idx="103">
                  <c:v>161.177</c:v>
                </c:pt>
                <c:pt idx="104">
                  <c:v>169.274</c:v>
                </c:pt>
                <c:pt idx="105">
                  <c:v>175.161</c:v>
                </c:pt>
                <c:pt idx="106">
                  <c:v>181.312</c:v>
                </c:pt>
                <c:pt idx="107">
                  <c:v>188.796</c:v>
                </c:pt>
                <c:pt idx="108">
                  <c:v>194.365</c:v>
                </c:pt>
                <c:pt idx="109">
                  <c:v>199.941</c:v>
                </c:pt>
                <c:pt idx="110">
                  <c:v>204.611</c:v>
                </c:pt>
                <c:pt idx="111">
                  <c:v>206.681</c:v>
                </c:pt>
                <c:pt idx="112">
                  <c:v>210.35</c:v>
                </c:pt>
                <c:pt idx="113">
                  <c:v>215.376</c:v>
                </c:pt>
                <c:pt idx="114">
                  <c:v>221.123</c:v>
                </c:pt>
                <c:pt idx="115">
                  <c:v>226.389</c:v>
                </c:pt>
                <c:pt idx="116">
                  <c:v>231.462</c:v>
                </c:pt>
                <c:pt idx="117">
                  <c:v>235.518</c:v>
                </c:pt>
                <c:pt idx="118">
                  <c:v>237.636</c:v>
                </c:pt>
                <c:pt idx="119">
                  <c:v>241.358</c:v>
                </c:pt>
                <c:pt idx="120">
                  <c:v>248.3</c:v>
                </c:pt>
                <c:pt idx="121">
                  <c:v>254.365</c:v>
                </c:pt>
                <c:pt idx="122">
                  <c:v>260.027</c:v>
                </c:pt>
                <c:pt idx="123">
                  <c:v>265.185</c:v>
                </c:pt>
                <c:pt idx="124">
                  <c:v>269.365</c:v>
                </c:pt>
                <c:pt idx="125">
                  <c:v>271.506</c:v>
                </c:pt>
                <c:pt idx="126">
                  <c:v>274.942</c:v>
                </c:pt>
                <c:pt idx="127">
                  <c:v>281.752</c:v>
                </c:pt>
                <c:pt idx="128">
                  <c:v>286.242</c:v>
                </c:pt>
                <c:pt idx="129">
                  <c:v>291.423</c:v>
                </c:pt>
                <c:pt idx="130">
                  <c:v>297.132</c:v>
                </c:pt>
                <c:pt idx="131">
                  <c:v>301.615</c:v>
                </c:pt>
                <c:pt idx="132">
                  <c:v>303.91</c:v>
                </c:pt>
                <c:pt idx="133">
                  <c:v>306.245</c:v>
                </c:pt>
                <c:pt idx="134">
                  <c:v>313.342</c:v>
                </c:pt>
                <c:pt idx="135">
                  <c:v>319.469</c:v>
                </c:pt>
                <c:pt idx="136">
                  <c:v>325.038</c:v>
                </c:pt>
                <c:pt idx="137">
                  <c:v>330.754</c:v>
                </c:pt>
                <c:pt idx="138">
                  <c:v>336.408</c:v>
                </c:pt>
                <c:pt idx="139">
                  <c:v>338.781</c:v>
                </c:pt>
                <c:pt idx="140">
                  <c:v>341.434</c:v>
                </c:pt>
                <c:pt idx="141">
                  <c:v>348.057</c:v>
                </c:pt>
                <c:pt idx="142">
                  <c:v>351.819</c:v>
                </c:pt>
                <c:pt idx="143">
                  <c:v>356.775</c:v>
                </c:pt>
                <c:pt idx="144">
                  <c:v>362.111</c:v>
                </c:pt>
                <c:pt idx="145">
                  <c:v>368.192</c:v>
                </c:pt>
                <c:pt idx="146">
                  <c:v>370.317</c:v>
                </c:pt>
                <c:pt idx="147">
                  <c:v>372.38</c:v>
                </c:pt>
                <c:pt idx="148">
                  <c:v>379.027</c:v>
                </c:pt>
                <c:pt idx="149">
                  <c:v>385.457</c:v>
                </c:pt>
                <c:pt idx="150">
                  <c:v>391.809</c:v>
                </c:pt>
                <c:pt idx="151">
                  <c:v>397.967</c:v>
                </c:pt>
                <c:pt idx="152">
                  <c:v>403.358</c:v>
                </c:pt>
                <c:pt idx="153">
                  <c:v>405.622</c:v>
                </c:pt>
                <c:pt idx="154">
                  <c:v>411.09</c:v>
                </c:pt>
                <c:pt idx="155">
                  <c:v>418.272</c:v>
                </c:pt>
                <c:pt idx="156">
                  <c:v>423.988</c:v>
                </c:pt>
                <c:pt idx="157">
                  <c:v>428.851</c:v>
                </c:pt>
                <c:pt idx="158">
                  <c:v>433.621</c:v>
                </c:pt>
                <c:pt idx="159">
                  <c:v>438.546</c:v>
                </c:pt>
                <c:pt idx="160">
                  <c:v>440.206</c:v>
                </c:pt>
                <c:pt idx="161">
                  <c:v>442.269</c:v>
                </c:pt>
                <c:pt idx="162">
                  <c:v>448.094</c:v>
                </c:pt>
                <c:pt idx="163">
                  <c:v>453.578</c:v>
                </c:pt>
                <c:pt idx="164">
                  <c:v>458.425</c:v>
                </c:pt>
                <c:pt idx="165">
                  <c:v>462.334</c:v>
                </c:pt>
                <c:pt idx="166">
                  <c:v>467.329</c:v>
                </c:pt>
                <c:pt idx="167">
                  <c:v>469.082</c:v>
                </c:pt>
                <c:pt idx="168">
                  <c:v>471.564</c:v>
                </c:pt>
                <c:pt idx="169">
                  <c:v>476.605</c:v>
                </c:pt>
                <c:pt idx="170">
                  <c:v>481.46</c:v>
                </c:pt>
                <c:pt idx="171">
                  <c:v>485.478</c:v>
                </c:pt>
                <c:pt idx="172">
                  <c:v>489.759</c:v>
                </c:pt>
                <c:pt idx="173">
                  <c:v>494.979</c:v>
                </c:pt>
                <c:pt idx="174">
                  <c:v>497.608</c:v>
                </c:pt>
                <c:pt idx="175">
                  <c:v>499.594</c:v>
                </c:pt>
                <c:pt idx="176">
                  <c:v>506.008</c:v>
                </c:pt>
                <c:pt idx="177">
                  <c:v>510.468</c:v>
                </c:pt>
                <c:pt idx="178">
                  <c:v>514.446</c:v>
                </c:pt>
                <c:pt idx="179">
                  <c:v>518.495</c:v>
                </c:pt>
                <c:pt idx="180">
                  <c:v>523.948</c:v>
                </c:pt>
                <c:pt idx="181">
                  <c:v>523.979</c:v>
                </c:pt>
                <c:pt idx="182">
                  <c:v>525.708</c:v>
                </c:pt>
                <c:pt idx="183">
                  <c:v>531.161</c:v>
                </c:pt>
                <c:pt idx="184">
                  <c:v>535.9</c:v>
                </c:pt>
              </c:numCache>
            </c:numRef>
          </c:val>
          <c:smooth val="0"/>
        </c:ser>
        <c:ser>
          <c:idx val="5"/>
          <c:order val="5"/>
          <c:tx>
            <c:strRef>
              <c:f>label 5</c:f>
              <c:strCache>
                <c:ptCount val="1"/>
                <c:pt idx="0">
                  <c:v>Panama</c:v>
                </c:pt>
              </c:strCache>
            </c:strRef>
          </c:tx>
          <c:spPr>
            <a:solidFill>
              <a:srgbClr val="84050a"/>
            </a:solidFill>
            <a:ln w="28440">
              <a:solidFill>
                <a:srgbClr val="84050a"/>
              </a:solidFill>
              <a:round/>
            </a:ln>
          </c:spPr>
          <c:marker>
            <c:symbol val="none"/>
          </c:marker>
          <c:dPt>
            <c:idx val="85"/>
            <c:marker>
              <c:symbol val="none"/>
            </c:marker>
          </c:dPt>
          <c:dLbls>
            <c:dLbl>
              <c:idx val="85"/>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85"/>
                <c:pt idx="0">
                  <c:v>3/10/2020</c:v>
                </c:pt>
                <c:pt idx="1">
                  <c:v>3/11/2020</c:v>
                </c:pt>
                <c:pt idx="2">
                  <c:v>3/12/2020</c:v>
                </c:pt>
                <c:pt idx="3">
                  <c:v>3/13/2020</c:v>
                </c:pt>
                <c:pt idx="4">
                  <c:v>3/14/2020</c:v>
                </c:pt>
                <c:pt idx="5">
                  <c:v>3/15/2020</c:v>
                </c:pt>
                <c:pt idx="6">
                  <c:v>3/16/2020</c:v>
                </c:pt>
                <c:pt idx="7">
                  <c:v>3/17/2020</c:v>
                </c:pt>
                <c:pt idx="8">
                  <c:v>3/18/2020</c:v>
                </c:pt>
                <c:pt idx="9">
                  <c:v>3/19/2020</c:v>
                </c:pt>
                <c:pt idx="10">
                  <c:v>3/20/2020</c:v>
                </c:pt>
                <c:pt idx="11">
                  <c:v>3/21/2020</c:v>
                </c:pt>
                <c:pt idx="12">
                  <c:v>3/22/2020</c:v>
                </c:pt>
                <c:pt idx="13">
                  <c:v>3/23/2020</c:v>
                </c:pt>
                <c:pt idx="14">
                  <c:v>3/24/2020</c:v>
                </c:pt>
                <c:pt idx="15">
                  <c:v>3/25/2020</c:v>
                </c:pt>
                <c:pt idx="16">
                  <c:v>3/26/2020</c:v>
                </c:pt>
                <c:pt idx="17">
                  <c:v>3/27/2020</c:v>
                </c:pt>
                <c:pt idx="18">
                  <c:v>3/28/2020</c:v>
                </c:pt>
                <c:pt idx="19">
                  <c:v>3/29/2020</c:v>
                </c:pt>
                <c:pt idx="20">
                  <c:v>3/30/2020</c:v>
                </c:pt>
                <c:pt idx="21">
                  <c:v>3/31/2020</c:v>
                </c:pt>
                <c:pt idx="22">
                  <c:v>4/1/2020</c:v>
                </c:pt>
                <c:pt idx="23">
                  <c:v>4/2/2020</c:v>
                </c:pt>
                <c:pt idx="24">
                  <c:v>4/3/2020</c:v>
                </c:pt>
                <c:pt idx="25">
                  <c:v>4/4/2020</c:v>
                </c:pt>
                <c:pt idx="26">
                  <c:v>4/5/2020</c:v>
                </c:pt>
                <c:pt idx="27">
                  <c:v>4/6/2020</c:v>
                </c:pt>
                <c:pt idx="28">
                  <c:v>4/7/2020</c:v>
                </c:pt>
                <c:pt idx="29">
                  <c:v>4/8/2020</c:v>
                </c:pt>
                <c:pt idx="30">
                  <c:v>4/9/2020</c:v>
                </c:pt>
                <c:pt idx="31">
                  <c:v>4/10/2020</c:v>
                </c:pt>
                <c:pt idx="32">
                  <c:v>4/11/2020</c:v>
                </c:pt>
                <c:pt idx="33">
                  <c:v>4/12/2020</c:v>
                </c:pt>
                <c:pt idx="34">
                  <c:v>4/13/2020</c:v>
                </c:pt>
                <c:pt idx="35">
                  <c:v>4/14/2020</c:v>
                </c:pt>
                <c:pt idx="36">
                  <c:v>4/15/2020</c:v>
                </c:pt>
                <c:pt idx="37">
                  <c:v>4/16/2020</c:v>
                </c:pt>
                <c:pt idx="38">
                  <c:v>4/17/2020</c:v>
                </c:pt>
                <c:pt idx="39">
                  <c:v>4/18/2020</c:v>
                </c:pt>
                <c:pt idx="40">
                  <c:v>4/19/2020</c:v>
                </c:pt>
                <c:pt idx="41">
                  <c:v>4/20/2020</c:v>
                </c:pt>
                <c:pt idx="42">
                  <c:v>4/21/2020</c:v>
                </c:pt>
                <c:pt idx="43">
                  <c:v>4/22/2020</c:v>
                </c:pt>
                <c:pt idx="44">
                  <c:v>4/23/2020</c:v>
                </c:pt>
                <c:pt idx="45">
                  <c:v>4/24/2020</c:v>
                </c:pt>
                <c:pt idx="46">
                  <c:v>4/25/2020</c:v>
                </c:pt>
                <c:pt idx="47">
                  <c:v>4/26/2020</c:v>
                </c:pt>
                <c:pt idx="48">
                  <c:v>4/27/2020</c:v>
                </c:pt>
                <c:pt idx="49">
                  <c:v>4/28/2020</c:v>
                </c:pt>
                <c:pt idx="50">
                  <c:v>4/29/2020</c:v>
                </c:pt>
                <c:pt idx="51">
                  <c:v>4/30/2020</c:v>
                </c:pt>
                <c:pt idx="52">
                  <c:v>5/1/2020</c:v>
                </c:pt>
                <c:pt idx="53">
                  <c:v>5/2/2020</c:v>
                </c:pt>
                <c:pt idx="54">
                  <c:v>5/3/2020</c:v>
                </c:pt>
                <c:pt idx="55">
                  <c:v>5/4/2020</c:v>
                </c:pt>
                <c:pt idx="56">
                  <c:v>5/5/2020</c:v>
                </c:pt>
                <c:pt idx="57">
                  <c:v>5/6/2020</c:v>
                </c:pt>
                <c:pt idx="58">
                  <c:v>5/7/2020</c:v>
                </c:pt>
                <c:pt idx="59">
                  <c:v>5/8/2020</c:v>
                </c:pt>
                <c:pt idx="60">
                  <c:v>5/9/2020</c:v>
                </c:pt>
                <c:pt idx="61">
                  <c:v>5/10/2020</c:v>
                </c:pt>
                <c:pt idx="62">
                  <c:v>5/11/2020</c:v>
                </c:pt>
                <c:pt idx="63">
                  <c:v>5/12/2020</c:v>
                </c:pt>
                <c:pt idx="64">
                  <c:v>5/13/2020</c:v>
                </c:pt>
                <c:pt idx="65">
                  <c:v>5/14/2020</c:v>
                </c:pt>
                <c:pt idx="66">
                  <c:v>5/15/2020</c:v>
                </c:pt>
                <c:pt idx="67">
                  <c:v>5/16/2020</c:v>
                </c:pt>
                <c:pt idx="68">
                  <c:v>5/17/2020</c:v>
                </c:pt>
                <c:pt idx="69">
                  <c:v>5/18/2020</c:v>
                </c:pt>
                <c:pt idx="70">
                  <c:v>5/19/2020</c:v>
                </c:pt>
                <c:pt idx="71">
                  <c:v>5/20/2020</c:v>
                </c:pt>
                <c:pt idx="72">
                  <c:v>5/21/2020</c:v>
                </c:pt>
                <c:pt idx="73">
                  <c:v>5/22/2020</c:v>
                </c:pt>
                <c:pt idx="74">
                  <c:v>5/23/2020</c:v>
                </c:pt>
                <c:pt idx="75">
                  <c:v>5/24/2020</c:v>
                </c:pt>
                <c:pt idx="76">
                  <c:v>5/25/2020</c:v>
                </c:pt>
                <c:pt idx="77">
                  <c:v>5/26/2020</c:v>
                </c:pt>
                <c:pt idx="78">
                  <c:v>5/27/2020</c:v>
                </c:pt>
                <c:pt idx="79">
                  <c:v>5/28/2020</c:v>
                </c:pt>
                <c:pt idx="80">
                  <c:v>5/29/2020</c:v>
                </c:pt>
                <c:pt idx="81">
                  <c:v>5/30/2020</c:v>
                </c:pt>
                <c:pt idx="82">
                  <c:v>5/31/2020</c:v>
                </c:pt>
                <c:pt idx="83">
                  <c:v>6/1/2020</c:v>
                </c:pt>
                <c:pt idx="84">
                  <c:v>6/2/2020</c:v>
                </c:pt>
                <c:pt idx="85">
                  <c:v>6/3/2020</c:v>
                </c:pt>
                <c:pt idx="86">
                  <c:v>6/3/2020</c:v>
                </c:pt>
                <c:pt idx="87">
                  <c:v>6/4/2020</c:v>
                </c:pt>
                <c:pt idx="88">
                  <c:v>6/5/2020</c:v>
                </c:pt>
                <c:pt idx="89">
                  <c:v>6/6/2020</c:v>
                </c:pt>
                <c:pt idx="90">
                  <c:v>6/7/2020</c:v>
                </c:pt>
                <c:pt idx="91">
                  <c:v>6/8/2020</c:v>
                </c:pt>
                <c:pt idx="92">
                  <c:v>6/9/2020</c:v>
                </c:pt>
                <c:pt idx="93">
                  <c:v>6/10/2020</c:v>
                </c:pt>
                <c:pt idx="94">
                  <c:v>6/11/2020</c:v>
                </c:pt>
                <c:pt idx="95">
                  <c:v>6/12/2020</c:v>
                </c:pt>
                <c:pt idx="96">
                  <c:v>6/13/2020</c:v>
                </c:pt>
                <c:pt idx="97">
                  <c:v>6/14/2020</c:v>
                </c:pt>
                <c:pt idx="98">
                  <c:v>6/15/2020</c:v>
                </c:pt>
                <c:pt idx="99">
                  <c:v>6/16/2020</c:v>
                </c:pt>
                <c:pt idx="100">
                  <c:v>6/17/2020</c:v>
                </c:pt>
                <c:pt idx="101">
                  <c:v>6/18/2020</c:v>
                </c:pt>
                <c:pt idx="102">
                  <c:v>6/19/2020</c:v>
                </c:pt>
                <c:pt idx="103">
                  <c:v>6/20/2020</c:v>
                </c:pt>
                <c:pt idx="104">
                  <c:v>6/21/2020</c:v>
                </c:pt>
                <c:pt idx="105">
                  <c:v>6/22/2020</c:v>
                </c:pt>
                <c:pt idx="106">
                  <c:v>6/23/2020</c:v>
                </c:pt>
                <c:pt idx="107">
                  <c:v>6/24/2020</c:v>
                </c:pt>
                <c:pt idx="108">
                  <c:v>6/25/2020</c:v>
                </c:pt>
                <c:pt idx="109">
                  <c:v>6/26/2020</c:v>
                </c:pt>
                <c:pt idx="110">
                  <c:v>6/27/2020</c:v>
                </c:pt>
                <c:pt idx="111">
                  <c:v>6/28/2020</c:v>
                </c:pt>
                <c:pt idx="112">
                  <c:v>6/29/2020</c:v>
                </c:pt>
                <c:pt idx="113">
                  <c:v>6/30/2020</c:v>
                </c:pt>
                <c:pt idx="114">
                  <c:v>7/1/2020</c:v>
                </c:pt>
                <c:pt idx="115">
                  <c:v>7/2/2020</c:v>
                </c:pt>
                <c:pt idx="116">
                  <c:v>7/3/2020</c:v>
                </c:pt>
                <c:pt idx="117">
                  <c:v>7/4/2020</c:v>
                </c:pt>
                <c:pt idx="118">
                  <c:v>7/5/2020</c:v>
                </c:pt>
                <c:pt idx="119">
                  <c:v>7/6/2020</c:v>
                </c:pt>
                <c:pt idx="120">
                  <c:v>7/7/2020</c:v>
                </c:pt>
                <c:pt idx="121">
                  <c:v>7/8/2020</c:v>
                </c:pt>
                <c:pt idx="122">
                  <c:v>7/9/2020</c:v>
                </c:pt>
                <c:pt idx="123">
                  <c:v>7/10/2020</c:v>
                </c:pt>
                <c:pt idx="124">
                  <c:v>7/11/2020</c:v>
                </c:pt>
                <c:pt idx="125">
                  <c:v>7/12/2020</c:v>
                </c:pt>
                <c:pt idx="126">
                  <c:v>7/13/2020</c:v>
                </c:pt>
                <c:pt idx="127">
                  <c:v>7/14/2020</c:v>
                </c:pt>
                <c:pt idx="128">
                  <c:v>7/15/2020</c:v>
                </c:pt>
                <c:pt idx="129">
                  <c:v>7/16/2020</c:v>
                </c:pt>
                <c:pt idx="130">
                  <c:v>7/17/2020</c:v>
                </c:pt>
                <c:pt idx="131">
                  <c:v>7/18/2020</c:v>
                </c:pt>
                <c:pt idx="132">
                  <c:v>7/19/2020</c:v>
                </c:pt>
                <c:pt idx="133">
                  <c:v>7/20/2020</c:v>
                </c:pt>
                <c:pt idx="134">
                  <c:v>7/21/2020</c:v>
                </c:pt>
                <c:pt idx="135">
                  <c:v>7/22/2020</c:v>
                </c:pt>
                <c:pt idx="136">
                  <c:v>7/23/2020</c:v>
                </c:pt>
                <c:pt idx="137">
                  <c:v>7/24/2020</c:v>
                </c:pt>
                <c:pt idx="138">
                  <c:v>7/25/2020</c:v>
                </c:pt>
                <c:pt idx="139">
                  <c:v>7/26/2020</c:v>
                </c:pt>
                <c:pt idx="140">
                  <c:v>7/27/2020</c:v>
                </c:pt>
                <c:pt idx="141">
                  <c:v>7/28/2020</c:v>
                </c:pt>
                <c:pt idx="142">
                  <c:v>7/29/2020</c:v>
                </c:pt>
                <c:pt idx="143">
                  <c:v>7/30/2020</c:v>
                </c:pt>
                <c:pt idx="144">
                  <c:v>7/31/2020</c:v>
                </c:pt>
                <c:pt idx="145">
                  <c:v>8/1/2020</c:v>
                </c:pt>
                <c:pt idx="146">
                  <c:v>8/2/2020</c:v>
                </c:pt>
                <c:pt idx="147">
                  <c:v>8/3/2020</c:v>
                </c:pt>
                <c:pt idx="148">
                  <c:v>8/4/2020</c:v>
                </c:pt>
                <c:pt idx="149">
                  <c:v>8/5/2020</c:v>
                </c:pt>
                <c:pt idx="150">
                  <c:v>8/6/2020</c:v>
                </c:pt>
                <c:pt idx="151">
                  <c:v>8/7/2020</c:v>
                </c:pt>
                <c:pt idx="152">
                  <c:v>8/8/2020</c:v>
                </c:pt>
                <c:pt idx="153">
                  <c:v>8/9/2020</c:v>
                </c:pt>
                <c:pt idx="154">
                  <c:v>8/10/2020</c:v>
                </c:pt>
                <c:pt idx="155">
                  <c:v>8/11/2020</c:v>
                </c:pt>
                <c:pt idx="156">
                  <c:v>8/12/2020</c:v>
                </c:pt>
                <c:pt idx="157">
                  <c:v>8/13/2020</c:v>
                </c:pt>
                <c:pt idx="158">
                  <c:v>8/14/2020</c:v>
                </c:pt>
                <c:pt idx="159">
                  <c:v>8/15/2020</c:v>
                </c:pt>
                <c:pt idx="160">
                  <c:v>8/16/2020</c:v>
                </c:pt>
                <c:pt idx="161">
                  <c:v>8/17/2020</c:v>
                </c:pt>
                <c:pt idx="162">
                  <c:v>8/18/2020</c:v>
                </c:pt>
                <c:pt idx="163">
                  <c:v>8/19/2020</c:v>
                </c:pt>
                <c:pt idx="164">
                  <c:v>8/20/2020</c:v>
                </c:pt>
                <c:pt idx="165">
                  <c:v>8/21/2020</c:v>
                </c:pt>
                <c:pt idx="166">
                  <c:v>8/22/2020</c:v>
                </c:pt>
                <c:pt idx="167">
                  <c:v>8/23/2020</c:v>
                </c:pt>
                <c:pt idx="168">
                  <c:v>8/24/2020</c:v>
                </c:pt>
                <c:pt idx="169">
                  <c:v>8/25/2020</c:v>
                </c:pt>
                <c:pt idx="170">
                  <c:v>8/26/2020</c:v>
                </c:pt>
                <c:pt idx="171">
                  <c:v>8/27/2020</c:v>
                </c:pt>
                <c:pt idx="172">
                  <c:v>8/28/2020</c:v>
                </c:pt>
                <c:pt idx="173">
                  <c:v>8/29/2020</c:v>
                </c:pt>
                <c:pt idx="174">
                  <c:v>8/30/2020</c:v>
                </c:pt>
                <c:pt idx="175">
                  <c:v>8/31/2020</c:v>
                </c:pt>
                <c:pt idx="176">
                  <c:v>9/1/2020</c:v>
                </c:pt>
                <c:pt idx="177">
                  <c:v>9/2/2020</c:v>
                </c:pt>
                <c:pt idx="178">
                  <c:v>9/3/2020</c:v>
                </c:pt>
                <c:pt idx="179">
                  <c:v>9/4/2020</c:v>
                </c:pt>
                <c:pt idx="180">
                  <c:v>9/5/2020</c:v>
                </c:pt>
                <c:pt idx="181">
                  <c:v>9/6/2020</c:v>
                </c:pt>
                <c:pt idx="182">
                  <c:v>9/7/2020</c:v>
                </c:pt>
                <c:pt idx="183">
                  <c:v>9/8/2020</c:v>
                </c:pt>
                <c:pt idx="184">
                  <c:v>9/9/2020</c:v>
                </c:pt>
              </c:strCache>
            </c:strRef>
          </c:cat>
          <c:val>
            <c:numRef>
              <c:f>5</c:f>
              <c:numCache>
                <c:formatCode>General</c:formatCode>
                <c:ptCount val="185"/>
                <c:pt idx="1">
                  <c:v>0.232</c:v>
                </c:pt>
                <c:pt idx="2">
                  <c:v>0.232</c:v>
                </c:pt>
                <c:pt idx="3">
                  <c:v>0.232</c:v>
                </c:pt>
                <c:pt idx="4">
                  <c:v>0.232</c:v>
                </c:pt>
                <c:pt idx="5">
                  <c:v>0.232</c:v>
                </c:pt>
                <c:pt idx="6">
                  <c:v>0.232</c:v>
                </c:pt>
                <c:pt idx="7">
                  <c:v>0.232</c:v>
                </c:pt>
                <c:pt idx="8">
                  <c:v>0.232</c:v>
                </c:pt>
                <c:pt idx="9">
                  <c:v>0.232</c:v>
                </c:pt>
                <c:pt idx="10">
                  <c:v>0.232</c:v>
                </c:pt>
                <c:pt idx="11">
                  <c:v>0.232</c:v>
                </c:pt>
                <c:pt idx="12">
                  <c:v>0.695</c:v>
                </c:pt>
                <c:pt idx="13">
                  <c:v>0.695</c:v>
                </c:pt>
                <c:pt idx="14">
                  <c:v>1.391</c:v>
                </c:pt>
                <c:pt idx="15">
                  <c:v>1.391</c:v>
                </c:pt>
                <c:pt idx="16">
                  <c:v>1.391</c:v>
                </c:pt>
                <c:pt idx="17">
                  <c:v>2.086</c:v>
                </c:pt>
                <c:pt idx="18">
                  <c:v>3.245</c:v>
                </c:pt>
                <c:pt idx="19">
                  <c:v>3.94</c:v>
                </c:pt>
                <c:pt idx="20">
                  <c:v>5.562</c:v>
                </c:pt>
                <c:pt idx="21">
                  <c:v>6.026</c:v>
                </c:pt>
                <c:pt idx="22">
                  <c:v>6.953</c:v>
                </c:pt>
                <c:pt idx="23">
                  <c:v>7.416</c:v>
                </c:pt>
                <c:pt idx="24">
                  <c:v>8.575</c:v>
                </c:pt>
                <c:pt idx="25">
                  <c:v>9.502</c:v>
                </c:pt>
                <c:pt idx="26">
                  <c:v>10.661</c:v>
                </c:pt>
                <c:pt idx="27">
                  <c:v>12.515</c:v>
                </c:pt>
                <c:pt idx="28">
                  <c:v>12.747</c:v>
                </c:pt>
                <c:pt idx="29">
                  <c:v>13.674</c:v>
                </c:pt>
                <c:pt idx="30">
                  <c:v>14.601</c:v>
                </c:pt>
                <c:pt idx="31">
                  <c:v>15.296</c:v>
                </c:pt>
                <c:pt idx="32">
                  <c:v>17.15</c:v>
                </c:pt>
                <c:pt idx="33">
                  <c:v>18.309</c:v>
                </c:pt>
                <c:pt idx="34">
                  <c:v>20.163</c:v>
                </c:pt>
                <c:pt idx="35">
                  <c:v>21.786</c:v>
                </c:pt>
                <c:pt idx="36">
                  <c:v>22.017</c:v>
                </c:pt>
                <c:pt idx="37">
                  <c:v>23.872</c:v>
                </c:pt>
                <c:pt idx="38">
                  <c:v>25.262</c:v>
                </c:pt>
                <c:pt idx="39">
                  <c:v>26.884</c:v>
                </c:pt>
                <c:pt idx="40">
                  <c:v>27.811</c:v>
                </c:pt>
                <c:pt idx="41">
                  <c:v>29.202</c:v>
                </c:pt>
                <c:pt idx="42">
                  <c:v>31.52</c:v>
                </c:pt>
                <c:pt idx="43">
                  <c:v>32.678</c:v>
                </c:pt>
                <c:pt idx="44">
                  <c:v>33.374</c:v>
                </c:pt>
                <c:pt idx="45">
                  <c:v>33.837</c:v>
                </c:pt>
                <c:pt idx="46">
                  <c:v>35.691</c:v>
                </c:pt>
                <c:pt idx="47">
                  <c:v>36.85</c:v>
                </c:pt>
                <c:pt idx="48">
                  <c:v>38.241</c:v>
                </c:pt>
                <c:pt idx="49">
                  <c:v>38.704</c:v>
                </c:pt>
                <c:pt idx="50">
                  <c:v>40.79</c:v>
                </c:pt>
                <c:pt idx="51">
                  <c:v>41.254</c:v>
                </c:pt>
                <c:pt idx="52">
                  <c:v>43.571</c:v>
                </c:pt>
                <c:pt idx="53">
                  <c:v>44.498</c:v>
                </c:pt>
                <c:pt idx="54">
                  <c:v>45.657</c:v>
                </c:pt>
                <c:pt idx="55">
                  <c:v>46.352</c:v>
                </c:pt>
                <c:pt idx="56">
                  <c:v>47.048</c:v>
                </c:pt>
                <c:pt idx="57">
                  <c:v>48.67</c:v>
                </c:pt>
                <c:pt idx="58">
                  <c:v>50.524</c:v>
                </c:pt>
                <c:pt idx="59">
                  <c:v>52.146</c:v>
                </c:pt>
                <c:pt idx="60">
                  <c:v>53.537</c:v>
                </c:pt>
                <c:pt idx="61">
                  <c:v>54.928</c:v>
                </c:pt>
                <c:pt idx="62">
                  <c:v>56.55</c:v>
                </c:pt>
                <c:pt idx="63">
                  <c:v>57.709</c:v>
                </c:pt>
                <c:pt idx="64">
                  <c:v>58.404</c:v>
                </c:pt>
                <c:pt idx="65">
                  <c:v>59.331</c:v>
                </c:pt>
                <c:pt idx="66">
                  <c:v>60.258</c:v>
                </c:pt>
                <c:pt idx="67">
                  <c:v>61.649</c:v>
                </c:pt>
                <c:pt idx="68">
                  <c:v>62.344</c:v>
                </c:pt>
                <c:pt idx="69">
                  <c:v>63.735</c:v>
                </c:pt>
                <c:pt idx="70">
                  <c:v>64.662</c:v>
                </c:pt>
                <c:pt idx="71">
                  <c:v>65.125</c:v>
                </c:pt>
                <c:pt idx="72">
                  <c:v>66.516</c:v>
                </c:pt>
                <c:pt idx="73">
                  <c:v>67.443</c:v>
                </c:pt>
                <c:pt idx="74">
                  <c:v>68.37</c:v>
                </c:pt>
                <c:pt idx="75">
                  <c:v>69.297</c:v>
                </c:pt>
                <c:pt idx="76">
                  <c:v>70.919</c:v>
                </c:pt>
                <c:pt idx="77">
                  <c:v>71.846</c:v>
                </c:pt>
                <c:pt idx="78">
                  <c:v>72.542</c:v>
                </c:pt>
                <c:pt idx="79">
                  <c:v>73.005</c:v>
                </c:pt>
                <c:pt idx="80">
                  <c:v>74.164</c:v>
                </c:pt>
                <c:pt idx="81">
                  <c:v>75.554</c:v>
                </c:pt>
                <c:pt idx="82">
                  <c:v>76.482</c:v>
                </c:pt>
                <c:pt idx="83">
                  <c:v>77.872</c:v>
                </c:pt>
                <c:pt idx="84">
                  <c:v>79.726</c:v>
                </c:pt>
                <c:pt idx="85">
                  <c:v>81.58</c:v>
                </c:pt>
                <c:pt idx="86">
                  <c:v>82.739</c:v>
                </c:pt>
                <c:pt idx="87">
                  <c:v>84.13</c:v>
                </c:pt>
                <c:pt idx="88">
                  <c:v>85.752</c:v>
                </c:pt>
                <c:pt idx="89">
                  <c:v>89.46</c:v>
                </c:pt>
                <c:pt idx="90">
                  <c:v>91.083</c:v>
                </c:pt>
                <c:pt idx="91">
                  <c:v>92.241</c:v>
                </c:pt>
                <c:pt idx="92">
                  <c:v>93.4</c:v>
                </c:pt>
                <c:pt idx="93">
                  <c:v>95.718</c:v>
                </c:pt>
                <c:pt idx="94">
                  <c:v>96.877</c:v>
                </c:pt>
                <c:pt idx="95">
                  <c:v>97.572</c:v>
                </c:pt>
                <c:pt idx="96">
                  <c:v>99.426</c:v>
                </c:pt>
                <c:pt idx="97">
                  <c:v>101.28</c:v>
                </c:pt>
                <c:pt idx="98">
                  <c:v>103.829</c:v>
                </c:pt>
                <c:pt idx="99">
                  <c:v>105.915</c:v>
                </c:pt>
                <c:pt idx="100">
                  <c:v>108.928</c:v>
                </c:pt>
                <c:pt idx="101">
                  <c:v>110.087</c:v>
                </c:pt>
                <c:pt idx="102">
                  <c:v>112.405</c:v>
                </c:pt>
                <c:pt idx="103">
                  <c:v>114.259</c:v>
                </c:pt>
                <c:pt idx="104">
                  <c:v>116.113</c:v>
                </c:pt>
                <c:pt idx="105">
                  <c:v>120.748</c:v>
                </c:pt>
                <c:pt idx="106">
                  <c:v>124.225</c:v>
                </c:pt>
                <c:pt idx="107">
                  <c:v>126.774</c:v>
                </c:pt>
                <c:pt idx="108">
                  <c:v>130.714</c:v>
                </c:pt>
                <c:pt idx="109">
                  <c:v>133.263</c:v>
                </c:pt>
                <c:pt idx="110">
                  <c:v>137.203</c:v>
                </c:pt>
                <c:pt idx="111">
                  <c:v>139.984</c:v>
                </c:pt>
                <c:pt idx="112">
                  <c:v>143.693</c:v>
                </c:pt>
                <c:pt idx="113">
                  <c:v>146.242</c:v>
                </c:pt>
                <c:pt idx="114">
                  <c:v>149.487</c:v>
                </c:pt>
                <c:pt idx="115">
                  <c:v>154.585</c:v>
                </c:pt>
                <c:pt idx="116">
                  <c:v>161.77</c:v>
                </c:pt>
                <c:pt idx="117">
                  <c:v>166.869</c:v>
                </c:pt>
                <c:pt idx="118">
                  <c:v>173.126</c:v>
                </c:pt>
                <c:pt idx="119">
                  <c:v>178.457</c:v>
                </c:pt>
                <c:pt idx="120">
                  <c:v>185.178</c:v>
                </c:pt>
                <c:pt idx="121">
                  <c:v>189.813</c:v>
                </c:pt>
                <c:pt idx="122">
                  <c:v>194.448</c:v>
                </c:pt>
                <c:pt idx="123">
                  <c:v>200.011</c:v>
                </c:pt>
                <c:pt idx="124">
                  <c:v>206.964</c:v>
                </c:pt>
                <c:pt idx="125">
                  <c:v>210.672</c:v>
                </c:pt>
                <c:pt idx="126">
                  <c:v>216.002</c:v>
                </c:pt>
                <c:pt idx="127">
                  <c:v>222.492</c:v>
                </c:pt>
                <c:pt idx="128">
                  <c:v>227.59</c:v>
                </c:pt>
                <c:pt idx="129">
                  <c:v>231.762</c:v>
                </c:pt>
                <c:pt idx="130">
                  <c:v>240.569</c:v>
                </c:pt>
                <c:pt idx="131">
                  <c:v>248.217</c:v>
                </c:pt>
                <c:pt idx="132">
                  <c:v>254.011</c:v>
                </c:pt>
                <c:pt idx="133">
                  <c:v>261.196</c:v>
                </c:pt>
                <c:pt idx="134">
                  <c:v>268.612</c:v>
                </c:pt>
                <c:pt idx="135">
                  <c:v>273.479</c:v>
                </c:pt>
                <c:pt idx="136">
                  <c:v>280.2</c:v>
                </c:pt>
                <c:pt idx="137">
                  <c:v>289.703</c:v>
                </c:pt>
                <c:pt idx="138">
                  <c:v>295.497</c:v>
                </c:pt>
                <c:pt idx="139">
                  <c:v>299.9</c:v>
                </c:pt>
                <c:pt idx="140">
                  <c:v>306.39</c:v>
                </c:pt>
                <c:pt idx="141">
                  <c:v>312.647</c:v>
                </c:pt>
                <c:pt idx="142">
                  <c:v>318.441</c:v>
                </c:pt>
                <c:pt idx="143">
                  <c:v>323.772</c:v>
                </c:pt>
                <c:pt idx="144">
                  <c:v>329.334</c:v>
                </c:pt>
                <c:pt idx="145">
                  <c:v>335.823</c:v>
                </c:pt>
                <c:pt idx="146">
                  <c:v>340.922</c:v>
                </c:pt>
                <c:pt idx="147">
                  <c:v>346.948</c:v>
                </c:pt>
                <c:pt idx="148">
                  <c:v>352.742</c:v>
                </c:pt>
                <c:pt idx="149">
                  <c:v>359.927</c:v>
                </c:pt>
                <c:pt idx="150">
                  <c:v>364.794</c:v>
                </c:pt>
                <c:pt idx="151">
                  <c:v>368.734</c:v>
                </c:pt>
                <c:pt idx="152">
                  <c:v>372.905</c:v>
                </c:pt>
                <c:pt idx="153">
                  <c:v>379.858</c:v>
                </c:pt>
                <c:pt idx="154">
                  <c:v>385.652</c:v>
                </c:pt>
                <c:pt idx="155">
                  <c:v>389.36</c:v>
                </c:pt>
                <c:pt idx="156">
                  <c:v>394.691</c:v>
                </c:pt>
                <c:pt idx="157">
                  <c:v>399.094</c:v>
                </c:pt>
                <c:pt idx="158">
                  <c:v>401.876</c:v>
                </c:pt>
                <c:pt idx="159">
                  <c:v>404.657</c:v>
                </c:pt>
                <c:pt idx="160">
                  <c:v>409.524</c:v>
                </c:pt>
                <c:pt idx="161">
                  <c:v>414.391</c:v>
                </c:pt>
                <c:pt idx="162">
                  <c:v>419.258</c:v>
                </c:pt>
                <c:pt idx="163">
                  <c:v>423.429</c:v>
                </c:pt>
                <c:pt idx="164">
                  <c:v>427.369</c:v>
                </c:pt>
                <c:pt idx="165">
                  <c:v>430.846</c:v>
                </c:pt>
                <c:pt idx="166">
                  <c:v>435.249</c:v>
                </c:pt>
                <c:pt idx="167">
                  <c:v>438.494</c:v>
                </c:pt>
                <c:pt idx="168">
                  <c:v>441.739</c:v>
                </c:pt>
                <c:pt idx="169">
                  <c:v>444.752</c:v>
                </c:pt>
                <c:pt idx="170">
                  <c:v>447.765</c:v>
                </c:pt>
                <c:pt idx="171">
                  <c:v>451.473</c:v>
                </c:pt>
                <c:pt idx="172">
                  <c:v>455.644</c:v>
                </c:pt>
                <c:pt idx="173">
                  <c:v>459.584</c:v>
                </c:pt>
                <c:pt idx="174">
                  <c:v>462.366</c:v>
                </c:pt>
                <c:pt idx="175">
                  <c:v>463.988</c:v>
                </c:pt>
                <c:pt idx="176">
                  <c:v>467.696</c:v>
                </c:pt>
                <c:pt idx="177">
                  <c:v>470.477</c:v>
                </c:pt>
                <c:pt idx="178">
                  <c:v>474.185</c:v>
                </c:pt>
                <c:pt idx="179">
                  <c:v>478.125</c:v>
                </c:pt>
                <c:pt idx="180">
                  <c:v>480.907</c:v>
                </c:pt>
                <c:pt idx="181">
                  <c:v>483.456</c:v>
                </c:pt>
                <c:pt idx="182">
                  <c:v>486.469</c:v>
                </c:pt>
                <c:pt idx="183">
                  <c:v>488.323</c:v>
                </c:pt>
                <c:pt idx="184">
                  <c:v>490.409</c:v>
                </c:pt>
              </c:numCache>
            </c:numRef>
          </c:val>
          <c:smooth val="0"/>
        </c:ser>
        <c:ser>
          <c:idx val="6"/>
          <c:order val="6"/>
          <c:tx>
            <c:strRef>
              <c:f>label 6</c:f>
              <c:strCache>
                <c:ptCount val="1"/>
                <c:pt idx="0">
                  <c:v>Peru</c:v>
                </c:pt>
              </c:strCache>
            </c:strRef>
          </c:tx>
          <c:spPr>
            <a:solidFill>
              <a:srgbClr val="e46c0a"/>
            </a:solidFill>
            <a:ln w="28440">
              <a:solidFill>
                <a:srgbClr val="e46c0a"/>
              </a:solidFill>
              <a:round/>
            </a:ln>
          </c:spPr>
          <c:marker>
            <c:symbol val="none"/>
          </c:marker>
          <c:dPt>
            <c:idx val="94"/>
            <c:marker>
              <c:symbol val="none"/>
            </c:marker>
          </c:dPt>
          <c:dLbls>
            <c:dLbl>
              <c:idx val="94"/>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85"/>
                <c:pt idx="0">
                  <c:v>3/10/2020</c:v>
                </c:pt>
                <c:pt idx="1">
                  <c:v>3/11/2020</c:v>
                </c:pt>
                <c:pt idx="2">
                  <c:v>3/12/2020</c:v>
                </c:pt>
                <c:pt idx="3">
                  <c:v>3/13/2020</c:v>
                </c:pt>
                <c:pt idx="4">
                  <c:v>3/14/2020</c:v>
                </c:pt>
                <c:pt idx="5">
                  <c:v>3/15/2020</c:v>
                </c:pt>
                <c:pt idx="6">
                  <c:v>3/16/2020</c:v>
                </c:pt>
                <c:pt idx="7">
                  <c:v>3/17/2020</c:v>
                </c:pt>
                <c:pt idx="8">
                  <c:v>3/18/2020</c:v>
                </c:pt>
                <c:pt idx="9">
                  <c:v>3/19/2020</c:v>
                </c:pt>
                <c:pt idx="10">
                  <c:v>3/20/2020</c:v>
                </c:pt>
                <c:pt idx="11">
                  <c:v>3/21/2020</c:v>
                </c:pt>
                <c:pt idx="12">
                  <c:v>3/22/2020</c:v>
                </c:pt>
                <c:pt idx="13">
                  <c:v>3/23/2020</c:v>
                </c:pt>
                <c:pt idx="14">
                  <c:v>3/24/2020</c:v>
                </c:pt>
                <c:pt idx="15">
                  <c:v>3/25/2020</c:v>
                </c:pt>
                <c:pt idx="16">
                  <c:v>3/26/2020</c:v>
                </c:pt>
                <c:pt idx="17">
                  <c:v>3/27/2020</c:v>
                </c:pt>
                <c:pt idx="18">
                  <c:v>3/28/2020</c:v>
                </c:pt>
                <c:pt idx="19">
                  <c:v>3/29/2020</c:v>
                </c:pt>
                <c:pt idx="20">
                  <c:v>3/30/2020</c:v>
                </c:pt>
                <c:pt idx="21">
                  <c:v>3/31/2020</c:v>
                </c:pt>
                <c:pt idx="22">
                  <c:v>4/1/2020</c:v>
                </c:pt>
                <c:pt idx="23">
                  <c:v>4/2/2020</c:v>
                </c:pt>
                <c:pt idx="24">
                  <c:v>4/3/2020</c:v>
                </c:pt>
                <c:pt idx="25">
                  <c:v>4/4/2020</c:v>
                </c:pt>
                <c:pt idx="26">
                  <c:v>4/5/2020</c:v>
                </c:pt>
                <c:pt idx="27">
                  <c:v>4/6/2020</c:v>
                </c:pt>
                <c:pt idx="28">
                  <c:v>4/7/2020</c:v>
                </c:pt>
                <c:pt idx="29">
                  <c:v>4/8/2020</c:v>
                </c:pt>
                <c:pt idx="30">
                  <c:v>4/9/2020</c:v>
                </c:pt>
                <c:pt idx="31">
                  <c:v>4/10/2020</c:v>
                </c:pt>
                <c:pt idx="32">
                  <c:v>4/11/2020</c:v>
                </c:pt>
                <c:pt idx="33">
                  <c:v>4/12/2020</c:v>
                </c:pt>
                <c:pt idx="34">
                  <c:v>4/13/2020</c:v>
                </c:pt>
                <c:pt idx="35">
                  <c:v>4/14/2020</c:v>
                </c:pt>
                <c:pt idx="36">
                  <c:v>4/15/2020</c:v>
                </c:pt>
                <c:pt idx="37">
                  <c:v>4/16/2020</c:v>
                </c:pt>
                <c:pt idx="38">
                  <c:v>4/17/2020</c:v>
                </c:pt>
                <c:pt idx="39">
                  <c:v>4/18/2020</c:v>
                </c:pt>
                <c:pt idx="40">
                  <c:v>4/19/2020</c:v>
                </c:pt>
                <c:pt idx="41">
                  <c:v>4/20/2020</c:v>
                </c:pt>
                <c:pt idx="42">
                  <c:v>4/21/2020</c:v>
                </c:pt>
                <c:pt idx="43">
                  <c:v>4/22/2020</c:v>
                </c:pt>
                <c:pt idx="44">
                  <c:v>4/23/2020</c:v>
                </c:pt>
                <c:pt idx="45">
                  <c:v>4/24/2020</c:v>
                </c:pt>
                <c:pt idx="46">
                  <c:v>4/25/2020</c:v>
                </c:pt>
                <c:pt idx="47">
                  <c:v>4/26/2020</c:v>
                </c:pt>
                <c:pt idx="48">
                  <c:v>4/27/2020</c:v>
                </c:pt>
                <c:pt idx="49">
                  <c:v>4/28/2020</c:v>
                </c:pt>
                <c:pt idx="50">
                  <c:v>4/29/2020</c:v>
                </c:pt>
                <c:pt idx="51">
                  <c:v>4/30/2020</c:v>
                </c:pt>
                <c:pt idx="52">
                  <c:v>5/1/2020</c:v>
                </c:pt>
                <c:pt idx="53">
                  <c:v>5/2/2020</c:v>
                </c:pt>
                <c:pt idx="54">
                  <c:v>5/3/2020</c:v>
                </c:pt>
                <c:pt idx="55">
                  <c:v>5/4/2020</c:v>
                </c:pt>
                <c:pt idx="56">
                  <c:v>5/5/2020</c:v>
                </c:pt>
                <c:pt idx="57">
                  <c:v>5/6/2020</c:v>
                </c:pt>
                <c:pt idx="58">
                  <c:v>5/7/2020</c:v>
                </c:pt>
                <c:pt idx="59">
                  <c:v>5/8/2020</c:v>
                </c:pt>
                <c:pt idx="60">
                  <c:v>5/9/2020</c:v>
                </c:pt>
                <c:pt idx="61">
                  <c:v>5/10/2020</c:v>
                </c:pt>
                <c:pt idx="62">
                  <c:v>5/11/2020</c:v>
                </c:pt>
                <c:pt idx="63">
                  <c:v>5/12/2020</c:v>
                </c:pt>
                <c:pt idx="64">
                  <c:v>5/13/2020</c:v>
                </c:pt>
                <c:pt idx="65">
                  <c:v>5/14/2020</c:v>
                </c:pt>
                <c:pt idx="66">
                  <c:v>5/15/2020</c:v>
                </c:pt>
                <c:pt idx="67">
                  <c:v>5/16/2020</c:v>
                </c:pt>
                <c:pt idx="68">
                  <c:v>5/17/2020</c:v>
                </c:pt>
                <c:pt idx="69">
                  <c:v>5/18/2020</c:v>
                </c:pt>
                <c:pt idx="70">
                  <c:v>5/19/2020</c:v>
                </c:pt>
                <c:pt idx="71">
                  <c:v>5/20/2020</c:v>
                </c:pt>
                <c:pt idx="72">
                  <c:v>5/21/2020</c:v>
                </c:pt>
                <c:pt idx="73">
                  <c:v>5/22/2020</c:v>
                </c:pt>
                <c:pt idx="74">
                  <c:v>5/23/2020</c:v>
                </c:pt>
                <c:pt idx="75">
                  <c:v>5/24/2020</c:v>
                </c:pt>
                <c:pt idx="76">
                  <c:v>5/25/2020</c:v>
                </c:pt>
                <c:pt idx="77">
                  <c:v>5/26/2020</c:v>
                </c:pt>
                <c:pt idx="78">
                  <c:v>5/27/2020</c:v>
                </c:pt>
                <c:pt idx="79">
                  <c:v>5/28/2020</c:v>
                </c:pt>
                <c:pt idx="80">
                  <c:v>5/29/2020</c:v>
                </c:pt>
                <c:pt idx="81">
                  <c:v>5/30/2020</c:v>
                </c:pt>
                <c:pt idx="82">
                  <c:v>5/31/2020</c:v>
                </c:pt>
                <c:pt idx="83">
                  <c:v>6/1/2020</c:v>
                </c:pt>
                <c:pt idx="84">
                  <c:v>6/2/2020</c:v>
                </c:pt>
                <c:pt idx="85">
                  <c:v>6/3/2020</c:v>
                </c:pt>
                <c:pt idx="86">
                  <c:v>6/3/2020</c:v>
                </c:pt>
                <c:pt idx="87">
                  <c:v>6/4/2020</c:v>
                </c:pt>
                <c:pt idx="88">
                  <c:v>6/5/2020</c:v>
                </c:pt>
                <c:pt idx="89">
                  <c:v>6/6/2020</c:v>
                </c:pt>
                <c:pt idx="90">
                  <c:v>6/7/2020</c:v>
                </c:pt>
                <c:pt idx="91">
                  <c:v>6/8/2020</c:v>
                </c:pt>
                <c:pt idx="92">
                  <c:v>6/9/2020</c:v>
                </c:pt>
                <c:pt idx="93">
                  <c:v>6/10/2020</c:v>
                </c:pt>
                <c:pt idx="94">
                  <c:v>6/11/2020</c:v>
                </c:pt>
                <c:pt idx="95">
                  <c:v>6/12/2020</c:v>
                </c:pt>
                <c:pt idx="96">
                  <c:v>6/13/2020</c:v>
                </c:pt>
                <c:pt idx="97">
                  <c:v>6/14/2020</c:v>
                </c:pt>
                <c:pt idx="98">
                  <c:v>6/15/2020</c:v>
                </c:pt>
                <c:pt idx="99">
                  <c:v>6/16/2020</c:v>
                </c:pt>
                <c:pt idx="100">
                  <c:v>6/17/2020</c:v>
                </c:pt>
                <c:pt idx="101">
                  <c:v>6/18/2020</c:v>
                </c:pt>
                <c:pt idx="102">
                  <c:v>6/19/2020</c:v>
                </c:pt>
                <c:pt idx="103">
                  <c:v>6/20/2020</c:v>
                </c:pt>
                <c:pt idx="104">
                  <c:v>6/21/2020</c:v>
                </c:pt>
                <c:pt idx="105">
                  <c:v>6/22/2020</c:v>
                </c:pt>
                <c:pt idx="106">
                  <c:v>6/23/2020</c:v>
                </c:pt>
                <c:pt idx="107">
                  <c:v>6/24/2020</c:v>
                </c:pt>
                <c:pt idx="108">
                  <c:v>6/25/2020</c:v>
                </c:pt>
                <c:pt idx="109">
                  <c:v>6/26/2020</c:v>
                </c:pt>
                <c:pt idx="110">
                  <c:v>6/27/2020</c:v>
                </c:pt>
                <c:pt idx="111">
                  <c:v>6/28/2020</c:v>
                </c:pt>
                <c:pt idx="112">
                  <c:v>6/29/2020</c:v>
                </c:pt>
                <c:pt idx="113">
                  <c:v>6/30/2020</c:v>
                </c:pt>
                <c:pt idx="114">
                  <c:v>7/1/2020</c:v>
                </c:pt>
                <c:pt idx="115">
                  <c:v>7/2/2020</c:v>
                </c:pt>
                <c:pt idx="116">
                  <c:v>7/3/2020</c:v>
                </c:pt>
                <c:pt idx="117">
                  <c:v>7/4/2020</c:v>
                </c:pt>
                <c:pt idx="118">
                  <c:v>7/5/2020</c:v>
                </c:pt>
                <c:pt idx="119">
                  <c:v>7/6/2020</c:v>
                </c:pt>
                <c:pt idx="120">
                  <c:v>7/7/2020</c:v>
                </c:pt>
                <c:pt idx="121">
                  <c:v>7/8/2020</c:v>
                </c:pt>
                <c:pt idx="122">
                  <c:v>7/9/2020</c:v>
                </c:pt>
                <c:pt idx="123">
                  <c:v>7/10/2020</c:v>
                </c:pt>
                <c:pt idx="124">
                  <c:v>7/11/2020</c:v>
                </c:pt>
                <c:pt idx="125">
                  <c:v>7/12/2020</c:v>
                </c:pt>
                <c:pt idx="126">
                  <c:v>7/13/2020</c:v>
                </c:pt>
                <c:pt idx="127">
                  <c:v>7/14/2020</c:v>
                </c:pt>
                <c:pt idx="128">
                  <c:v>7/15/2020</c:v>
                </c:pt>
                <c:pt idx="129">
                  <c:v>7/16/2020</c:v>
                </c:pt>
                <c:pt idx="130">
                  <c:v>7/17/2020</c:v>
                </c:pt>
                <c:pt idx="131">
                  <c:v>7/18/2020</c:v>
                </c:pt>
                <c:pt idx="132">
                  <c:v>7/19/2020</c:v>
                </c:pt>
                <c:pt idx="133">
                  <c:v>7/20/2020</c:v>
                </c:pt>
                <c:pt idx="134">
                  <c:v>7/21/2020</c:v>
                </c:pt>
                <c:pt idx="135">
                  <c:v>7/22/2020</c:v>
                </c:pt>
                <c:pt idx="136">
                  <c:v>7/23/2020</c:v>
                </c:pt>
                <c:pt idx="137">
                  <c:v>7/24/2020</c:v>
                </c:pt>
                <c:pt idx="138">
                  <c:v>7/25/2020</c:v>
                </c:pt>
                <c:pt idx="139">
                  <c:v>7/26/2020</c:v>
                </c:pt>
                <c:pt idx="140">
                  <c:v>7/27/2020</c:v>
                </c:pt>
                <c:pt idx="141">
                  <c:v>7/28/2020</c:v>
                </c:pt>
                <c:pt idx="142">
                  <c:v>7/29/2020</c:v>
                </c:pt>
                <c:pt idx="143">
                  <c:v>7/30/2020</c:v>
                </c:pt>
                <c:pt idx="144">
                  <c:v>7/31/2020</c:v>
                </c:pt>
                <c:pt idx="145">
                  <c:v>8/1/2020</c:v>
                </c:pt>
                <c:pt idx="146">
                  <c:v>8/2/2020</c:v>
                </c:pt>
                <c:pt idx="147">
                  <c:v>8/3/2020</c:v>
                </c:pt>
                <c:pt idx="148">
                  <c:v>8/4/2020</c:v>
                </c:pt>
                <c:pt idx="149">
                  <c:v>8/5/2020</c:v>
                </c:pt>
                <c:pt idx="150">
                  <c:v>8/6/2020</c:v>
                </c:pt>
                <c:pt idx="151">
                  <c:v>8/7/2020</c:v>
                </c:pt>
                <c:pt idx="152">
                  <c:v>8/8/2020</c:v>
                </c:pt>
                <c:pt idx="153">
                  <c:v>8/9/2020</c:v>
                </c:pt>
                <c:pt idx="154">
                  <c:v>8/10/2020</c:v>
                </c:pt>
                <c:pt idx="155">
                  <c:v>8/11/2020</c:v>
                </c:pt>
                <c:pt idx="156">
                  <c:v>8/12/2020</c:v>
                </c:pt>
                <c:pt idx="157">
                  <c:v>8/13/2020</c:v>
                </c:pt>
                <c:pt idx="158">
                  <c:v>8/14/2020</c:v>
                </c:pt>
                <c:pt idx="159">
                  <c:v>8/15/2020</c:v>
                </c:pt>
                <c:pt idx="160">
                  <c:v>8/16/2020</c:v>
                </c:pt>
                <c:pt idx="161">
                  <c:v>8/17/2020</c:v>
                </c:pt>
                <c:pt idx="162">
                  <c:v>8/18/2020</c:v>
                </c:pt>
                <c:pt idx="163">
                  <c:v>8/19/2020</c:v>
                </c:pt>
                <c:pt idx="164">
                  <c:v>8/20/2020</c:v>
                </c:pt>
                <c:pt idx="165">
                  <c:v>8/21/2020</c:v>
                </c:pt>
                <c:pt idx="166">
                  <c:v>8/22/2020</c:v>
                </c:pt>
                <c:pt idx="167">
                  <c:v>8/23/2020</c:v>
                </c:pt>
                <c:pt idx="168">
                  <c:v>8/24/2020</c:v>
                </c:pt>
                <c:pt idx="169">
                  <c:v>8/25/2020</c:v>
                </c:pt>
                <c:pt idx="170">
                  <c:v>8/26/2020</c:v>
                </c:pt>
                <c:pt idx="171">
                  <c:v>8/27/2020</c:v>
                </c:pt>
                <c:pt idx="172">
                  <c:v>8/28/2020</c:v>
                </c:pt>
                <c:pt idx="173">
                  <c:v>8/29/2020</c:v>
                </c:pt>
                <c:pt idx="174">
                  <c:v>8/30/2020</c:v>
                </c:pt>
                <c:pt idx="175">
                  <c:v>8/31/2020</c:v>
                </c:pt>
                <c:pt idx="176">
                  <c:v>9/1/2020</c:v>
                </c:pt>
                <c:pt idx="177">
                  <c:v>9/2/2020</c:v>
                </c:pt>
                <c:pt idx="178">
                  <c:v>9/3/2020</c:v>
                </c:pt>
                <c:pt idx="179">
                  <c:v>9/4/2020</c:v>
                </c:pt>
                <c:pt idx="180">
                  <c:v>9/5/2020</c:v>
                </c:pt>
                <c:pt idx="181">
                  <c:v>9/6/2020</c:v>
                </c:pt>
                <c:pt idx="182">
                  <c:v>9/7/2020</c:v>
                </c:pt>
                <c:pt idx="183">
                  <c:v>9/8/2020</c:v>
                </c:pt>
                <c:pt idx="184">
                  <c:v>9/9/2020</c:v>
                </c:pt>
              </c:strCache>
            </c:strRef>
          </c:cat>
          <c:val>
            <c:numRef>
              <c:f>6</c:f>
              <c:numCache>
                <c:formatCode>General</c:formatCode>
                <c:ptCount val="185"/>
                <c:pt idx="10">
                  <c:v>0.061</c:v>
                </c:pt>
                <c:pt idx="11">
                  <c:v>0.091</c:v>
                </c:pt>
                <c:pt idx="12">
                  <c:v>0.152</c:v>
                </c:pt>
                <c:pt idx="13">
                  <c:v>0.152</c:v>
                </c:pt>
                <c:pt idx="14">
                  <c:v>0.152</c:v>
                </c:pt>
                <c:pt idx="15">
                  <c:v>0.212</c:v>
                </c:pt>
                <c:pt idx="16">
                  <c:v>0.243</c:v>
                </c:pt>
                <c:pt idx="17">
                  <c:v>0.273</c:v>
                </c:pt>
                <c:pt idx="18">
                  <c:v>0.334</c:v>
                </c:pt>
                <c:pt idx="19">
                  <c:v>0.485</c:v>
                </c:pt>
                <c:pt idx="20">
                  <c:v>0.546</c:v>
                </c:pt>
                <c:pt idx="21">
                  <c:v>0.728</c:v>
                </c:pt>
                <c:pt idx="22">
                  <c:v>0.91</c:v>
                </c:pt>
                <c:pt idx="23">
                  <c:v>1.425</c:v>
                </c:pt>
                <c:pt idx="24">
                  <c:v>1.668</c:v>
                </c:pt>
                <c:pt idx="25">
                  <c:v>1.85</c:v>
                </c:pt>
                <c:pt idx="26">
                  <c:v>2.214</c:v>
                </c:pt>
                <c:pt idx="27">
                  <c:v>2.517</c:v>
                </c:pt>
                <c:pt idx="28">
                  <c:v>2.79</c:v>
                </c:pt>
                <c:pt idx="29">
                  <c:v>3.245</c:v>
                </c:pt>
                <c:pt idx="30">
                  <c:v>3.67</c:v>
                </c:pt>
                <c:pt idx="31">
                  <c:v>4.185</c:v>
                </c:pt>
                <c:pt idx="32">
                  <c:v>5.126</c:v>
                </c:pt>
                <c:pt idx="33">
                  <c:v>5.49</c:v>
                </c:pt>
                <c:pt idx="34">
                  <c:v>5.853</c:v>
                </c:pt>
                <c:pt idx="35">
                  <c:v>5.853</c:v>
                </c:pt>
                <c:pt idx="36">
                  <c:v>6.976</c:v>
                </c:pt>
                <c:pt idx="37">
                  <c:v>7.704</c:v>
                </c:pt>
                <c:pt idx="38">
                  <c:v>8.31</c:v>
                </c:pt>
                <c:pt idx="39">
                  <c:v>9.099</c:v>
                </c:pt>
                <c:pt idx="40">
                  <c:v>10.554</c:v>
                </c:pt>
                <c:pt idx="41">
                  <c:v>12.132</c:v>
                </c:pt>
                <c:pt idx="42">
                  <c:v>13.496</c:v>
                </c:pt>
                <c:pt idx="43">
                  <c:v>14.679</c:v>
                </c:pt>
                <c:pt idx="44">
                  <c:v>16.074</c:v>
                </c:pt>
                <c:pt idx="45">
                  <c:v>17.348</c:v>
                </c:pt>
                <c:pt idx="46">
                  <c:v>19.229</c:v>
                </c:pt>
                <c:pt idx="47">
                  <c:v>21.23</c:v>
                </c:pt>
                <c:pt idx="48">
                  <c:v>22.079</c:v>
                </c:pt>
                <c:pt idx="49">
                  <c:v>23.717</c:v>
                </c:pt>
                <c:pt idx="50">
                  <c:v>25.901</c:v>
                </c:pt>
                <c:pt idx="51">
                  <c:v>28.6</c:v>
                </c:pt>
                <c:pt idx="52">
                  <c:v>31.876</c:v>
                </c:pt>
                <c:pt idx="53">
                  <c:v>34.09</c:v>
                </c:pt>
                <c:pt idx="54">
                  <c:v>36.395</c:v>
                </c:pt>
                <c:pt idx="55">
                  <c:v>39.003</c:v>
                </c:pt>
                <c:pt idx="56">
                  <c:v>40.762</c:v>
                </c:pt>
                <c:pt idx="57">
                  <c:v>43.795</c:v>
                </c:pt>
                <c:pt idx="58">
                  <c:v>46.494</c:v>
                </c:pt>
                <c:pt idx="59">
                  <c:v>49.345</c:v>
                </c:pt>
                <c:pt idx="60">
                  <c:v>51.984</c:v>
                </c:pt>
                <c:pt idx="61">
                  <c:v>55.017</c:v>
                </c:pt>
                <c:pt idx="62">
                  <c:v>57.291</c:v>
                </c:pt>
                <c:pt idx="63">
                  <c:v>59.475</c:v>
                </c:pt>
                <c:pt idx="64">
                  <c:v>62.387</c:v>
                </c:pt>
                <c:pt idx="65">
                  <c:v>65.783</c:v>
                </c:pt>
                <c:pt idx="66">
                  <c:v>68.756</c:v>
                </c:pt>
                <c:pt idx="67">
                  <c:v>72.577</c:v>
                </c:pt>
                <c:pt idx="68">
                  <c:v>76.52</c:v>
                </c:pt>
                <c:pt idx="69">
                  <c:v>80.311</c:v>
                </c:pt>
                <c:pt idx="70">
                  <c:v>84.587</c:v>
                </c:pt>
                <c:pt idx="71">
                  <c:v>88.378</c:v>
                </c:pt>
                <c:pt idx="72">
                  <c:v>91.715</c:v>
                </c:pt>
                <c:pt idx="73">
                  <c:v>95.475</c:v>
                </c:pt>
                <c:pt idx="74">
                  <c:v>98.387</c:v>
                </c:pt>
                <c:pt idx="75">
                  <c:v>102.299</c:v>
                </c:pt>
                <c:pt idx="76">
                  <c:v>104.817</c:v>
                </c:pt>
                <c:pt idx="77">
                  <c:v>110.064</c:v>
                </c:pt>
                <c:pt idx="78">
                  <c:v>114.886</c:v>
                </c:pt>
                <c:pt idx="79">
                  <c:v>120.8</c:v>
                </c:pt>
                <c:pt idx="80">
                  <c:v>124.318</c:v>
                </c:pt>
                <c:pt idx="81">
                  <c:v>128.291</c:v>
                </c:pt>
                <c:pt idx="82">
                  <c:v>132.568</c:v>
                </c:pt>
                <c:pt idx="83">
                  <c:v>136.662</c:v>
                </c:pt>
                <c:pt idx="84">
                  <c:v>140.544</c:v>
                </c:pt>
                <c:pt idx="85">
                  <c:v>140.544</c:v>
                </c:pt>
                <c:pt idx="86">
                  <c:v>148.43</c:v>
                </c:pt>
                <c:pt idx="87">
                  <c:v>152.585</c:v>
                </c:pt>
                <c:pt idx="88">
                  <c:v>156.558</c:v>
                </c:pt>
                <c:pt idx="89">
                  <c:v>160.774</c:v>
                </c:pt>
                <c:pt idx="90">
                  <c:v>165.747</c:v>
                </c:pt>
                <c:pt idx="91">
                  <c:v>168.962</c:v>
                </c:pt>
                <c:pt idx="92">
                  <c:v>174.027</c:v>
                </c:pt>
                <c:pt idx="93">
                  <c:v>179.032</c:v>
                </c:pt>
                <c:pt idx="94">
                  <c:v>185.279</c:v>
                </c:pt>
                <c:pt idx="95">
                  <c:v>191.315</c:v>
                </c:pt>
                <c:pt idx="96">
                  <c:v>197.077</c:v>
                </c:pt>
                <c:pt idx="97">
                  <c:v>202.84</c:v>
                </c:pt>
                <c:pt idx="98">
                  <c:v>208.056</c:v>
                </c:pt>
                <c:pt idx="99">
                  <c:v>214.001</c:v>
                </c:pt>
                <c:pt idx="100">
                  <c:v>220.097</c:v>
                </c:pt>
                <c:pt idx="101">
                  <c:v>226.284</c:v>
                </c:pt>
                <c:pt idx="102">
                  <c:v>232.319</c:v>
                </c:pt>
                <c:pt idx="103">
                  <c:v>238.416</c:v>
                </c:pt>
                <c:pt idx="104">
                  <c:v>243.996</c:v>
                </c:pt>
                <c:pt idx="105">
                  <c:v>243.996</c:v>
                </c:pt>
                <c:pt idx="106">
                  <c:v>254.884</c:v>
                </c:pt>
                <c:pt idx="107">
                  <c:v>260.404</c:v>
                </c:pt>
                <c:pt idx="108">
                  <c:v>265.712</c:v>
                </c:pt>
                <c:pt idx="109">
                  <c:v>271.11</c:v>
                </c:pt>
                <c:pt idx="110">
                  <c:v>277.055</c:v>
                </c:pt>
                <c:pt idx="111">
                  <c:v>282.574</c:v>
                </c:pt>
                <c:pt idx="112">
                  <c:v>288.246</c:v>
                </c:pt>
                <c:pt idx="113">
                  <c:v>293.493</c:v>
                </c:pt>
                <c:pt idx="114">
                  <c:v>299.043</c:v>
                </c:pt>
                <c:pt idx="115">
                  <c:v>304.654</c:v>
                </c:pt>
                <c:pt idx="116">
                  <c:v>310.143</c:v>
                </c:pt>
                <c:pt idx="117">
                  <c:v>315.785</c:v>
                </c:pt>
                <c:pt idx="118">
                  <c:v>321.153</c:v>
                </c:pt>
                <c:pt idx="119">
                  <c:v>326.703</c:v>
                </c:pt>
                <c:pt idx="120">
                  <c:v>332.162</c:v>
                </c:pt>
                <c:pt idx="121">
                  <c:v>337.652</c:v>
                </c:pt>
                <c:pt idx="122">
                  <c:v>343.141</c:v>
                </c:pt>
                <c:pt idx="123">
                  <c:v>348.782</c:v>
                </c:pt>
                <c:pt idx="124">
                  <c:v>354.302</c:v>
                </c:pt>
                <c:pt idx="125">
                  <c:v>360.004</c:v>
                </c:pt>
                <c:pt idx="126">
                  <c:v>365.585</c:v>
                </c:pt>
                <c:pt idx="127">
                  <c:v>370.892</c:v>
                </c:pt>
                <c:pt idx="128">
                  <c:v>376.594</c:v>
                </c:pt>
                <c:pt idx="129">
                  <c:v>382.599</c:v>
                </c:pt>
                <c:pt idx="130">
                  <c:v>388.18</c:v>
                </c:pt>
                <c:pt idx="131">
                  <c:v>394.215</c:v>
                </c:pt>
                <c:pt idx="132">
                  <c:v>399.947</c:v>
                </c:pt>
                <c:pt idx="133">
                  <c:v>405.922</c:v>
                </c:pt>
                <c:pt idx="134">
                  <c:v>411.836</c:v>
                </c:pt>
                <c:pt idx="135">
                  <c:v>417.538</c:v>
                </c:pt>
                <c:pt idx="136">
                  <c:v>535.426</c:v>
                </c:pt>
                <c:pt idx="137">
                  <c:v>541.159</c:v>
                </c:pt>
                <c:pt idx="138">
                  <c:v>546.83</c:v>
                </c:pt>
                <c:pt idx="139">
                  <c:v>552.866</c:v>
                </c:pt>
                <c:pt idx="140">
                  <c:v>558.598</c:v>
                </c:pt>
                <c:pt idx="141">
                  <c:v>564.482</c:v>
                </c:pt>
                <c:pt idx="142">
                  <c:v>570.669</c:v>
                </c:pt>
                <c:pt idx="143">
                  <c:v>576.886</c:v>
                </c:pt>
                <c:pt idx="144">
                  <c:v>582.831</c:v>
                </c:pt>
                <c:pt idx="145">
                  <c:v>588.623</c:v>
                </c:pt>
                <c:pt idx="146">
                  <c:v>594.871</c:v>
                </c:pt>
                <c:pt idx="147">
                  <c:v>600.846</c:v>
                </c:pt>
                <c:pt idx="148">
                  <c:v>606.79</c:v>
                </c:pt>
                <c:pt idx="149">
                  <c:v>613.493</c:v>
                </c:pt>
                <c:pt idx="150">
                  <c:v>619.438</c:v>
                </c:pt>
                <c:pt idx="151">
                  <c:v>626.262</c:v>
                </c:pt>
                <c:pt idx="152">
                  <c:v>632.176</c:v>
                </c:pt>
                <c:pt idx="153">
                  <c:v>639.091</c:v>
                </c:pt>
                <c:pt idx="154">
                  <c:v>645.278</c:v>
                </c:pt>
                <c:pt idx="155">
                  <c:v>652.102</c:v>
                </c:pt>
                <c:pt idx="156">
                  <c:v>658.532</c:v>
                </c:pt>
                <c:pt idx="157">
                  <c:v>777.876</c:v>
                </c:pt>
                <c:pt idx="158">
                  <c:v>784.184</c:v>
                </c:pt>
                <c:pt idx="159">
                  <c:v>790.826</c:v>
                </c:pt>
                <c:pt idx="160">
                  <c:v>797.074</c:v>
                </c:pt>
                <c:pt idx="161">
                  <c:v>803.14</c:v>
                </c:pt>
                <c:pt idx="162">
                  <c:v>808.508</c:v>
                </c:pt>
                <c:pt idx="163">
                  <c:v>813.846</c:v>
                </c:pt>
                <c:pt idx="164">
                  <c:v>819.912</c:v>
                </c:pt>
                <c:pt idx="165">
                  <c:v>826.311</c:v>
                </c:pt>
                <c:pt idx="166">
                  <c:v>832.619</c:v>
                </c:pt>
                <c:pt idx="167">
                  <c:v>838.989</c:v>
                </c:pt>
                <c:pt idx="168">
                  <c:v>843.538</c:v>
                </c:pt>
                <c:pt idx="169">
                  <c:v>849.24</c:v>
                </c:pt>
                <c:pt idx="170">
                  <c:v>852.97</c:v>
                </c:pt>
                <c:pt idx="171">
                  <c:v>857.61</c:v>
                </c:pt>
                <c:pt idx="172">
                  <c:v>863.494</c:v>
                </c:pt>
                <c:pt idx="173">
                  <c:v>867.619</c:v>
                </c:pt>
                <c:pt idx="174">
                  <c:v>873.109</c:v>
                </c:pt>
                <c:pt idx="175">
                  <c:v>877.84</c:v>
                </c:pt>
                <c:pt idx="176">
                  <c:v>881.601</c:v>
                </c:pt>
                <c:pt idx="177">
                  <c:v>887.393</c:v>
                </c:pt>
                <c:pt idx="178">
                  <c:v>891.821</c:v>
                </c:pt>
                <c:pt idx="179">
                  <c:v>896.34</c:v>
                </c:pt>
                <c:pt idx="180">
                  <c:v>900.374</c:v>
                </c:pt>
                <c:pt idx="181">
                  <c:v>904.954</c:v>
                </c:pt>
                <c:pt idx="182">
                  <c:v>909.139</c:v>
                </c:pt>
                <c:pt idx="183">
                  <c:v>913.598</c:v>
                </c:pt>
                <c:pt idx="184">
                  <c:v>917.025</c:v>
                </c:pt>
              </c:numCache>
            </c:numRef>
          </c:val>
          <c:smooth val="0"/>
        </c:ser>
        <c:ser>
          <c:idx val="7"/>
          <c:order val="7"/>
          <c:tx>
            <c:strRef>
              <c:f>label 7</c:f>
              <c:strCache>
                <c:ptCount val="1"/>
                <c:pt idx="0">
                  <c:v>Uruguay</c:v>
                </c:pt>
              </c:strCache>
            </c:strRef>
          </c:tx>
          <c:spPr>
            <a:solidFill>
              <a:srgbClr val="004a96"/>
            </a:solidFill>
            <a:ln w="38160">
              <a:solidFill>
                <a:srgbClr val="004a96"/>
              </a:solidFill>
              <a:round/>
            </a:ln>
          </c:spPr>
          <c:marker>
            <c:symbol val="none"/>
          </c:marker>
          <c:dLbls>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85"/>
                <c:pt idx="0">
                  <c:v>3/10/2020</c:v>
                </c:pt>
                <c:pt idx="1">
                  <c:v>3/11/2020</c:v>
                </c:pt>
                <c:pt idx="2">
                  <c:v>3/12/2020</c:v>
                </c:pt>
                <c:pt idx="3">
                  <c:v>3/13/2020</c:v>
                </c:pt>
                <c:pt idx="4">
                  <c:v>3/14/2020</c:v>
                </c:pt>
                <c:pt idx="5">
                  <c:v>3/15/2020</c:v>
                </c:pt>
                <c:pt idx="6">
                  <c:v>3/16/2020</c:v>
                </c:pt>
                <c:pt idx="7">
                  <c:v>3/17/2020</c:v>
                </c:pt>
                <c:pt idx="8">
                  <c:v>3/18/2020</c:v>
                </c:pt>
                <c:pt idx="9">
                  <c:v>3/19/2020</c:v>
                </c:pt>
                <c:pt idx="10">
                  <c:v>3/20/2020</c:v>
                </c:pt>
                <c:pt idx="11">
                  <c:v>3/21/2020</c:v>
                </c:pt>
                <c:pt idx="12">
                  <c:v>3/22/2020</c:v>
                </c:pt>
                <c:pt idx="13">
                  <c:v>3/23/2020</c:v>
                </c:pt>
                <c:pt idx="14">
                  <c:v>3/24/2020</c:v>
                </c:pt>
                <c:pt idx="15">
                  <c:v>3/25/2020</c:v>
                </c:pt>
                <c:pt idx="16">
                  <c:v>3/26/2020</c:v>
                </c:pt>
                <c:pt idx="17">
                  <c:v>3/27/2020</c:v>
                </c:pt>
                <c:pt idx="18">
                  <c:v>3/28/2020</c:v>
                </c:pt>
                <c:pt idx="19">
                  <c:v>3/29/2020</c:v>
                </c:pt>
                <c:pt idx="20">
                  <c:v>3/30/2020</c:v>
                </c:pt>
                <c:pt idx="21">
                  <c:v>3/31/2020</c:v>
                </c:pt>
                <c:pt idx="22">
                  <c:v>4/1/2020</c:v>
                </c:pt>
                <c:pt idx="23">
                  <c:v>4/2/2020</c:v>
                </c:pt>
                <c:pt idx="24">
                  <c:v>4/3/2020</c:v>
                </c:pt>
                <c:pt idx="25">
                  <c:v>4/4/2020</c:v>
                </c:pt>
                <c:pt idx="26">
                  <c:v>4/5/2020</c:v>
                </c:pt>
                <c:pt idx="27">
                  <c:v>4/6/2020</c:v>
                </c:pt>
                <c:pt idx="28">
                  <c:v>4/7/2020</c:v>
                </c:pt>
                <c:pt idx="29">
                  <c:v>4/8/2020</c:v>
                </c:pt>
                <c:pt idx="30">
                  <c:v>4/9/2020</c:v>
                </c:pt>
                <c:pt idx="31">
                  <c:v>4/10/2020</c:v>
                </c:pt>
                <c:pt idx="32">
                  <c:v>4/11/2020</c:v>
                </c:pt>
                <c:pt idx="33">
                  <c:v>4/12/2020</c:v>
                </c:pt>
                <c:pt idx="34">
                  <c:v>4/13/2020</c:v>
                </c:pt>
                <c:pt idx="35">
                  <c:v>4/14/2020</c:v>
                </c:pt>
                <c:pt idx="36">
                  <c:v>4/15/2020</c:v>
                </c:pt>
                <c:pt idx="37">
                  <c:v>4/16/2020</c:v>
                </c:pt>
                <c:pt idx="38">
                  <c:v>4/17/2020</c:v>
                </c:pt>
                <c:pt idx="39">
                  <c:v>4/18/2020</c:v>
                </c:pt>
                <c:pt idx="40">
                  <c:v>4/19/2020</c:v>
                </c:pt>
                <c:pt idx="41">
                  <c:v>4/20/2020</c:v>
                </c:pt>
                <c:pt idx="42">
                  <c:v>4/21/2020</c:v>
                </c:pt>
                <c:pt idx="43">
                  <c:v>4/22/2020</c:v>
                </c:pt>
                <c:pt idx="44">
                  <c:v>4/23/2020</c:v>
                </c:pt>
                <c:pt idx="45">
                  <c:v>4/24/2020</c:v>
                </c:pt>
                <c:pt idx="46">
                  <c:v>4/25/2020</c:v>
                </c:pt>
                <c:pt idx="47">
                  <c:v>4/26/2020</c:v>
                </c:pt>
                <c:pt idx="48">
                  <c:v>4/27/2020</c:v>
                </c:pt>
                <c:pt idx="49">
                  <c:v>4/28/2020</c:v>
                </c:pt>
                <c:pt idx="50">
                  <c:v>4/29/2020</c:v>
                </c:pt>
                <c:pt idx="51">
                  <c:v>4/30/2020</c:v>
                </c:pt>
                <c:pt idx="52">
                  <c:v>5/1/2020</c:v>
                </c:pt>
                <c:pt idx="53">
                  <c:v>5/2/2020</c:v>
                </c:pt>
                <c:pt idx="54">
                  <c:v>5/3/2020</c:v>
                </c:pt>
                <c:pt idx="55">
                  <c:v>5/4/2020</c:v>
                </c:pt>
                <c:pt idx="56">
                  <c:v>5/5/2020</c:v>
                </c:pt>
                <c:pt idx="57">
                  <c:v>5/6/2020</c:v>
                </c:pt>
                <c:pt idx="58">
                  <c:v>5/7/2020</c:v>
                </c:pt>
                <c:pt idx="59">
                  <c:v>5/8/2020</c:v>
                </c:pt>
                <c:pt idx="60">
                  <c:v>5/9/2020</c:v>
                </c:pt>
                <c:pt idx="61">
                  <c:v>5/10/2020</c:v>
                </c:pt>
                <c:pt idx="62">
                  <c:v>5/11/2020</c:v>
                </c:pt>
                <c:pt idx="63">
                  <c:v>5/12/2020</c:v>
                </c:pt>
                <c:pt idx="64">
                  <c:v>5/13/2020</c:v>
                </c:pt>
                <c:pt idx="65">
                  <c:v>5/14/2020</c:v>
                </c:pt>
                <c:pt idx="66">
                  <c:v>5/15/2020</c:v>
                </c:pt>
                <c:pt idx="67">
                  <c:v>5/16/2020</c:v>
                </c:pt>
                <c:pt idx="68">
                  <c:v>5/17/2020</c:v>
                </c:pt>
                <c:pt idx="69">
                  <c:v>5/18/2020</c:v>
                </c:pt>
                <c:pt idx="70">
                  <c:v>5/19/2020</c:v>
                </c:pt>
                <c:pt idx="71">
                  <c:v>5/20/2020</c:v>
                </c:pt>
                <c:pt idx="72">
                  <c:v>5/21/2020</c:v>
                </c:pt>
                <c:pt idx="73">
                  <c:v>5/22/2020</c:v>
                </c:pt>
                <c:pt idx="74">
                  <c:v>5/23/2020</c:v>
                </c:pt>
                <c:pt idx="75">
                  <c:v>5/24/2020</c:v>
                </c:pt>
                <c:pt idx="76">
                  <c:v>5/25/2020</c:v>
                </c:pt>
                <c:pt idx="77">
                  <c:v>5/26/2020</c:v>
                </c:pt>
                <c:pt idx="78">
                  <c:v>5/27/2020</c:v>
                </c:pt>
                <c:pt idx="79">
                  <c:v>5/28/2020</c:v>
                </c:pt>
                <c:pt idx="80">
                  <c:v>5/29/2020</c:v>
                </c:pt>
                <c:pt idx="81">
                  <c:v>5/30/2020</c:v>
                </c:pt>
                <c:pt idx="82">
                  <c:v>5/31/2020</c:v>
                </c:pt>
                <c:pt idx="83">
                  <c:v>6/1/2020</c:v>
                </c:pt>
                <c:pt idx="84">
                  <c:v>6/2/2020</c:v>
                </c:pt>
                <c:pt idx="85">
                  <c:v>6/3/2020</c:v>
                </c:pt>
                <c:pt idx="86">
                  <c:v>6/3/2020</c:v>
                </c:pt>
                <c:pt idx="87">
                  <c:v>6/4/2020</c:v>
                </c:pt>
                <c:pt idx="88">
                  <c:v>6/5/2020</c:v>
                </c:pt>
                <c:pt idx="89">
                  <c:v>6/6/2020</c:v>
                </c:pt>
                <c:pt idx="90">
                  <c:v>6/7/2020</c:v>
                </c:pt>
                <c:pt idx="91">
                  <c:v>6/8/2020</c:v>
                </c:pt>
                <c:pt idx="92">
                  <c:v>6/9/2020</c:v>
                </c:pt>
                <c:pt idx="93">
                  <c:v>6/10/2020</c:v>
                </c:pt>
                <c:pt idx="94">
                  <c:v>6/11/2020</c:v>
                </c:pt>
                <c:pt idx="95">
                  <c:v>6/12/2020</c:v>
                </c:pt>
                <c:pt idx="96">
                  <c:v>6/13/2020</c:v>
                </c:pt>
                <c:pt idx="97">
                  <c:v>6/14/2020</c:v>
                </c:pt>
                <c:pt idx="98">
                  <c:v>6/15/2020</c:v>
                </c:pt>
                <c:pt idx="99">
                  <c:v>6/16/2020</c:v>
                </c:pt>
                <c:pt idx="100">
                  <c:v>6/17/2020</c:v>
                </c:pt>
                <c:pt idx="101">
                  <c:v>6/18/2020</c:v>
                </c:pt>
                <c:pt idx="102">
                  <c:v>6/19/2020</c:v>
                </c:pt>
                <c:pt idx="103">
                  <c:v>6/20/2020</c:v>
                </c:pt>
                <c:pt idx="104">
                  <c:v>6/21/2020</c:v>
                </c:pt>
                <c:pt idx="105">
                  <c:v>6/22/2020</c:v>
                </c:pt>
                <c:pt idx="106">
                  <c:v>6/23/2020</c:v>
                </c:pt>
                <c:pt idx="107">
                  <c:v>6/24/2020</c:v>
                </c:pt>
                <c:pt idx="108">
                  <c:v>6/25/2020</c:v>
                </c:pt>
                <c:pt idx="109">
                  <c:v>6/26/2020</c:v>
                </c:pt>
                <c:pt idx="110">
                  <c:v>6/27/2020</c:v>
                </c:pt>
                <c:pt idx="111">
                  <c:v>6/28/2020</c:v>
                </c:pt>
                <c:pt idx="112">
                  <c:v>6/29/2020</c:v>
                </c:pt>
                <c:pt idx="113">
                  <c:v>6/30/2020</c:v>
                </c:pt>
                <c:pt idx="114">
                  <c:v>7/1/2020</c:v>
                </c:pt>
                <c:pt idx="115">
                  <c:v>7/2/2020</c:v>
                </c:pt>
                <c:pt idx="116">
                  <c:v>7/3/2020</c:v>
                </c:pt>
                <c:pt idx="117">
                  <c:v>7/4/2020</c:v>
                </c:pt>
                <c:pt idx="118">
                  <c:v>7/5/2020</c:v>
                </c:pt>
                <c:pt idx="119">
                  <c:v>7/6/2020</c:v>
                </c:pt>
                <c:pt idx="120">
                  <c:v>7/7/2020</c:v>
                </c:pt>
                <c:pt idx="121">
                  <c:v>7/8/2020</c:v>
                </c:pt>
                <c:pt idx="122">
                  <c:v>7/9/2020</c:v>
                </c:pt>
                <c:pt idx="123">
                  <c:v>7/10/2020</c:v>
                </c:pt>
                <c:pt idx="124">
                  <c:v>7/11/2020</c:v>
                </c:pt>
                <c:pt idx="125">
                  <c:v>7/12/2020</c:v>
                </c:pt>
                <c:pt idx="126">
                  <c:v>7/13/2020</c:v>
                </c:pt>
                <c:pt idx="127">
                  <c:v>7/14/2020</c:v>
                </c:pt>
                <c:pt idx="128">
                  <c:v>7/15/2020</c:v>
                </c:pt>
                <c:pt idx="129">
                  <c:v>7/16/2020</c:v>
                </c:pt>
                <c:pt idx="130">
                  <c:v>7/17/2020</c:v>
                </c:pt>
                <c:pt idx="131">
                  <c:v>7/18/2020</c:v>
                </c:pt>
                <c:pt idx="132">
                  <c:v>7/19/2020</c:v>
                </c:pt>
                <c:pt idx="133">
                  <c:v>7/20/2020</c:v>
                </c:pt>
                <c:pt idx="134">
                  <c:v>7/21/2020</c:v>
                </c:pt>
                <c:pt idx="135">
                  <c:v>7/22/2020</c:v>
                </c:pt>
                <c:pt idx="136">
                  <c:v>7/23/2020</c:v>
                </c:pt>
                <c:pt idx="137">
                  <c:v>7/24/2020</c:v>
                </c:pt>
                <c:pt idx="138">
                  <c:v>7/25/2020</c:v>
                </c:pt>
                <c:pt idx="139">
                  <c:v>7/26/2020</c:v>
                </c:pt>
                <c:pt idx="140">
                  <c:v>7/27/2020</c:v>
                </c:pt>
                <c:pt idx="141">
                  <c:v>7/28/2020</c:v>
                </c:pt>
                <c:pt idx="142">
                  <c:v>7/29/2020</c:v>
                </c:pt>
                <c:pt idx="143">
                  <c:v>7/30/2020</c:v>
                </c:pt>
                <c:pt idx="144">
                  <c:v>7/31/2020</c:v>
                </c:pt>
                <c:pt idx="145">
                  <c:v>8/1/2020</c:v>
                </c:pt>
                <c:pt idx="146">
                  <c:v>8/2/2020</c:v>
                </c:pt>
                <c:pt idx="147">
                  <c:v>8/3/2020</c:v>
                </c:pt>
                <c:pt idx="148">
                  <c:v>8/4/2020</c:v>
                </c:pt>
                <c:pt idx="149">
                  <c:v>8/5/2020</c:v>
                </c:pt>
                <c:pt idx="150">
                  <c:v>8/6/2020</c:v>
                </c:pt>
                <c:pt idx="151">
                  <c:v>8/7/2020</c:v>
                </c:pt>
                <c:pt idx="152">
                  <c:v>8/8/2020</c:v>
                </c:pt>
                <c:pt idx="153">
                  <c:v>8/9/2020</c:v>
                </c:pt>
                <c:pt idx="154">
                  <c:v>8/10/2020</c:v>
                </c:pt>
                <c:pt idx="155">
                  <c:v>8/11/2020</c:v>
                </c:pt>
                <c:pt idx="156">
                  <c:v>8/12/2020</c:v>
                </c:pt>
                <c:pt idx="157">
                  <c:v>8/13/2020</c:v>
                </c:pt>
                <c:pt idx="158">
                  <c:v>8/14/2020</c:v>
                </c:pt>
                <c:pt idx="159">
                  <c:v>8/15/2020</c:v>
                </c:pt>
                <c:pt idx="160">
                  <c:v>8/16/2020</c:v>
                </c:pt>
                <c:pt idx="161">
                  <c:v>8/17/2020</c:v>
                </c:pt>
                <c:pt idx="162">
                  <c:v>8/18/2020</c:v>
                </c:pt>
                <c:pt idx="163">
                  <c:v>8/19/2020</c:v>
                </c:pt>
                <c:pt idx="164">
                  <c:v>8/20/2020</c:v>
                </c:pt>
                <c:pt idx="165">
                  <c:v>8/21/2020</c:v>
                </c:pt>
                <c:pt idx="166">
                  <c:v>8/22/2020</c:v>
                </c:pt>
                <c:pt idx="167">
                  <c:v>8/23/2020</c:v>
                </c:pt>
                <c:pt idx="168">
                  <c:v>8/24/2020</c:v>
                </c:pt>
                <c:pt idx="169">
                  <c:v>8/25/2020</c:v>
                </c:pt>
                <c:pt idx="170">
                  <c:v>8/26/2020</c:v>
                </c:pt>
                <c:pt idx="171">
                  <c:v>8/27/2020</c:v>
                </c:pt>
                <c:pt idx="172">
                  <c:v>8/28/2020</c:v>
                </c:pt>
                <c:pt idx="173">
                  <c:v>8/29/2020</c:v>
                </c:pt>
                <c:pt idx="174">
                  <c:v>8/30/2020</c:v>
                </c:pt>
                <c:pt idx="175">
                  <c:v>8/31/2020</c:v>
                </c:pt>
                <c:pt idx="176">
                  <c:v>9/1/2020</c:v>
                </c:pt>
                <c:pt idx="177">
                  <c:v>9/2/2020</c:v>
                </c:pt>
                <c:pt idx="178">
                  <c:v>9/3/2020</c:v>
                </c:pt>
                <c:pt idx="179">
                  <c:v>9/4/2020</c:v>
                </c:pt>
                <c:pt idx="180">
                  <c:v>9/5/2020</c:v>
                </c:pt>
                <c:pt idx="181">
                  <c:v>9/6/2020</c:v>
                </c:pt>
                <c:pt idx="182">
                  <c:v>9/7/2020</c:v>
                </c:pt>
                <c:pt idx="183">
                  <c:v>9/8/2020</c:v>
                </c:pt>
                <c:pt idx="184">
                  <c:v>9/9/2020</c:v>
                </c:pt>
              </c:strCache>
            </c:strRef>
          </c:cat>
          <c:val>
            <c:numRef>
              <c:f>7</c:f>
              <c:numCache>
                <c:formatCode>General</c:formatCode>
                <c:ptCount val="185"/>
                <c:pt idx="20">
                  <c:v>0.288</c:v>
                </c:pt>
                <c:pt idx="21">
                  <c:v>0.288</c:v>
                </c:pt>
                <c:pt idx="22">
                  <c:v>0.288</c:v>
                </c:pt>
                <c:pt idx="23">
                  <c:v>0.576</c:v>
                </c:pt>
                <c:pt idx="24">
                  <c:v>1.152</c:v>
                </c:pt>
                <c:pt idx="25">
                  <c:v>1.152</c:v>
                </c:pt>
                <c:pt idx="26">
                  <c:v>1.439</c:v>
                </c:pt>
                <c:pt idx="27">
                  <c:v>1.727</c:v>
                </c:pt>
                <c:pt idx="28">
                  <c:v>1.727</c:v>
                </c:pt>
                <c:pt idx="29">
                  <c:v>2.015</c:v>
                </c:pt>
                <c:pt idx="30">
                  <c:v>2.015</c:v>
                </c:pt>
                <c:pt idx="31">
                  <c:v>2.015</c:v>
                </c:pt>
                <c:pt idx="32">
                  <c:v>2.015</c:v>
                </c:pt>
                <c:pt idx="33">
                  <c:v>2.015</c:v>
                </c:pt>
                <c:pt idx="34">
                  <c:v>2.303</c:v>
                </c:pt>
                <c:pt idx="35">
                  <c:v>2.303</c:v>
                </c:pt>
                <c:pt idx="36">
                  <c:v>2.303</c:v>
                </c:pt>
                <c:pt idx="37">
                  <c:v>2.591</c:v>
                </c:pt>
                <c:pt idx="38">
                  <c:v>2.591</c:v>
                </c:pt>
                <c:pt idx="39">
                  <c:v>2.591</c:v>
                </c:pt>
                <c:pt idx="40">
                  <c:v>2.591</c:v>
                </c:pt>
                <c:pt idx="41">
                  <c:v>2.879</c:v>
                </c:pt>
                <c:pt idx="42">
                  <c:v>2.879</c:v>
                </c:pt>
                <c:pt idx="43">
                  <c:v>3.455</c:v>
                </c:pt>
                <c:pt idx="44">
                  <c:v>3.455</c:v>
                </c:pt>
                <c:pt idx="45">
                  <c:v>3.455</c:v>
                </c:pt>
                <c:pt idx="46">
                  <c:v>3.455</c:v>
                </c:pt>
                <c:pt idx="47">
                  <c:v>4.03</c:v>
                </c:pt>
                <c:pt idx="48">
                  <c:v>4.318</c:v>
                </c:pt>
                <c:pt idx="49">
                  <c:v>4.318</c:v>
                </c:pt>
                <c:pt idx="50">
                  <c:v>4.318</c:v>
                </c:pt>
                <c:pt idx="51">
                  <c:v>4.318</c:v>
                </c:pt>
                <c:pt idx="52">
                  <c:v>4.894</c:v>
                </c:pt>
                <c:pt idx="53">
                  <c:v>4.894</c:v>
                </c:pt>
                <c:pt idx="54">
                  <c:v>4.894</c:v>
                </c:pt>
                <c:pt idx="55">
                  <c:v>4.894</c:v>
                </c:pt>
                <c:pt idx="56">
                  <c:v>4.894</c:v>
                </c:pt>
                <c:pt idx="57">
                  <c:v>4.894</c:v>
                </c:pt>
                <c:pt idx="58">
                  <c:v>4.894</c:v>
                </c:pt>
                <c:pt idx="59">
                  <c:v>4.894</c:v>
                </c:pt>
                <c:pt idx="60">
                  <c:v>5.182</c:v>
                </c:pt>
                <c:pt idx="61">
                  <c:v>5.182</c:v>
                </c:pt>
                <c:pt idx="62">
                  <c:v>5.47</c:v>
                </c:pt>
                <c:pt idx="63">
                  <c:v>5.47</c:v>
                </c:pt>
                <c:pt idx="64">
                  <c:v>5.47</c:v>
                </c:pt>
                <c:pt idx="65">
                  <c:v>5.47</c:v>
                </c:pt>
                <c:pt idx="66">
                  <c:v>5.47</c:v>
                </c:pt>
                <c:pt idx="67">
                  <c:v>5.47</c:v>
                </c:pt>
                <c:pt idx="68">
                  <c:v>5.47</c:v>
                </c:pt>
                <c:pt idx="69">
                  <c:v>5.758</c:v>
                </c:pt>
                <c:pt idx="70">
                  <c:v>5.758</c:v>
                </c:pt>
                <c:pt idx="71">
                  <c:v>5.758</c:v>
                </c:pt>
                <c:pt idx="72">
                  <c:v>5.758</c:v>
                </c:pt>
                <c:pt idx="73">
                  <c:v>5.758</c:v>
                </c:pt>
                <c:pt idx="74">
                  <c:v>5.758</c:v>
                </c:pt>
                <c:pt idx="75">
                  <c:v>6.333</c:v>
                </c:pt>
                <c:pt idx="76">
                  <c:v>6.333</c:v>
                </c:pt>
                <c:pt idx="77">
                  <c:v>6.333</c:v>
                </c:pt>
                <c:pt idx="78">
                  <c:v>6.333</c:v>
                </c:pt>
                <c:pt idx="79">
                  <c:v>6.333</c:v>
                </c:pt>
                <c:pt idx="80">
                  <c:v>6.333</c:v>
                </c:pt>
                <c:pt idx="81">
                  <c:v>6.333</c:v>
                </c:pt>
                <c:pt idx="82">
                  <c:v>6.333</c:v>
                </c:pt>
                <c:pt idx="83">
                  <c:v>6.333</c:v>
                </c:pt>
                <c:pt idx="84">
                  <c:v>6.621</c:v>
                </c:pt>
                <c:pt idx="85">
                  <c:v>6.621</c:v>
                </c:pt>
                <c:pt idx="86">
                  <c:v>6.621</c:v>
                </c:pt>
                <c:pt idx="87">
                  <c:v>6.621</c:v>
                </c:pt>
                <c:pt idx="88">
                  <c:v>6.621</c:v>
                </c:pt>
                <c:pt idx="89">
                  <c:v>6.621</c:v>
                </c:pt>
                <c:pt idx="90">
                  <c:v>6.621</c:v>
                </c:pt>
                <c:pt idx="91">
                  <c:v>6.621</c:v>
                </c:pt>
                <c:pt idx="92">
                  <c:v>6.621</c:v>
                </c:pt>
                <c:pt idx="93">
                  <c:v>6.621</c:v>
                </c:pt>
                <c:pt idx="94">
                  <c:v>6.621</c:v>
                </c:pt>
                <c:pt idx="95">
                  <c:v>6.621</c:v>
                </c:pt>
                <c:pt idx="96">
                  <c:v>6.621</c:v>
                </c:pt>
                <c:pt idx="97">
                  <c:v>6.621</c:v>
                </c:pt>
                <c:pt idx="98">
                  <c:v>6.621</c:v>
                </c:pt>
                <c:pt idx="99">
                  <c:v>6.909</c:v>
                </c:pt>
                <c:pt idx="100">
                  <c:v>6.909</c:v>
                </c:pt>
                <c:pt idx="101">
                  <c:v>6.909</c:v>
                </c:pt>
                <c:pt idx="102">
                  <c:v>6.909</c:v>
                </c:pt>
                <c:pt idx="103">
                  <c:v>7.197</c:v>
                </c:pt>
                <c:pt idx="104">
                  <c:v>7.197</c:v>
                </c:pt>
                <c:pt idx="105">
                  <c:v>7.197</c:v>
                </c:pt>
                <c:pt idx="106">
                  <c:v>7.197</c:v>
                </c:pt>
                <c:pt idx="107">
                  <c:v>7.485</c:v>
                </c:pt>
                <c:pt idx="108">
                  <c:v>7.485</c:v>
                </c:pt>
                <c:pt idx="109">
                  <c:v>7.485</c:v>
                </c:pt>
                <c:pt idx="110">
                  <c:v>7.485</c:v>
                </c:pt>
                <c:pt idx="111">
                  <c:v>7.773</c:v>
                </c:pt>
                <c:pt idx="112">
                  <c:v>7.773</c:v>
                </c:pt>
                <c:pt idx="113">
                  <c:v>7.773</c:v>
                </c:pt>
                <c:pt idx="114">
                  <c:v>8.061</c:v>
                </c:pt>
                <c:pt idx="115">
                  <c:v>8.061</c:v>
                </c:pt>
                <c:pt idx="116">
                  <c:v>8.061</c:v>
                </c:pt>
                <c:pt idx="117">
                  <c:v>8.061</c:v>
                </c:pt>
                <c:pt idx="118">
                  <c:v>8.061</c:v>
                </c:pt>
                <c:pt idx="119">
                  <c:v>8.348</c:v>
                </c:pt>
                <c:pt idx="120">
                  <c:v>8.348</c:v>
                </c:pt>
                <c:pt idx="121">
                  <c:v>8.348</c:v>
                </c:pt>
                <c:pt idx="122">
                  <c:v>8.348</c:v>
                </c:pt>
                <c:pt idx="123">
                  <c:v>8.348</c:v>
                </c:pt>
                <c:pt idx="124">
                  <c:v>8.636</c:v>
                </c:pt>
                <c:pt idx="125">
                  <c:v>8.924</c:v>
                </c:pt>
                <c:pt idx="126">
                  <c:v>8.924</c:v>
                </c:pt>
                <c:pt idx="127">
                  <c:v>8.924</c:v>
                </c:pt>
                <c:pt idx="128">
                  <c:v>8.924</c:v>
                </c:pt>
                <c:pt idx="129">
                  <c:v>8.924</c:v>
                </c:pt>
                <c:pt idx="130">
                  <c:v>9.212</c:v>
                </c:pt>
                <c:pt idx="131">
                  <c:v>9.5</c:v>
                </c:pt>
                <c:pt idx="132">
                  <c:v>9.5</c:v>
                </c:pt>
                <c:pt idx="133">
                  <c:v>9.5</c:v>
                </c:pt>
                <c:pt idx="134">
                  <c:v>9.5</c:v>
                </c:pt>
                <c:pt idx="135">
                  <c:v>9.788</c:v>
                </c:pt>
                <c:pt idx="136">
                  <c:v>9.788</c:v>
                </c:pt>
                <c:pt idx="137">
                  <c:v>9.788</c:v>
                </c:pt>
                <c:pt idx="138">
                  <c:v>9.788</c:v>
                </c:pt>
                <c:pt idx="139">
                  <c:v>9.788</c:v>
                </c:pt>
                <c:pt idx="140">
                  <c:v>10.076</c:v>
                </c:pt>
                <c:pt idx="141">
                  <c:v>10.076</c:v>
                </c:pt>
                <c:pt idx="142">
                  <c:v>10.076</c:v>
                </c:pt>
                <c:pt idx="143">
                  <c:v>10.076</c:v>
                </c:pt>
                <c:pt idx="144">
                  <c:v>10.076</c:v>
                </c:pt>
                <c:pt idx="145">
                  <c:v>10.076</c:v>
                </c:pt>
                <c:pt idx="146">
                  <c:v>10.364</c:v>
                </c:pt>
                <c:pt idx="147">
                  <c:v>10.364</c:v>
                </c:pt>
                <c:pt idx="148">
                  <c:v>10.651</c:v>
                </c:pt>
                <c:pt idx="149">
                  <c:v>10.651</c:v>
                </c:pt>
                <c:pt idx="150">
                  <c:v>10.651</c:v>
                </c:pt>
                <c:pt idx="151">
                  <c:v>10.651</c:v>
                </c:pt>
                <c:pt idx="152">
                  <c:v>10.651</c:v>
                </c:pt>
                <c:pt idx="153">
                  <c:v>10.651</c:v>
                </c:pt>
                <c:pt idx="154">
                  <c:v>10.651</c:v>
                </c:pt>
                <c:pt idx="155">
                  <c:v>10.651</c:v>
                </c:pt>
                <c:pt idx="156">
                  <c:v>10.651</c:v>
                </c:pt>
                <c:pt idx="157">
                  <c:v>10.651</c:v>
                </c:pt>
                <c:pt idx="158">
                  <c:v>10.939</c:v>
                </c:pt>
                <c:pt idx="159">
                  <c:v>10.939</c:v>
                </c:pt>
                <c:pt idx="160">
                  <c:v>10.939</c:v>
                </c:pt>
                <c:pt idx="161">
                  <c:v>11.515</c:v>
                </c:pt>
                <c:pt idx="162">
                  <c:v>11.515</c:v>
                </c:pt>
                <c:pt idx="163">
                  <c:v>11.515</c:v>
                </c:pt>
                <c:pt idx="164">
                  <c:v>11.803</c:v>
                </c:pt>
                <c:pt idx="165">
                  <c:v>12.091</c:v>
                </c:pt>
                <c:pt idx="166">
                  <c:v>12.091</c:v>
                </c:pt>
                <c:pt idx="167">
                  <c:v>12.091</c:v>
                </c:pt>
                <c:pt idx="168">
                  <c:v>12.091</c:v>
                </c:pt>
                <c:pt idx="169">
                  <c:v>12.379</c:v>
                </c:pt>
                <c:pt idx="170">
                  <c:v>12.379</c:v>
                </c:pt>
                <c:pt idx="171">
                  <c:v>12.379</c:v>
                </c:pt>
                <c:pt idx="172">
                  <c:v>12.379</c:v>
                </c:pt>
                <c:pt idx="173">
                  <c:v>12.667</c:v>
                </c:pt>
                <c:pt idx="174">
                  <c:v>12.667</c:v>
                </c:pt>
                <c:pt idx="175">
                  <c:v>12.667</c:v>
                </c:pt>
                <c:pt idx="176">
                  <c:v>12.667</c:v>
                </c:pt>
                <c:pt idx="177">
                  <c:v>12.667</c:v>
                </c:pt>
                <c:pt idx="178">
                  <c:v>12.667</c:v>
                </c:pt>
                <c:pt idx="179">
                  <c:v>12.954</c:v>
                </c:pt>
                <c:pt idx="180">
                  <c:v>12.954</c:v>
                </c:pt>
                <c:pt idx="181">
                  <c:v>12.954</c:v>
                </c:pt>
                <c:pt idx="182">
                  <c:v>12.954</c:v>
                </c:pt>
                <c:pt idx="183">
                  <c:v>12.954</c:v>
                </c:pt>
                <c:pt idx="184">
                  <c:v>12.954</c:v>
                </c:pt>
              </c:numCache>
            </c:numRef>
          </c:val>
          <c:smooth val="0"/>
        </c:ser>
        <c:hiLowLines>
          <c:spPr>
            <a:ln>
              <a:noFill/>
            </a:ln>
          </c:spPr>
        </c:hiLowLines>
        <c:marker val="0"/>
        <c:axId val="50151550"/>
        <c:axId val="22170841"/>
      </c:lineChart>
      <c:catAx>
        <c:axId val="50151550"/>
        <c:scaling>
          <c:orientation val="minMax"/>
          <c:max val="44084"/>
        </c:scaling>
        <c:delete val="0"/>
        <c:axPos val="b"/>
        <c:numFmt formatCode="[$-380A]dd/mm/yyyy" sourceLinked="1"/>
        <c:majorTickMark val="none"/>
        <c:minorTickMark val="none"/>
        <c:tickLblPos val="nextTo"/>
        <c:spPr>
          <a:ln w="9360">
            <a:solidFill>
              <a:srgbClr val="595959"/>
            </a:solidFill>
            <a:round/>
          </a:ln>
        </c:spPr>
        <c:txPr>
          <a:bodyPr/>
          <a:lstStyle/>
          <a:p>
            <a:pPr>
              <a:defRPr b="0" sz="1000" spc="-1" strike="noStrike">
                <a:solidFill>
                  <a:srgbClr val="000000"/>
                </a:solidFill>
                <a:latin typeface="Aquawax"/>
              </a:defRPr>
            </a:pPr>
          </a:p>
        </c:txPr>
        <c:crossAx val="22170841"/>
        <c:crosses val="autoZero"/>
        <c:auto val="1"/>
        <c:lblAlgn val="ctr"/>
        <c:lblOffset val="100"/>
        <c:noMultiLvlLbl val="0"/>
      </c:catAx>
      <c:valAx>
        <c:axId val="22170841"/>
        <c:scaling>
          <c:orientation val="minMax"/>
          <c:max val="1000"/>
          <c:min val="0"/>
        </c:scaling>
        <c:delete val="0"/>
        <c:axPos val="l"/>
        <c:numFmt formatCode="#,##0"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50151550"/>
        <c:crosses val="autoZero"/>
        <c:crossBetween val="between"/>
        <c:majorUnit val="200"/>
      </c:valAx>
      <c:spPr>
        <a:noFill/>
        <a:ln>
          <a:noFill/>
        </a:ln>
      </c:spPr>
    </c:plotArea>
    <c:plotVisOnly val="1"/>
    <c:dispBlanksAs val="gap"/>
  </c:chart>
  <c:spPr>
    <a:noFill/>
    <a:ln w="9360">
      <a:noFill/>
    </a:ln>
  </c:spPr>
</c:chartSpace>
</file>

<file path=ppt/charts/chart20.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515420892283294"/>
          <c:y val="0.0693799070661753"/>
          <c:w val="0.928550561328826"/>
          <c:h val="0.815414196442878"/>
        </c:manualLayout>
      </c:layout>
      <c:barChart>
        <c:barDir val="col"/>
        <c:grouping val="clustered"/>
        <c:varyColors val="0"/>
        <c:ser>
          <c:idx val="0"/>
          <c:order val="0"/>
          <c:tx>
            <c:strRef>
              <c:f>label 0</c:f>
              <c:strCache>
                <c:ptCount val="1"/>
                <c:pt idx="0">
                  <c:v>EMBI spread</c:v>
                </c:pt>
              </c:strCache>
            </c:strRef>
          </c:tx>
          <c:spPr>
            <a:solidFill>
              <a:srgbClr val="d9d9d9"/>
            </a:solidFill>
            <a:ln>
              <a:noFill/>
            </a:ln>
          </c:spPr>
          <c:invertIfNegative val="0"/>
          <c:dPt>
            <c:idx val="11"/>
            <c:invertIfNegative val="0"/>
            <c:spPr>
              <a:solidFill>
                <a:srgbClr val="2e75b6"/>
              </a:solidFill>
              <a:ln>
                <a:noFill/>
              </a:ln>
            </c:spPr>
          </c:dPt>
          <c:dLbls>
            <c:dLbl>
              <c:idx val="11"/>
              <c:numFmt formatCode="General" sourceLinked="0"/>
              <c:txPr>
                <a:bodyPr/>
                <a:lstStyle/>
                <a:p>
                  <a:pPr>
                    <a:defRPr b="1" sz="900" spc="-1" strike="noStrike">
                      <a:solidFill>
                        <a:srgbClr val="203864"/>
                      </a:solidFill>
                      <a:latin typeface="Aquawax"/>
                    </a:defRPr>
                  </a:pPr>
                </a:p>
              </c:txPr>
              <c:dLblPos val="outEnd"/>
              <c:showLegendKey val="0"/>
              <c:showVal val="1"/>
              <c:showCatName val="0"/>
              <c:showSerName val="0"/>
              <c:showPercent val="0"/>
              <c:separator>; </c:separator>
            </c:dLbl>
            <c:txPr>
              <a:bodyPr/>
              <a:lstStyle/>
              <a:p>
                <a:pPr>
                  <a:defRPr b="0" sz="900" spc="-1" strike="noStrike">
                    <a:solidFill>
                      <a:srgbClr val="000000"/>
                    </a:solidFill>
                    <a:latin typeface="Aquawax"/>
                  </a:defRPr>
                </a:pPr>
              </a:p>
            </c:txPr>
            <c:dLblPos val="outEnd"/>
            <c:showLegendKey val="0"/>
            <c:showVal val="0"/>
            <c:showCatName val="0"/>
            <c:showSerName val="0"/>
            <c:showPercent val="0"/>
            <c:separator>; </c:separator>
            <c:showLeaderLines val="0"/>
          </c:dLbls>
          <c:cat>
            <c:strRef>
              <c:f>categories</c:f>
              <c:strCache>
                <c:ptCount val="13"/>
                <c:pt idx="0">
                  <c:v>El Salvador
</c:v>
                </c:pt>
                <c:pt idx="1">
                  <c:v>Costa Rica
</c:v>
                </c:pt>
                <c:pt idx="2">
                  <c:v>Bolivia
</c:v>
                </c:pt>
                <c:pt idx="3">
                  <c:v>Mexico
</c:v>
                </c:pt>
                <c:pt idx="4">
                  <c:v>Jamaica
</c:v>
                </c:pt>
                <c:pt idx="5">
                  <c:v>Brazil
</c:v>
                </c:pt>
                <c:pt idx="6">
                  <c:v>Guatemala
</c:v>
                </c:pt>
                <c:pt idx="7">
                  <c:v>Colombia
</c:v>
                </c:pt>
                <c:pt idx="8">
                  <c:v>Paraguay
</c:v>
                </c:pt>
                <c:pt idx="9">
                  <c:v>Panama
</c:v>
                </c:pt>
                <c:pt idx="10">
                  <c:v>Chile
</c:v>
                </c:pt>
                <c:pt idx="11">
                  <c:v>Uruguay
</c:v>
                </c:pt>
                <c:pt idx="12">
                  <c:v>Peru
</c:v>
                </c:pt>
              </c:strCache>
            </c:strRef>
          </c:cat>
          <c:val>
            <c:numRef>
              <c:f>0</c:f>
              <c:numCache>
                <c:formatCode>General</c:formatCode>
                <c:ptCount val="13"/>
                <c:pt idx="0">
                  <c:v>719</c:v>
                </c:pt>
                <c:pt idx="1">
                  <c:v>637</c:v>
                </c:pt>
                <c:pt idx="2">
                  <c:v>560</c:v>
                </c:pt>
                <c:pt idx="3">
                  <c:v>472</c:v>
                </c:pt>
                <c:pt idx="4">
                  <c:v>410</c:v>
                </c:pt>
                <c:pt idx="5">
                  <c:v>311</c:v>
                </c:pt>
                <c:pt idx="6">
                  <c:v>289</c:v>
                </c:pt>
                <c:pt idx="7">
                  <c:v>252</c:v>
                </c:pt>
                <c:pt idx="8">
                  <c:v>238</c:v>
                </c:pt>
                <c:pt idx="9">
                  <c:v>179</c:v>
                </c:pt>
                <c:pt idx="10">
                  <c:v>172</c:v>
                </c:pt>
                <c:pt idx="11">
                  <c:v>171</c:v>
                </c:pt>
                <c:pt idx="12">
                  <c:v>150</c:v>
                </c:pt>
              </c:numCache>
            </c:numRef>
          </c:val>
        </c:ser>
        <c:gapWidth val="219"/>
        <c:overlap val="-27"/>
        <c:axId val="73682586"/>
        <c:axId val="77434198"/>
      </c:barChart>
      <c:lineChart>
        <c:grouping val="standard"/>
        <c:varyColors val="0"/>
        <c:ser>
          <c:idx val="1"/>
          <c:order val="1"/>
          <c:tx>
            <c:strRef>
              <c:f>label 1</c:f>
              <c:strCache>
                <c:ptCount val="1"/>
                <c:pt idx="0">
                  <c:v>Change in EMBI with respect to Feb. 19, 2020</c:v>
                </c:pt>
              </c:strCache>
            </c:strRef>
          </c:tx>
          <c:spPr>
            <a:solidFill>
              <a:srgbClr val="ff0000"/>
            </a:solidFill>
            <a:ln w="28440">
              <a:noFill/>
            </a:ln>
          </c:spPr>
          <c:marker>
            <c:symbol val="circle"/>
            <c:size val="7"/>
            <c:spPr>
              <a:solidFill>
                <a:srgbClr val="ff0000"/>
              </a:solidFill>
            </c:spPr>
          </c:marker>
          <c:dPt>
            <c:idx val="0"/>
            <c:marker>
              <c:symbol val="circle"/>
              <c:size val="7"/>
              <c:spPr>
                <a:solidFill>
                  <a:srgbClr val="ff0000"/>
                </a:solidFill>
              </c:spPr>
            </c:marker>
          </c:dPt>
          <c:dPt>
            <c:idx val="1"/>
            <c:marker>
              <c:symbol val="circle"/>
              <c:size val="7"/>
              <c:spPr>
                <a:solidFill>
                  <a:srgbClr val="ff0000"/>
                </a:solidFill>
              </c:spPr>
            </c:marker>
          </c:dPt>
          <c:dPt>
            <c:idx val="2"/>
            <c:marker>
              <c:symbol val="circle"/>
              <c:size val="7"/>
              <c:spPr>
                <a:solidFill>
                  <a:srgbClr val="ff0000"/>
                </a:solidFill>
              </c:spPr>
            </c:marker>
          </c:dPt>
          <c:dPt>
            <c:idx val="3"/>
            <c:marker>
              <c:symbol val="circle"/>
              <c:size val="7"/>
              <c:spPr>
                <a:solidFill>
                  <a:srgbClr val="ff0000"/>
                </a:solidFill>
              </c:spPr>
            </c:marker>
          </c:dPt>
          <c:dPt>
            <c:idx val="4"/>
            <c:marker>
              <c:symbol val="circle"/>
              <c:size val="7"/>
              <c:spPr>
                <a:solidFill>
                  <a:srgbClr val="ff0000"/>
                </a:solidFill>
              </c:spPr>
            </c:marker>
          </c:dPt>
          <c:dPt>
            <c:idx val="5"/>
            <c:marker>
              <c:symbol val="circle"/>
              <c:size val="7"/>
              <c:spPr>
                <a:solidFill>
                  <a:srgbClr val="ff0000"/>
                </a:solidFill>
              </c:spPr>
            </c:marker>
          </c:dPt>
          <c:dPt>
            <c:idx val="6"/>
            <c:marker>
              <c:symbol val="circle"/>
              <c:size val="7"/>
              <c:spPr>
                <a:solidFill>
                  <a:srgbClr val="ff0000"/>
                </a:solidFill>
              </c:spPr>
            </c:marker>
          </c:dPt>
          <c:dPt>
            <c:idx val="7"/>
            <c:marker>
              <c:symbol val="circle"/>
              <c:size val="7"/>
              <c:spPr>
                <a:solidFill>
                  <a:srgbClr val="ff0000"/>
                </a:solidFill>
              </c:spPr>
            </c:marker>
          </c:dPt>
          <c:dPt>
            <c:idx val="8"/>
            <c:marker>
              <c:symbol val="circle"/>
              <c:size val="7"/>
              <c:spPr>
                <a:solidFill>
                  <a:srgbClr val="ff0000"/>
                </a:solidFill>
              </c:spPr>
            </c:marker>
          </c:dPt>
          <c:dPt>
            <c:idx val="9"/>
            <c:marker>
              <c:symbol val="circle"/>
              <c:size val="7"/>
              <c:spPr>
                <a:solidFill>
                  <a:srgbClr val="ff0000"/>
                </a:solidFill>
              </c:spPr>
            </c:marker>
          </c:dPt>
          <c:dPt>
            <c:idx val="10"/>
            <c:marker>
              <c:symbol val="circle"/>
              <c:size val="7"/>
              <c:spPr>
                <a:solidFill>
                  <a:srgbClr val="ff0000"/>
                </a:solidFill>
              </c:spPr>
            </c:marker>
          </c:dPt>
          <c:dPt>
            <c:idx val="11"/>
            <c:marker>
              <c:symbol val="circle"/>
              <c:size val="7"/>
              <c:spPr>
                <a:solidFill>
                  <a:srgbClr val="ff0000"/>
                </a:solidFill>
              </c:spPr>
            </c:marker>
          </c:dPt>
          <c:dPt>
            <c:idx val="12"/>
            <c:marker>
              <c:symbol val="circle"/>
              <c:size val="7"/>
              <c:spPr>
                <a:solidFill>
                  <a:srgbClr val="ff0000"/>
                </a:solidFill>
              </c:spPr>
            </c:marker>
          </c:dPt>
          <c:dLbls>
            <c:dLbl>
              <c:idx val="0"/>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1"/>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2"/>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3"/>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4"/>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5"/>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6"/>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7"/>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8"/>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9"/>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10"/>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dLbl>
              <c:idx val="11"/>
              <c:numFmt formatCode="General" sourceLinked="0"/>
              <c:txPr>
                <a:bodyPr/>
                <a:lstStyle/>
                <a:p>
                  <a:pPr>
                    <a:defRPr b="1" sz="900" spc="-1" strike="noStrike">
                      <a:solidFill>
                        <a:srgbClr val="ed7d31"/>
                      </a:solidFill>
                      <a:latin typeface="Aquawax"/>
                    </a:defRPr>
                  </a:pPr>
                </a:p>
              </c:txPr>
              <c:dLblPos val="t"/>
              <c:showLegendKey val="0"/>
              <c:showVal val="1"/>
              <c:showCatName val="0"/>
              <c:showSerName val="0"/>
              <c:showPercent val="0"/>
              <c:separator>; </c:separator>
            </c:dLbl>
            <c:dLbl>
              <c:idx val="12"/>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dLbl>
            <c:txPr>
              <a:bodyPr/>
              <a:lstStyle/>
              <a:p>
                <a:pPr>
                  <a:defRPr b="1" sz="900" spc="-1" strike="noStrike">
                    <a:solidFill>
                      <a:srgbClr val="ffffff"/>
                    </a:solidFill>
                    <a:latin typeface="Aquawax"/>
                  </a:defRPr>
                </a:pPr>
              </a:p>
            </c:txPr>
            <c:dLblPos val="r"/>
            <c:showLegendKey val="0"/>
            <c:showVal val="0"/>
            <c:showCatName val="0"/>
            <c:showSerName val="0"/>
            <c:showPercent val="0"/>
            <c:separator>; </c:separator>
            <c:showLeaderLines val="0"/>
          </c:dLbls>
          <c:cat>
            <c:strRef>
              <c:f>categories</c:f>
              <c:strCache>
                <c:ptCount val="13"/>
                <c:pt idx="0">
                  <c:v>El Salvador
</c:v>
                </c:pt>
                <c:pt idx="1">
                  <c:v>Costa Rica
</c:v>
                </c:pt>
                <c:pt idx="2">
                  <c:v>Bolivia
</c:v>
                </c:pt>
                <c:pt idx="3">
                  <c:v>Mexico
</c:v>
                </c:pt>
                <c:pt idx="4">
                  <c:v>Jamaica
</c:v>
                </c:pt>
                <c:pt idx="5">
                  <c:v>Brazil
</c:v>
                </c:pt>
                <c:pt idx="6">
                  <c:v>Guatemala
</c:v>
                </c:pt>
                <c:pt idx="7">
                  <c:v>Colombia
</c:v>
                </c:pt>
                <c:pt idx="8">
                  <c:v>Paraguay
</c:v>
                </c:pt>
                <c:pt idx="9">
                  <c:v>Panama
</c:v>
                </c:pt>
                <c:pt idx="10">
                  <c:v>Chile
</c:v>
                </c:pt>
                <c:pt idx="11">
                  <c:v>Uruguay
</c:v>
                </c:pt>
                <c:pt idx="12">
                  <c:v>Peru
</c:v>
                </c:pt>
              </c:strCache>
            </c:strRef>
          </c:cat>
          <c:val>
            <c:numRef>
              <c:f>1</c:f>
              <c:numCache>
                <c:formatCode>General</c:formatCode>
                <c:ptCount val="13"/>
                <c:pt idx="0">
                  <c:v>312</c:v>
                </c:pt>
                <c:pt idx="1">
                  <c:v>191</c:v>
                </c:pt>
                <c:pt idx="2">
                  <c:v>285</c:v>
                </c:pt>
                <c:pt idx="3">
                  <c:v>183</c:v>
                </c:pt>
                <c:pt idx="4">
                  <c:v>107</c:v>
                </c:pt>
                <c:pt idx="5">
                  <c:v>124</c:v>
                </c:pt>
                <c:pt idx="6">
                  <c:v>54</c:v>
                </c:pt>
                <c:pt idx="7">
                  <c:v>92</c:v>
                </c:pt>
                <c:pt idx="8">
                  <c:v>24</c:v>
                </c:pt>
                <c:pt idx="9">
                  <c:v>56</c:v>
                </c:pt>
                <c:pt idx="10">
                  <c:v>34</c:v>
                </c:pt>
                <c:pt idx="11">
                  <c:v>24</c:v>
                </c:pt>
                <c:pt idx="12">
                  <c:v>41</c:v>
                </c:pt>
              </c:numCache>
            </c:numRef>
          </c:val>
          <c:smooth val="0"/>
        </c:ser>
        <c:hiLowLines>
          <c:spPr>
            <a:ln>
              <a:noFill/>
            </a:ln>
          </c:spPr>
        </c:hiLowLines>
        <c:marker val="1"/>
        <c:axId val="73682586"/>
        <c:axId val="77434198"/>
      </c:lineChart>
      <c:catAx>
        <c:axId val="73682586"/>
        <c:scaling>
          <c:orientation val="minMax"/>
        </c:scaling>
        <c:delete val="0"/>
        <c:axPos val="b"/>
        <c:numFmt formatCode="[$-380A]dd/mm/yyyy" sourceLinked="1"/>
        <c:majorTickMark val="none"/>
        <c:minorTickMark val="none"/>
        <c:tickLblPos val="low"/>
        <c:spPr>
          <a:ln w="9360">
            <a:solidFill>
              <a:srgbClr val="000000"/>
            </a:solidFill>
            <a:round/>
          </a:ln>
        </c:spPr>
        <c:txPr>
          <a:bodyPr/>
          <a:lstStyle/>
          <a:p>
            <a:pPr>
              <a:defRPr b="1" sz="900" spc="-1" strike="noStrike">
                <a:solidFill>
                  <a:srgbClr val="000000"/>
                </a:solidFill>
                <a:latin typeface="Aquawax"/>
              </a:defRPr>
            </a:pPr>
          </a:p>
        </c:txPr>
        <c:crossAx val="77434198"/>
        <c:crosses val="autoZero"/>
        <c:auto val="1"/>
        <c:lblAlgn val="ctr"/>
        <c:lblOffset val="100"/>
        <c:noMultiLvlLbl val="0"/>
      </c:catAx>
      <c:valAx>
        <c:axId val="77434198"/>
        <c:scaling>
          <c:orientation val="minMax"/>
          <c:max val="800"/>
        </c:scaling>
        <c:delete val="0"/>
        <c:axPos val="l"/>
        <c:numFmt formatCode="#,##0" sourceLinked="0"/>
        <c:majorTickMark val="none"/>
        <c:minorTickMark val="none"/>
        <c:tickLblPos val="nextTo"/>
        <c:spPr>
          <a:ln w="6480">
            <a:solidFill>
              <a:srgbClr val="000000"/>
            </a:solidFill>
            <a:round/>
          </a:ln>
        </c:spPr>
        <c:txPr>
          <a:bodyPr/>
          <a:lstStyle/>
          <a:p>
            <a:pPr>
              <a:defRPr b="0" sz="1100" spc="-1" strike="noStrike">
                <a:solidFill>
                  <a:srgbClr val="000000"/>
                </a:solidFill>
                <a:latin typeface="Aquawax"/>
              </a:defRPr>
            </a:pPr>
          </a:p>
        </c:txPr>
        <c:crossAx val="73682586"/>
        <c:crosses val="autoZero"/>
        <c:crossBetween val="between"/>
      </c:valAx>
      <c:spPr>
        <a:noFill/>
        <a:ln>
          <a:noFill/>
        </a:ln>
      </c:spPr>
    </c:plotArea>
    <c:legend>
      <c:legendPos val="r"/>
      <c:layout>
        <c:manualLayout>
          <c:xMode val="edge"/>
          <c:yMode val="edge"/>
          <c:x val="0.525854513584575"/>
          <c:y val="0.167360999839769"/>
          <c:w val="0.425542570951586"/>
          <c:h val="0.162166493069466"/>
        </c:manualLayout>
      </c:layout>
      <c:overlay val="0"/>
      <c:spPr>
        <a:noFill/>
        <a:ln>
          <a:noFill/>
        </a:ln>
      </c:spPr>
      <c:txPr>
        <a:bodyPr/>
        <a:lstStyle/>
        <a:p>
          <a:pPr>
            <a:defRPr b="0" sz="1300" spc="-1" strike="noStrike">
              <a:solidFill>
                <a:srgbClr val="000000"/>
              </a:solidFill>
              <a:latin typeface="Aquawax"/>
            </a:defRPr>
          </a:pPr>
        </a:p>
      </c:txPr>
    </c:legend>
    <c:plotVisOnly val="1"/>
    <c:dispBlanksAs val="gap"/>
  </c:chart>
  <c:spPr>
    <a:solidFill>
      <a:srgbClr val="ffffff"/>
    </a:solidFill>
    <a:ln w="9360">
      <a:noFill/>
    </a:ln>
  </c:spPr>
</c:chartSpace>
</file>

<file path=ppt/charts/chart21.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105198562286315"/>
          <c:y val="0.178507414045951"/>
          <c:w val="0.769264486718682"/>
          <c:h val="0.768046276682418"/>
        </c:manualLayout>
      </c:layout>
      <c:barChart>
        <c:barDir val="col"/>
        <c:grouping val="clustered"/>
        <c:varyColors val="0"/>
        <c:ser>
          <c:idx val="0"/>
          <c:order val="0"/>
          <c:tx>
            <c:strRef>
              <c:f>label 0</c:f>
              <c:strCache>
                <c:ptCount val="1"/>
                <c:pt idx="0">
                  <c:v>Solvency Profile</c:v>
                </c:pt>
              </c:strCache>
            </c:strRef>
          </c:tx>
          <c:spPr>
            <a:solidFill>
              <a:srgbClr val="5b9bd5"/>
            </a:solidFill>
            <a:ln>
              <a:noFill/>
            </a:ln>
          </c:spPr>
          <c:invertIfNegative val="0"/>
          <c:dPt>
            <c:idx val="8"/>
            <c:invertIfNegative val="0"/>
            <c:spPr>
              <a:solidFill>
                <a:srgbClr val="5b9bd5"/>
              </a:solidFill>
              <a:ln>
                <a:noFill/>
              </a:ln>
            </c:spPr>
          </c:dPt>
          <c:dLbls>
            <c:dLbl>
              <c:idx val="8"/>
              <c:numFmt formatCode="#,##0.0" sourceLinked="0"/>
              <c:txPr>
                <a:bodyPr/>
                <a:lstStyle/>
                <a:p>
                  <a:pPr>
                    <a:defRPr b="0" sz="900" spc="-1" strike="noStrike">
                      <a:solidFill>
                        <a:srgbClr val="000000"/>
                      </a:solidFill>
                      <a:latin typeface="Aquawax"/>
                    </a:defRPr>
                  </a:pPr>
                </a:p>
              </c:txPr>
              <c:dLblPos val="outEnd"/>
              <c:showLegendKey val="0"/>
              <c:showVal val="1"/>
              <c:showCatName val="0"/>
              <c:showSerName val="0"/>
              <c:showPercent val="0"/>
              <c:separator>; </c:separator>
            </c:dLbl>
            <c:txPr>
              <a:bodyPr/>
              <a:lstStyle/>
              <a:p>
                <a:pPr>
                  <a:defRPr b="0" sz="900" spc="-1" strike="noStrike">
                    <a:solidFill>
                      <a:srgbClr val="000000"/>
                    </a:solidFill>
                    <a:latin typeface="Aquawax"/>
                  </a:defRPr>
                </a:pPr>
              </a:p>
            </c:txPr>
            <c:dLblPos val="outEnd"/>
            <c:showLegendKey val="0"/>
            <c:showVal val="0"/>
            <c:showCatName val="0"/>
            <c:showSerName val="0"/>
            <c:showPercent val="0"/>
            <c:separator>; </c:separator>
            <c:showLeaderLines val="0"/>
          </c:dLbls>
          <c:cat>
            <c:strRef>
              <c:f>categories</c:f>
              <c:strCache>
                <c:ptCount val="9"/>
                <c:pt idx="0">
                  <c:v>Mar-18</c:v>
                </c:pt>
                <c:pt idx="1">
                  <c:v>Jun-18</c:v>
                </c:pt>
                <c:pt idx="2">
                  <c:v>Sep-18</c:v>
                </c:pt>
                <c:pt idx="3">
                  <c:v>Dec-18</c:v>
                </c:pt>
                <c:pt idx="4">
                  <c:v>Mar-19</c:v>
                </c:pt>
                <c:pt idx="5">
                  <c:v>Jun-19</c:v>
                </c:pt>
                <c:pt idx="6">
                  <c:v>Sep-19</c:v>
                </c:pt>
                <c:pt idx="7">
                  <c:v>Dec-19</c:v>
                </c:pt>
                <c:pt idx="8">
                  <c:v>Mar-20</c:v>
                </c:pt>
              </c:strCache>
            </c:strRef>
          </c:cat>
          <c:val>
            <c:numRef>
              <c:f>0</c:f>
              <c:numCache>
                <c:formatCode>General</c:formatCode>
                <c:ptCount val="9"/>
                <c:pt idx="0">
                  <c:v>1.83628839853297</c:v>
                </c:pt>
                <c:pt idx="1">
                  <c:v>1.85980390917729</c:v>
                </c:pt>
                <c:pt idx="2">
                  <c:v>1.87772532926153</c:v>
                </c:pt>
                <c:pt idx="3">
                  <c:v>1.88</c:v>
                </c:pt>
                <c:pt idx="4">
                  <c:v>1.93</c:v>
                </c:pt>
                <c:pt idx="5">
                  <c:v>1.96</c:v>
                </c:pt>
                <c:pt idx="6">
                  <c:v>1.96</c:v>
                </c:pt>
                <c:pt idx="7">
                  <c:v>1.9</c:v>
                </c:pt>
                <c:pt idx="8">
                  <c:v>2.04</c:v>
                </c:pt>
              </c:numCache>
            </c:numRef>
          </c:val>
        </c:ser>
        <c:gapWidth val="100"/>
        <c:overlap val="0"/>
        <c:axId val="53363057"/>
        <c:axId val="18729125"/>
      </c:barChart>
      <c:lineChart>
        <c:grouping val="standard"/>
        <c:varyColors val="0"/>
        <c:ser>
          <c:idx val="1"/>
          <c:order val="1"/>
          <c:tx>
            <c:strRef>
              <c:f>label 1</c:f>
              <c:strCache>
                <c:ptCount val="1"/>
                <c:pt idx="0">
                  <c:v>Activos líquidos </c:v>
                </c:pt>
              </c:strCache>
            </c:strRef>
          </c:tx>
          <c:spPr>
            <a:solidFill>
              <a:srgbClr val="c00000"/>
            </a:solidFill>
            <a:ln w="38160">
              <a:solidFill>
                <a:srgbClr val="c00000"/>
              </a:solidFill>
              <a:round/>
            </a:ln>
          </c:spPr>
          <c:marker>
            <c:symbol val="none"/>
          </c:marker>
          <c:dLbls>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9"/>
                <c:pt idx="0">
                  <c:v>Mar-18</c:v>
                </c:pt>
                <c:pt idx="1">
                  <c:v>Jun-18</c:v>
                </c:pt>
                <c:pt idx="2">
                  <c:v>Sep-18</c:v>
                </c:pt>
                <c:pt idx="3">
                  <c:v>Dec-18</c:v>
                </c:pt>
                <c:pt idx="4">
                  <c:v>Mar-19</c:v>
                </c:pt>
                <c:pt idx="5">
                  <c:v>Jun-19</c:v>
                </c:pt>
                <c:pt idx="6">
                  <c:v>Sep-19</c:v>
                </c:pt>
                <c:pt idx="7">
                  <c:v>Dec-19</c:v>
                </c:pt>
                <c:pt idx="8">
                  <c:v>Mar-20</c:v>
                </c:pt>
              </c:strCache>
            </c:strRef>
          </c:cat>
          <c:val>
            <c:numRef>
              <c:f>1</c:f>
              <c:numCache>
                <c:formatCode>General</c:formatCode>
                <c:ptCount val="9"/>
                <c:pt idx="0">
                  <c:v>31</c:v>
                </c:pt>
                <c:pt idx="1">
                  <c:v>32</c:v>
                </c:pt>
                <c:pt idx="2">
                  <c:v>30</c:v>
                </c:pt>
                <c:pt idx="3">
                  <c:v>29</c:v>
                </c:pt>
                <c:pt idx="4">
                  <c:v>31</c:v>
                </c:pt>
                <c:pt idx="5">
                  <c:v>35</c:v>
                </c:pt>
                <c:pt idx="6">
                  <c:v>37</c:v>
                </c:pt>
                <c:pt idx="7">
                  <c:v>34</c:v>
                </c:pt>
                <c:pt idx="8">
                  <c:v>41</c:v>
                </c:pt>
              </c:numCache>
            </c:numRef>
          </c:val>
          <c:smooth val="0"/>
        </c:ser>
        <c:hiLowLines>
          <c:spPr>
            <a:ln>
              <a:noFill/>
            </a:ln>
          </c:spPr>
        </c:hiLowLines>
        <c:marker val="0"/>
        <c:axId val="36435838"/>
        <c:axId val="75515148"/>
      </c:lineChart>
      <c:catAx>
        <c:axId val="53363057"/>
        <c:scaling>
          <c:orientation val="minMax"/>
        </c:scaling>
        <c:delete val="0"/>
        <c:axPos val="b"/>
        <c:numFmt formatCode="[$-380A]dd/mm/yyyy" sourceLinked="1"/>
        <c:majorTickMark val="none"/>
        <c:minorTickMark val="none"/>
        <c:tickLblPos val="nextTo"/>
        <c:spPr>
          <a:ln w="9360">
            <a:solidFill>
              <a:srgbClr val="000000"/>
            </a:solidFill>
            <a:round/>
          </a:ln>
        </c:spPr>
        <c:txPr>
          <a:bodyPr/>
          <a:lstStyle/>
          <a:p>
            <a:pPr>
              <a:defRPr b="0" sz="1000" spc="-1" strike="noStrike">
                <a:solidFill>
                  <a:srgbClr val="000000"/>
                </a:solidFill>
                <a:latin typeface="Aquawax"/>
              </a:defRPr>
            </a:pPr>
          </a:p>
        </c:txPr>
        <c:crossAx val="18729125"/>
        <c:crosses val="autoZero"/>
        <c:auto val="1"/>
        <c:lblAlgn val="ctr"/>
        <c:lblOffset val="100"/>
        <c:noMultiLvlLbl val="0"/>
      </c:catAx>
      <c:valAx>
        <c:axId val="18729125"/>
        <c:scaling>
          <c:orientation val="minMax"/>
          <c:max val="2"/>
          <c:min val="1.4"/>
        </c:scaling>
        <c:delete val="0"/>
        <c:axPos val="l"/>
        <c:numFmt formatCode="0.0" sourceLinked="0"/>
        <c:majorTickMark val="none"/>
        <c:minorTickMark val="none"/>
        <c:tickLblPos val="nextTo"/>
        <c:spPr>
          <a:ln w="6480">
            <a:solidFill>
              <a:srgbClr val="5b9bd5"/>
            </a:solidFill>
            <a:round/>
          </a:ln>
        </c:spPr>
        <c:txPr>
          <a:bodyPr/>
          <a:lstStyle/>
          <a:p>
            <a:pPr>
              <a:defRPr b="1" sz="1000" spc="-1" strike="noStrike">
                <a:solidFill>
                  <a:srgbClr val="5b9bd5"/>
                </a:solidFill>
                <a:latin typeface="Aquawax"/>
              </a:defRPr>
            </a:pPr>
          </a:p>
        </c:txPr>
        <c:crossAx val="53363057"/>
        <c:crosses val="autoZero"/>
        <c:crossBetween val="between"/>
        <c:majorUnit val="0.1"/>
      </c:valAx>
      <c:catAx>
        <c:axId val="36435838"/>
        <c:scaling>
          <c:orientation val="minMax"/>
        </c:scaling>
        <c:delete val="1"/>
        <c:axPos val="t"/>
        <c:numFmt formatCode="[$-380A]dd/mm/yyyy" sourceLinked="1"/>
        <c:majorTickMark val="out"/>
        <c:minorTickMark val="none"/>
        <c:tickLblPos val="none"/>
        <c:spPr>
          <a:ln w="6480">
            <a:solidFill>
              <a:srgbClr val="8b8b8b"/>
            </a:solidFill>
            <a:round/>
          </a:ln>
        </c:spPr>
        <c:txPr>
          <a:bodyPr/>
          <a:lstStyle/>
          <a:p>
            <a:pPr>
              <a:defRPr b="0" sz="1000" spc="-1" strike="noStrike">
                <a:solidFill>
                  <a:srgbClr val="000000"/>
                </a:solidFill>
                <a:latin typeface="Aquawax"/>
              </a:defRPr>
            </a:pPr>
          </a:p>
        </c:txPr>
        <c:crossAx val="75515148"/>
        <c:auto val="1"/>
        <c:lblAlgn val="ctr"/>
        <c:lblOffset val="100"/>
        <c:noMultiLvlLbl val="0"/>
      </c:catAx>
      <c:valAx>
        <c:axId val="75515148"/>
        <c:scaling>
          <c:orientation val="minMax"/>
          <c:max val="45"/>
          <c:min val="20"/>
        </c:scaling>
        <c:delete val="0"/>
        <c:axPos val="r"/>
        <c:numFmt formatCode="#,##0" sourceLinked="0"/>
        <c:majorTickMark val="none"/>
        <c:minorTickMark val="none"/>
        <c:tickLblPos val="nextTo"/>
        <c:spPr>
          <a:ln w="6480">
            <a:solidFill>
              <a:srgbClr val="c00000"/>
            </a:solidFill>
            <a:round/>
          </a:ln>
        </c:spPr>
        <c:txPr>
          <a:bodyPr/>
          <a:lstStyle/>
          <a:p>
            <a:pPr>
              <a:defRPr b="1" sz="1000" spc="-1" strike="noStrike">
                <a:solidFill>
                  <a:srgbClr val="c00000"/>
                </a:solidFill>
                <a:latin typeface="Aquawax"/>
              </a:defRPr>
            </a:pPr>
          </a:p>
        </c:txPr>
        <c:crossAx val="36435838"/>
        <c:crosses val="max"/>
        <c:crossBetween val="between"/>
        <c:majorUnit val="5"/>
      </c:valAx>
      <c:spPr>
        <a:noFill/>
        <a:ln>
          <a:noFill/>
        </a:ln>
      </c:spPr>
    </c:plotArea>
    <c:plotVisOnly val="1"/>
    <c:dispBlanksAs val="gap"/>
  </c:chart>
  <c:spPr>
    <a:noFill/>
    <a:ln w="9360">
      <a:noFill/>
    </a:ln>
  </c:spPr>
</c:chartSpace>
</file>

<file path=ppt/charts/chart22.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617619573528162"/>
          <c:y val="0.0827814569536424"/>
          <c:w val="0.900433268201512"/>
          <c:h val="0.74326710816777"/>
        </c:manualLayout>
      </c:layout>
      <c:barChart>
        <c:barDir val="col"/>
        <c:grouping val="clustered"/>
        <c:varyColors val="0"/>
        <c:ser>
          <c:idx val="0"/>
          <c:order val="0"/>
          <c:tx>
            <c:strRef>
              <c:f>label 0</c:f>
              <c:strCache>
                <c:ptCount val="1"/>
                <c:pt idx="0">
                  <c:v>Deposits of non-residents (% of total)</c:v>
                </c:pt>
              </c:strCache>
            </c:strRef>
          </c:tx>
          <c:spPr>
            <a:solidFill>
              <a:srgbClr val="f4b183"/>
            </a:solidFill>
            <a:ln>
              <a:noFill/>
            </a:ln>
          </c:spPr>
          <c:invertIfNegative val="0"/>
          <c:dPt>
            <c:idx val="0"/>
            <c:invertIfNegative val="0"/>
            <c:spPr>
              <a:solidFill>
                <a:srgbClr val="f4b183"/>
              </a:solidFill>
              <a:ln>
                <a:noFill/>
              </a:ln>
            </c:spPr>
          </c:dPt>
          <c:dPt>
            <c:idx val="1"/>
            <c:invertIfNegative val="0"/>
            <c:spPr>
              <a:solidFill>
                <a:srgbClr val="f4b183"/>
              </a:solidFill>
              <a:ln>
                <a:noFill/>
              </a:ln>
            </c:spPr>
          </c:dPt>
          <c:dLbls>
            <c:numFmt formatCode="0.0" sourceLinked="0"/>
            <c:dLbl>
              <c:idx val="0"/>
              <c:numFmt formatCode="0.0" sourceLinked="0"/>
              <c:txPr>
                <a:bodyPr/>
                <a:lstStyle/>
                <a:p>
                  <a:pPr>
                    <a:defRPr b="0" sz="1100" spc="-1" strike="noStrike">
                      <a:solidFill>
                        <a:srgbClr val="000000"/>
                      </a:solidFill>
                      <a:latin typeface="Aquawax"/>
                    </a:defRPr>
                  </a:pPr>
                </a:p>
              </c:txPr>
              <c:dLblPos val="outEnd"/>
              <c:showLegendKey val="0"/>
              <c:showVal val="1"/>
              <c:showCatName val="0"/>
              <c:showSerName val="0"/>
              <c:showPercent val="0"/>
              <c:separator>; </c:separator>
            </c:dLbl>
            <c:dLbl>
              <c:idx val="1"/>
              <c:numFmt formatCode="0.0" sourceLinked="0"/>
              <c:txPr>
                <a:bodyPr/>
                <a:lstStyle/>
                <a:p>
                  <a:pPr>
                    <a:defRPr b="0" sz="1100" spc="-1" strike="noStrike">
                      <a:solidFill>
                        <a:srgbClr val="000000"/>
                      </a:solidFill>
                      <a:latin typeface="Aquawax"/>
                    </a:defRPr>
                  </a:pPr>
                </a:p>
              </c:txPr>
              <c:dLblPos val="outEnd"/>
              <c:showLegendKey val="0"/>
              <c:showVal val="1"/>
              <c:showCatName val="0"/>
              <c:showSerName val="0"/>
              <c:showPercent val="0"/>
              <c:separator>; </c:separator>
            </c:dLbl>
            <c:txPr>
              <a:bodyPr/>
              <a:lstStyle/>
              <a:p>
                <a:pPr>
                  <a:defRPr b="1" sz="1100" spc="-1" strike="noStrike">
                    <a:solidFill>
                      <a:srgbClr val="000000"/>
                    </a:solidFill>
                    <a:latin typeface="Aquawax"/>
                  </a:defRPr>
                </a:pPr>
              </a:p>
            </c:txPr>
            <c:dLblPos val="ctr"/>
            <c:showLegendKey val="0"/>
            <c:showVal val="1"/>
            <c:showCatName val="0"/>
            <c:showSerName val="0"/>
            <c:showPercent val="0"/>
            <c:separator>; </c:separator>
            <c:showLeaderLines val="0"/>
          </c:dLbls>
          <c:cat>
            <c:strRef>
              <c:f>categories</c:f>
              <c:strCache>
                <c:ptCount val="2"/>
                <c:pt idx="0">
                  <c:v>2001</c:v>
                </c:pt>
                <c:pt idx="1">
                  <c:v>2020*</c:v>
                </c:pt>
              </c:strCache>
            </c:strRef>
          </c:cat>
          <c:val>
            <c:numRef>
              <c:f>0</c:f>
              <c:numCache>
                <c:formatCode>General</c:formatCode>
                <c:ptCount val="2"/>
                <c:pt idx="0">
                  <c:v>41.5</c:v>
                </c:pt>
                <c:pt idx="1">
                  <c:v>10.3</c:v>
                </c:pt>
              </c:numCache>
            </c:numRef>
          </c:val>
        </c:ser>
        <c:gapWidth val="100"/>
        <c:overlap val="-27"/>
        <c:axId val="98491148"/>
        <c:axId val="15319881"/>
      </c:barChart>
      <c:catAx>
        <c:axId val="98491148"/>
        <c:scaling>
          <c:orientation val="minMax"/>
        </c:scaling>
        <c:delete val="0"/>
        <c:axPos val="b"/>
        <c:numFmt formatCode="[$-380A]dd/mm/yyyy" sourceLinked="1"/>
        <c:majorTickMark val="none"/>
        <c:minorTickMark val="none"/>
        <c:tickLblPos val="nextTo"/>
        <c:spPr>
          <a:ln w="9360">
            <a:solidFill>
              <a:srgbClr val="000000"/>
            </a:solidFill>
            <a:round/>
          </a:ln>
        </c:spPr>
        <c:txPr>
          <a:bodyPr/>
          <a:lstStyle/>
          <a:p>
            <a:pPr>
              <a:defRPr b="0" sz="1100" spc="-1" strike="noStrike">
                <a:solidFill>
                  <a:srgbClr val="000000"/>
                </a:solidFill>
                <a:latin typeface="Aquawax"/>
              </a:defRPr>
            </a:pPr>
          </a:p>
        </c:txPr>
        <c:crossAx val="15319881"/>
        <c:crosses val="autoZero"/>
        <c:auto val="1"/>
        <c:lblAlgn val="ctr"/>
        <c:lblOffset val="100"/>
        <c:noMultiLvlLbl val="0"/>
      </c:catAx>
      <c:valAx>
        <c:axId val="15319881"/>
        <c:scaling>
          <c:orientation val="minMax"/>
          <c:max val="60"/>
          <c:min val="0"/>
        </c:scaling>
        <c:delete val="0"/>
        <c:axPos val="l"/>
        <c:numFmt formatCode="0" sourceLinked="0"/>
        <c:majorTickMark val="none"/>
        <c:minorTickMark val="none"/>
        <c:tickLblPos val="nextTo"/>
        <c:spPr>
          <a:ln w="6480">
            <a:solidFill>
              <a:srgbClr val="000000"/>
            </a:solidFill>
            <a:round/>
          </a:ln>
        </c:spPr>
        <c:txPr>
          <a:bodyPr/>
          <a:lstStyle/>
          <a:p>
            <a:pPr>
              <a:defRPr b="0" sz="1100" spc="-1" strike="noStrike">
                <a:solidFill>
                  <a:srgbClr val="000000"/>
                </a:solidFill>
                <a:latin typeface="Aquawax"/>
              </a:defRPr>
            </a:pPr>
          </a:p>
        </c:txPr>
        <c:crossAx val="98491148"/>
        <c:crosses val="autoZero"/>
        <c:crossBetween val="between"/>
        <c:majorUnit val="20"/>
      </c:valAx>
      <c:spPr>
        <a:noFill/>
        <a:ln>
          <a:noFill/>
        </a:ln>
      </c:spPr>
    </c:plotArea>
    <c:plotVisOnly val="1"/>
    <c:dispBlanksAs val="gap"/>
  </c:chart>
  <c:spPr>
    <a:noFill/>
    <a:ln w="9360">
      <a:noFill/>
    </a:ln>
  </c:spPr>
</c:chartSpace>
</file>

<file path=ppt/charts/chart23.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632334909791557"/>
          <c:y val="0.0888569669608044"/>
          <c:w val="0.936766509020844"/>
          <c:h val="0.745331418017648"/>
        </c:manualLayout>
      </c:layout>
      <c:barChart>
        <c:barDir val="col"/>
        <c:grouping val="clustered"/>
        <c:varyColors val="0"/>
        <c:ser>
          <c:idx val="0"/>
          <c:order val="0"/>
          <c:tx>
            <c:strRef>
              <c:f>label 0</c:f>
              <c:strCache>
                <c:ptCount val="1"/>
                <c:pt idx="0">
                  <c:v>Deposits of non-residents (% of total)</c:v>
                </c:pt>
              </c:strCache>
            </c:strRef>
          </c:tx>
          <c:spPr>
            <a:solidFill>
              <a:srgbClr val="a9d18e"/>
            </a:solidFill>
            <a:ln>
              <a:noFill/>
            </a:ln>
          </c:spPr>
          <c:invertIfNegative val="0"/>
          <c:dPt>
            <c:idx val="0"/>
            <c:invertIfNegative val="0"/>
            <c:spPr>
              <a:solidFill>
                <a:srgbClr val="a9d18e"/>
              </a:solidFill>
              <a:ln>
                <a:noFill/>
              </a:ln>
            </c:spPr>
          </c:dPt>
          <c:dPt>
            <c:idx val="1"/>
            <c:invertIfNegative val="0"/>
            <c:spPr>
              <a:solidFill>
                <a:srgbClr val="a9d18e"/>
              </a:solidFill>
              <a:ln>
                <a:noFill/>
              </a:ln>
            </c:spPr>
          </c:dPt>
          <c:dLbls>
            <c:numFmt formatCode="0.0" sourceLinked="0"/>
            <c:dLbl>
              <c:idx val="0"/>
              <c:numFmt formatCode="0.0" sourceLinked="0"/>
              <c:txPr>
                <a:bodyPr/>
                <a:lstStyle/>
                <a:p>
                  <a:pPr>
                    <a:defRPr b="0" sz="1050" spc="-1" strike="noStrike">
                      <a:solidFill>
                        <a:srgbClr val="000000"/>
                      </a:solidFill>
                      <a:latin typeface="Aquawax"/>
                    </a:defRPr>
                  </a:pPr>
                </a:p>
              </c:txPr>
              <c:dLblPos val="outEnd"/>
              <c:showLegendKey val="0"/>
              <c:showVal val="1"/>
              <c:showCatName val="0"/>
              <c:showSerName val="0"/>
              <c:showPercent val="0"/>
              <c:separator>; </c:separator>
            </c:dLbl>
            <c:dLbl>
              <c:idx val="1"/>
              <c:numFmt formatCode="0.0" sourceLinked="0"/>
              <c:txPr>
                <a:bodyPr/>
                <a:lstStyle/>
                <a:p>
                  <a:pPr>
                    <a:defRPr b="0" sz="1050" spc="-1" strike="noStrike">
                      <a:solidFill>
                        <a:srgbClr val="000000"/>
                      </a:solidFill>
                      <a:latin typeface="Aquawax"/>
                    </a:defRPr>
                  </a:pPr>
                </a:p>
              </c:txPr>
              <c:dLblPos val="outEnd"/>
              <c:showLegendKey val="0"/>
              <c:showVal val="1"/>
              <c:showCatName val="0"/>
              <c:showSerName val="0"/>
              <c:showPercent val="0"/>
              <c:separator>; </c:separator>
            </c:dLbl>
            <c:txPr>
              <a:bodyPr/>
              <a:lstStyle/>
              <a:p>
                <a:pPr>
                  <a:defRPr b="1" sz="1100" spc="-1" strike="noStrike">
                    <a:solidFill>
                      <a:srgbClr val="000000"/>
                    </a:solidFill>
                    <a:latin typeface="Aquawax"/>
                  </a:defRPr>
                </a:pPr>
              </a:p>
            </c:txPr>
            <c:dLblPos val="ctr"/>
            <c:showLegendKey val="0"/>
            <c:showVal val="1"/>
            <c:showCatName val="0"/>
            <c:showSerName val="0"/>
            <c:showPercent val="0"/>
            <c:separator>; </c:separator>
            <c:showLeaderLines val="0"/>
          </c:dLbls>
          <c:cat>
            <c:strRef>
              <c:f>categories</c:f>
              <c:strCache>
                <c:ptCount val="2"/>
                <c:pt idx="0">
                  <c:v>2001</c:v>
                </c:pt>
                <c:pt idx="1">
                  <c:v>2020*</c:v>
                </c:pt>
              </c:strCache>
            </c:strRef>
          </c:cat>
          <c:val>
            <c:numRef>
              <c:f>0</c:f>
              <c:numCache>
                <c:formatCode>General</c:formatCode>
                <c:ptCount val="2"/>
                <c:pt idx="0">
                  <c:v>18.1</c:v>
                </c:pt>
                <c:pt idx="1">
                  <c:v>1.4</c:v>
                </c:pt>
              </c:numCache>
            </c:numRef>
          </c:val>
        </c:ser>
        <c:gapWidth val="100"/>
        <c:overlap val="-27"/>
        <c:axId val="51420361"/>
        <c:axId val="36016003"/>
      </c:barChart>
      <c:catAx>
        <c:axId val="51420361"/>
        <c:scaling>
          <c:orientation val="minMax"/>
        </c:scaling>
        <c:delete val="0"/>
        <c:axPos val="b"/>
        <c:numFmt formatCode="[$-380A]dd/mm/yyyy" sourceLinked="1"/>
        <c:majorTickMark val="none"/>
        <c:minorTickMark val="none"/>
        <c:tickLblPos val="nextTo"/>
        <c:spPr>
          <a:ln w="9360">
            <a:solidFill>
              <a:srgbClr val="000000"/>
            </a:solidFill>
            <a:round/>
          </a:ln>
        </c:spPr>
        <c:txPr>
          <a:bodyPr/>
          <a:lstStyle/>
          <a:p>
            <a:pPr>
              <a:defRPr b="0" sz="1050" spc="-1" strike="noStrike">
                <a:solidFill>
                  <a:srgbClr val="000000"/>
                </a:solidFill>
                <a:latin typeface="Aquawax"/>
              </a:defRPr>
            </a:pPr>
          </a:p>
        </c:txPr>
        <c:crossAx val="36016003"/>
        <c:crosses val="autoZero"/>
        <c:auto val="1"/>
        <c:lblAlgn val="ctr"/>
        <c:lblOffset val="100"/>
        <c:noMultiLvlLbl val="0"/>
      </c:catAx>
      <c:valAx>
        <c:axId val="36016003"/>
        <c:scaling>
          <c:orientation val="minMax"/>
          <c:max val="22"/>
          <c:min val="0"/>
        </c:scaling>
        <c:delete val="0"/>
        <c:axPos val="l"/>
        <c:numFmt formatCode="0" sourceLinked="0"/>
        <c:majorTickMark val="none"/>
        <c:minorTickMark val="none"/>
        <c:tickLblPos val="nextTo"/>
        <c:spPr>
          <a:ln w="6480">
            <a:solidFill>
              <a:srgbClr val="000000"/>
            </a:solidFill>
            <a:round/>
          </a:ln>
        </c:spPr>
        <c:txPr>
          <a:bodyPr/>
          <a:lstStyle/>
          <a:p>
            <a:pPr>
              <a:defRPr b="0" sz="1050" spc="-1" strike="noStrike">
                <a:solidFill>
                  <a:srgbClr val="000000"/>
                </a:solidFill>
                <a:latin typeface="Aquawax"/>
              </a:defRPr>
            </a:pPr>
          </a:p>
        </c:txPr>
        <c:crossAx val="51420361"/>
        <c:crosses val="autoZero"/>
        <c:crossBetween val="between"/>
        <c:majorUnit val="5"/>
      </c:valAx>
      <c:spPr>
        <a:noFill/>
        <a:ln>
          <a:noFill/>
        </a:ln>
      </c:spPr>
    </c:plotArea>
    <c:plotVisOnly val="1"/>
    <c:dispBlanksAs val="gap"/>
  </c:chart>
  <c:spPr>
    <a:noFill/>
    <a:ln w="9360">
      <a:noFill/>
    </a:ln>
  </c:spPr>
</c:chartSpace>
</file>

<file path=ppt/charts/chart24.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686409736308316"/>
          <c:y val="0.0234727655732772"/>
          <c:w val="0.852089249492901"/>
          <c:h val="0.885269334938309"/>
        </c:manualLayout>
      </c:layout>
      <c:lineChart>
        <c:grouping val="standard"/>
        <c:varyColors val="0"/>
        <c:ser>
          <c:idx val="0"/>
          <c:order val="0"/>
          <c:tx>
            <c:strRef>
              <c:f>label 0</c:f>
              <c:strCache>
                <c:ptCount val="1"/>
                <c:pt idx="0">
                  <c:v>Headline</c:v>
                </c:pt>
              </c:strCache>
            </c:strRef>
          </c:tx>
          <c:spPr>
            <a:solidFill>
              <a:srgbClr val="5b9bd5"/>
            </a:solidFill>
            <a:ln w="28440">
              <a:solidFill>
                <a:srgbClr val="5b9bd5"/>
              </a:solidFill>
              <a:round/>
            </a:ln>
          </c:spPr>
          <c:marker>
            <c:symbol val="none"/>
          </c:marker>
          <c:dPt>
            <c:idx val="67"/>
            <c:marker>
              <c:symbol val="none"/>
            </c:marker>
          </c:dPt>
          <c:dPt>
            <c:idx val="71"/>
            <c:marker>
              <c:symbol val="circle"/>
              <c:size val="9"/>
              <c:spPr>
                <a:solidFill>
                  <a:srgbClr val="5b9bd5"/>
                </a:solidFill>
              </c:spPr>
            </c:marker>
          </c:dPt>
          <c:dLbls>
            <c:dLbl>
              <c:idx val="67"/>
              <c:numFmt formatCode="0.0" sourceLinked="0"/>
              <c:txPr>
                <a:bodyPr/>
                <a:lstStyle/>
                <a:p>
                  <a:pPr>
                    <a:defRPr b="1" sz="1000" spc="-1" strike="noStrike">
                      <a:solidFill>
                        <a:srgbClr val="5b9bd5"/>
                      </a:solidFill>
                      <a:latin typeface="Aquawax"/>
                    </a:defRPr>
                  </a:pPr>
                </a:p>
              </c:txPr>
              <c:dLblPos val="t"/>
              <c:showLegendKey val="0"/>
              <c:showVal val="1"/>
              <c:showCatName val="0"/>
              <c:showSerName val="0"/>
              <c:showPercent val="0"/>
              <c:separator>; </c:separator>
            </c:dLbl>
            <c:dLbl>
              <c:idx val="71"/>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10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72"/>
                <c:pt idx="0">
                  <c:v>1/1/2015</c:v>
                </c:pt>
                <c:pt idx="1">
                  <c:v>2/1/2015</c:v>
                </c:pt>
                <c:pt idx="2">
                  <c:v>3/1/2015</c:v>
                </c:pt>
                <c:pt idx="3">
                  <c:v>4/1/2015</c:v>
                </c:pt>
                <c:pt idx="4">
                  <c:v>5/1/2015</c:v>
                </c:pt>
                <c:pt idx="5">
                  <c:v>6/1/2015</c:v>
                </c:pt>
                <c:pt idx="6">
                  <c:v>7/1/2015</c:v>
                </c:pt>
                <c:pt idx="7">
                  <c:v>8/1/2015</c:v>
                </c:pt>
                <c:pt idx="8">
                  <c:v>9/1/2015</c:v>
                </c:pt>
                <c:pt idx="9">
                  <c:v>10/1/2015</c:v>
                </c:pt>
                <c:pt idx="10">
                  <c:v>11/1/2015</c:v>
                </c:pt>
                <c:pt idx="11">
                  <c:v>12/1/2015</c:v>
                </c:pt>
                <c:pt idx="12">
                  <c:v>1/1/2016</c:v>
                </c:pt>
                <c:pt idx="13">
                  <c:v>2/1/2016</c:v>
                </c:pt>
                <c:pt idx="14">
                  <c:v>3/1/2016</c:v>
                </c:pt>
                <c:pt idx="15">
                  <c:v>4/1/2016</c:v>
                </c:pt>
                <c:pt idx="16">
                  <c:v>5/1/2016</c:v>
                </c:pt>
                <c:pt idx="17">
                  <c:v>6/1/2016</c:v>
                </c:pt>
                <c:pt idx="18">
                  <c:v>7/1/2016</c:v>
                </c:pt>
                <c:pt idx="19">
                  <c:v>8/1/2016</c:v>
                </c:pt>
                <c:pt idx="20">
                  <c:v>9/1/2016</c:v>
                </c:pt>
                <c:pt idx="21">
                  <c:v>10/1/2016</c:v>
                </c:pt>
                <c:pt idx="22">
                  <c:v>11/1/2016</c:v>
                </c:pt>
                <c:pt idx="23">
                  <c:v>12/1/2016</c:v>
                </c:pt>
                <c:pt idx="24">
                  <c:v>1/1/2017</c:v>
                </c:pt>
                <c:pt idx="25">
                  <c:v>2/1/2017</c:v>
                </c:pt>
                <c:pt idx="26">
                  <c:v>3/1/2017</c:v>
                </c:pt>
                <c:pt idx="27">
                  <c:v>4/1/2017</c:v>
                </c:pt>
                <c:pt idx="28">
                  <c:v>5/1/2017</c:v>
                </c:pt>
                <c:pt idx="29">
                  <c:v>6/1/2017</c:v>
                </c:pt>
                <c:pt idx="30">
                  <c:v>7/1/2017</c:v>
                </c:pt>
                <c:pt idx="31">
                  <c:v>8/1/2017</c:v>
                </c:pt>
                <c:pt idx="32">
                  <c:v>9/1/2017</c:v>
                </c:pt>
                <c:pt idx="33">
                  <c:v>10/1/2017</c:v>
                </c:pt>
                <c:pt idx="34">
                  <c:v>11/1/2017</c:v>
                </c:pt>
                <c:pt idx="35">
                  <c:v>12/1/2017</c:v>
                </c:pt>
                <c:pt idx="36">
                  <c:v>1/1/2018</c:v>
                </c:pt>
                <c:pt idx="37">
                  <c:v>2/1/2018</c:v>
                </c:pt>
                <c:pt idx="38">
                  <c:v>3/1/2018</c:v>
                </c:pt>
                <c:pt idx="39">
                  <c:v>4/1/2018</c:v>
                </c:pt>
                <c:pt idx="40">
                  <c:v>5/1/2018</c:v>
                </c:pt>
                <c:pt idx="41">
                  <c:v>6/1/2018</c:v>
                </c:pt>
                <c:pt idx="42">
                  <c:v>7/1/2018</c:v>
                </c:pt>
                <c:pt idx="43">
                  <c:v>8/1/2018</c:v>
                </c:pt>
                <c:pt idx="44">
                  <c:v>9/1/2018</c:v>
                </c:pt>
                <c:pt idx="45">
                  <c:v>10/1/2018</c:v>
                </c:pt>
                <c:pt idx="46">
                  <c:v>11/1/2018</c:v>
                </c:pt>
                <c:pt idx="47">
                  <c:v>12/1/2018</c:v>
                </c:pt>
                <c:pt idx="48">
                  <c:v>1/1/2019</c:v>
                </c:pt>
                <c:pt idx="49">
                  <c:v>2/1/2019</c:v>
                </c:pt>
                <c:pt idx="50">
                  <c:v>3/1/2019</c:v>
                </c:pt>
                <c:pt idx="51">
                  <c:v>4/1/2019</c:v>
                </c:pt>
                <c:pt idx="52">
                  <c:v>5/1/2019</c:v>
                </c:pt>
                <c:pt idx="53">
                  <c:v>6/1/2019</c:v>
                </c:pt>
                <c:pt idx="54">
                  <c:v>7/1/2019</c:v>
                </c:pt>
                <c:pt idx="55">
                  <c:v>8/1/2019</c:v>
                </c:pt>
                <c:pt idx="56">
                  <c:v>9/1/2019</c:v>
                </c:pt>
                <c:pt idx="57">
                  <c:v>10/1/2019</c:v>
                </c:pt>
                <c:pt idx="58">
                  <c:v>11/1/2019</c:v>
                </c:pt>
                <c:pt idx="59">
                  <c:v>12/1/2019</c:v>
                </c:pt>
                <c:pt idx="60">
                  <c:v>1/1/2020</c:v>
                </c:pt>
                <c:pt idx="61">
                  <c:v>2/1/2020</c:v>
                </c:pt>
                <c:pt idx="62">
                  <c:v>3/1/2020</c:v>
                </c:pt>
                <c:pt idx="63">
                  <c:v>4/1/2020</c:v>
                </c:pt>
                <c:pt idx="64">
                  <c:v>5/1/2020</c:v>
                </c:pt>
                <c:pt idx="65">
                  <c:v>6/1/2020</c:v>
                </c:pt>
                <c:pt idx="66">
                  <c:v>7/1/2020</c:v>
                </c:pt>
                <c:pt idx="67">
                  <c:v>8/1/2020</c:v>
                </c:pt>
                <c:pt idx="68">
                  <c:v>9/1/2020</c:v>
                </c:pt>
                <c:pt idx="69">
                  <c:v>10/1/2020</c:v>
                </c:pt>
                <c:pt idx="70">
                  <c:v>11/1/2020</c:v>
                </c:pt>
                <c:pt idx="71">
                  <c:v>12/1/2020</c:v>
                </c:pt>
              </c:strCache>
            </c:strRef>
          </c:cat>
          <c:val>
            <c:numRef>
              <c:f>0</c:f>
              <c:numCache>
                <c:formatCode>General</c:formatCode>
                <c:ptCount val="72"/>
                <c:pt idx="0">
                  <c:v>8.02</c:v>
                </c:pt>
                <c:pt idx="1">
                  <c:v>7.43</c:v>
                </c:pt>
                <c:pt idx="2">
                  <c:v>7.55</c:v>
                </c:pt>
                <c:pt idx="3">
                  <c:v>8.23</c:v>
                </c:pt>
                <c:pt idx="4">
                  <c:v>8.41</c:v>
                </c:pt>
                <c:pt idx="5">
                  <c:v>8.53</c:v>
                </c:pt>
                <c:pt idx="6">
                  <c:v>9.02</c:v>
                </c:pt>
                <c:pt idx="7">
                  <c:v>9.48</c:v>
                </c:pt>
                <c:pt idx="8">
                  <c:v>9.14</c:v>
                </c:pt>
                <c:pt idx="9">
                  <c:v>9.15</c:v>
                </c:pt>
                <c:pt idx="10">
                  <c:v>9.46</c:v>
                </c:pt>
                <c:pt idx="11">
                  <c:v>9.44</c:v>
                </c:pt>
                <c:pt idx="12">
                  <c:v>9.68</c:v>
                </c:pt>
                <c:pt idx="13">
                  <c:v>10.23</c:v>
                </c:pt>
                <c:pt idx="14">
                  <c:v>10.6</c:v>
                </c:pt>
                <c:pt idx="15">
                  <c:v>10.47</c:v>
                </c:pt>
                <c:pt idx="16">
                  <c:v>11</c:v>
                </c:pt>
                <c:pt idx="17">
                  <c:v>10.94</c:v>
                </c:pt>
                <c:pt idx="18">
                  <c:v>10.05</c:v>
                </c:pt>
                <c:pt idx="19">
                  <c:v>9.38</c:v>
                </c:pt>
                <c:pt idx="20">
                  <c:v>8.9</c:v>
                </c:pt>
                <c:pt idx="21">
                  <c:v>8.45</c:v>
                </c:pt>
                <c:pt idx="22">
                  <c:v>8.1</c:v>
                </c:pt>
                <c:pt idx="23">
                  <c:v>8.1</c:v>
                </c:pt>
                <c:pt idx="24">
                  <c:v>8.27</c:v>
                </c:pt>
                <c:pt idx="25">
                  <c:v>7.09</c:v>
                </c:pt>
                <c:pt idx="26">
                  <c:v>6.71</c:v>
                </c:pt>
                <c:pt idx="27">
                  <c:v>6.46</c:v>
                </c:pt>
                <c:pt idx="28">
                  <c:v>5.58</c:v>
                </c:pt>
                <c:pt idx="29">
                  <c:v>5.31</c:v>
                </c:pt>
                <c:pt idx="30">
                  <c:v>5.24</c:v>
                </c:pt>
                <c:pt idx="31">
                  <c:v>5.45</c:v>
                </c:pt>
                <c:pt idx="32">
                  <c:v>5.75</c:v>
                </c:pt>
                <c:pt idx="33">
                  <c:v>6.04</c:v>
                </c:pt>
                <c:pt idx="34">
                  <c:v>6.3</c:v>
                </c:pt>
                <c:pt idx="35">
                  <c:v>6.55</c:v>
                </c:pt>
                <c:pt idx="36">
                  <c:v>6.67</c:v>
                </c:pt>
                <c:pt idx="37">
                  <c:v>7.07</c:v>
                </c:pt>
                <c:pt idx="38">
                  <c:v>6.65</c:v>
                </c:pt>
                <c:pt idx="39">
                  <c:v>6.49</c:v>
                </c:pt>
                <c:pt idx="40">
                  <c:v>7.21</c:v>
                </c:pt>
                <c:pt idx="41">
                  <c:v>8.11</c:v>
                </c:pt>
                <c:pt idx="42">
                  <c:v>8.41</c:v>
                </c:pt>
                <c:pt idx="43">
                  <c:v>8.31</c:v>
                </c:pt>
                <c:pt idx="44">
                  <c:v>8.26</c:v>
                </c:pt>
                <c:pt idx="45">
                  <c:v>8.01</c:v>
                </c:pt>
                <c:pt idx="46">
                  <c:v>8.05</c:v>
                </c:pt>
                <c:pt idx="47">
                  <c:v>7.96</c:v>
                </c:pt>
                <c:pt idx="48">
                  <c:v>7.39</c:v>
                </c:pt>
                <c:pt idx="49">
                  <c:v>7.49</c:v>
                </c:pt>
                <c:pt idx="50">
                  <c:v>7.78</c:v>
                </c:pt>
                <c:pt idx="51">
                  <c:v>8.17</c:v>
                </c:pt>
                <c:pt idx="52">
                  <c:v>7.73</c:v>
                </c:pt>
                <c:pt idx="53">
                  <c:v>7.36</c:v>
                </c:pt>
                <c:pt idx="54">
                  <c:v>7.54</c:v>
                </c:pt>
                <c:pt idx="55">
                  <c:v>7.76</c:v>
                </c:pt>
                <c:pt idx="56">
                  <c:v>7.78</c:v>
                </c:pt>
                <c:pt idx="57">
                  <c:v>8.34</c:v>
                </c:pt>
                <c:pt idx="58">
                  <c:v>8.4</c:v>
                </c:pt>
                <c:pt idx="59">
                  <c:v>8.79</c:v>
                </c:pt>
                <c:pt idx="60">
                  <c:v>8.71</c:v>
                </c:pt>
                <c:pt idx="61">
                  <c:v>8.32</c:v>
                </c:pt>
                <c:pt idx="62">
                  <c:v>9.2</c:v>
                </c:pt>
                <c:pt idx="63">
                  <c:v>10.86</c:v>
                </c:pt>
                <c:pt idx="64">
                  <c:v>11.05</c:v>
                </c:pt>
                <c:pt idx="65">
                  <c:v>10.36</c:v>
                </c:pt>
                <c:pt idx="66">
                  <c:v>10.13</c:v>
                </c:pt>
                <c:pt idx="67">
                  <c:v>9.79</c:v>
                </c:pt>
                <c:pt idx="71">
                  <c:v>9.29</c:v>
                </c:pt>
              </c:numCache>
            </c:numRef>
          </c:val>
          <c:smooth val="0"/>
        </c:ser>
        <c:ser>
          <c:idx val="1"/>
          <c:order val="1"/>
          <c:tx>
            <c:strRef>
              <c:f>label 1</c:f>
              <c:strCache>
                <c:ptCount val="1"/>
                <c:pt idx="0">
                  <c:v>Serie2</c:v>
                </c:pt>
              </c:strCache>
            </c:strRef>
          </c:tx>
          <c:spPr>
            <a:solidFill>
              <a:srgbClr val="c00000"/>
            </a:solidFill>
            <a:ln w="15840">
              <a:solidFill>
                <a:srgbClr val="c00000"/>
              </a:solidFill>
              <a:prstDash val="sysDash"/>
              <a:round/>
            </a:ln>
          </c:spPr>
          <c:marker>
            <c:symbol val="none"/>
          </c:marker>
          <c:dLbls>
            <c:txPr>
              <a:bodyPr/>
              <a:lstStyle/>
              <a:p>
                <a:pPr>
                  <a:defRPr b="0" sz="10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72"/>
                <c:pt idx="0">
                  <c:v>1/1/2015</c:v>
                </c:pt>
                <c:pt idx="1">
                  <c:v>2/1/2015</c:v>
                </c:pt>
                <c:pt idx="2">
                  <c:v>3/1/2015</c:v>
                </c:pt>
                <c:pt idx="3">
                  <c:v>4/1/2015</c:v>
                </c:pt>
                <c:pt idx="4">
                  <c:v>5/1/2015</c:v>
                </c:pt>
                <c:pt idx="5">
                  <c:v>6/1/2015</c:v>
                </c:pt>
                <c:pt idx="6">
                  <c:v>7/1/2015</c:v>
                </c:pt>
                <c:pt idx="7">
                  <c:v>8/1/2015</c:v>
                </c:pt>
                <c:pt idx="8">
                  <c:v>9/1/2015</c:v>
                </c:pt>
                <c:pt idx="9">
                  <c:v>10/1/2015</c:v>
                </c:pt>
                <c:pt idx="10">
                  <c:v>11/1/2015</c:v>
                </c:pt>
                <c:pt idx="11">
                  <c:v>12/1/2015</c:v>
                </c:pt>
                <c:pt idx="12">
                  <c:v>1/1/2016</c:v>
                </c:pt>
                <c:pt idx="13">
                  <c:v>2/1/2016</c:v>
                </c:pt>
                <c:pt idx="14">
                  <c:v>3/1/2016</c:v>
                </c:pt>
                <c:pt idx="15">
                  <c:v>4/1/2016</c:v>
                </c:pt>
                <c:pt idx="16">
                  <c:v>5/1/2016</c:v>
                </c:pt>
                <c:pt idx="17">
                  <c:v>6/1/2016</c:v>
                </c:pt>
                <c:pt idx="18">
                  <c:v>7/1/2016</c:v>
                </c:pt>
                <c:pt idx="19">
                  <c:v>8/1/2016</c:v>
                </c:pt>
                <c:pt idx="20">
                  <c:v>9/1/2016</c:v>
                </c:pt>
                <c:pt idx="21">
                  <c:v>10/1/2016</c:v>
                </c:pt>
                <c:pt idx="22">
                  <c:v>11/1/2016</c:v>
                </c:pt>
                <c:pt idx="23">
                  <c:v>12/1/2016</c:v>
                </c:pt>
                <c:pt idx="24">
                  <c:v>1/1/2017</c:v>
                </c:pt>
                <c:pt idx="25">
                  <c:v>2/1/2017</c:v>
                </c:pt>
                <c:pt idx="26">
                  <c:v>3/1/2017</c:v>
                </c:pt>
                <c:pt idx="27">
                  <c:v>4/1/2017</c:v>
                </c:pt>
                <c:pt idx="28">
                  <c:v>5/1/2017</c:v>
                </c:pt>
                <c:pt idx="29">
                  <c:v>6/1/2017</c:v>
                </c:pt>
                <c:pt idx="30">
                  <c:v>7/1/2017</c:v>
                </c:pt>
                <c:pt idx="31">
                  <c:v>8/1/2017</c:v>
                </c:pt>
                <c:pt idx="32">
                  <c:v>9/1/2017</c:v>
                </c:pt>
                <c:pt idx="33">
                  <c:v>10/1/2017</c:v>
                </c:pt>
                <c:pt idx="34">
                  <c:v>11/1/2017</c:v>
                </c:pt>
                <c:pt idx="35">
                  <c:v>12/1/2017</c:v>
                </c:pt>
                <c:pt idx="36">
                  <c:v>1/1/2018</c:v>
                </c:pt>
                <c:pt idx="37">
                  <c:v>2/1/2018</c:v>
                </c:pt>
                <c:pt idx="38">
                  <c:v>3/1/2018</c:v>
                </c:pt>
                <c:pt idx="39">
                  <c:v>4/1/2018</c:v>
                </c:pt>
                <c:pt idx="40">
                  <c:v>5/1/2018</c:v>
                </c:pt>
                <c:pt idx="41">
                  <c:v>6/1/2018</c:v>
                </c:pt>
                <c:pt idx="42">
                  <c:v>7/1/2018</c:v>
                </c:pt>
                <c:pt idx="43">
                  <c:v>8/1/2018</c:v>
                </c:pt>
                <c:pt idx="44">
                  <c:v>9/1/2018</c:v>
                </c:pt>
                <c:pt idx="45">
                  <c:v>10/1/2018</c:v>
                </c:pt>
                <c:pt idx="46">
                  <c:v>11/1/2018</c:v>
                </c:pt>
                <c:pt idx="47">
                  <c:v>12/1/2018</c:v>
                </c:pt>
                <c:pt idx="48">
                  <c:v>1/1/2019</c:v>
                </c:pt>
                <c:pt idx="49">
                  <c:v>2/1/2019</c:v>
                </c:pt>
                <c:pt idx="50">
                  <c:v>3/1/2019</c:v>
                </c:pt>
                <c:pt idx="51">
                  <c:v>4/1/2019</c:v>
                </c:pt>
                <c:pt idx="52">
                  <c:v>5/1/2019</c:v>
                </c:pt>
                <c:pt idx="53">
                  <c:v>6/1/2019</c:v>
                </c:pt>
                <c:pt idx="54">
                  <c:v>7/1/2019</c:v>
                </c:pt>
                <c:pt idx="55">
                  <c:v>8/1/2019</c:v>
                </c:pt>
                <c:pt idx="56">
                  <c:v>9/1/2019</c:v>
                </c:pt>
                <c:pt idx="57">
                  <c:v>10/1/2019</c:v>
                </c:pt>
                <c:pt idx="58">
                  <c:v>11/1/2019</c:v>
                </c:pt>
                <c:pt idx="59">
                  <c:v>12/1/2019</c:v>
                </c:pt>
                <c:pt idx="60">
                  <c:v>1/1/2020</c:v>
                </c:pt>
                <c:pt idx="61">
                  <c:v>2/1/2020</c:v>
                </c:pt>
                <c:pt idx="62">
                  <c:v>3/1/2020</c:v>
                </c:pt>
                <c:pt idx="63">
                  <c:v>4/1/2020</c:v>
                </c:pt>
                <c:pt idx="64">
                  <c:v>5/1/2020</c:v>
                </c:pt>
                <c:pt idx="65">
                  <c:v>6/1/2020</c:v>
                </c:pt>
                <c:pt idx="66">
                  <c:v>7/1/2020</c:v>
                </c:pt>
                <c:pt idx="67">
                  <c:v>8/1/2020</c:v>
                </c:pt>
                <c:pt idx="68">
                  <c:v>9/1/2020</c:v>
                </c:pt>
                <c:pt idx="69">
                  <c:v>10/1/2020</c:v>
                </c:pt>
                <c:pt idx="70">
                  <c:v>11/1/2020</c:v>
                </c:pt>
                <c:pt idx="71">
                  <c:v>12/1/2020</c:v>
                </c:pt>
              </c:strCache>
            </c:strRef>
          </c:cat>
          <c:val>
            <c:numRef>
              <c:f>1</c:f>
              <c:numCache>
                <c:formatCode>General</c:formatCode>
                <c:ptCount val="72"/>
                <c:pt idx="0">
                  <c:v>3</c:v>
                </c:pt>
                <c:pt idx="1">
                  <c:v>3</c:v>
                </c:pt>
                <c:pt idx="2">
                  <c:v>3</c:v>
                </c:pt>
                <c:pt idx="3">
                  <c:v>3</c:v>
                </c:pt>
                <c:pt idx="4">
                  <c:v>3</c:v>
                </c:pt>
                <c:pt idx="5">
                  <c:v>3</c:v>
                </c:pt>
                <c:pt idx="6">
                  <c:v>3</c:v>
                </c:pt>
                <c:pt idx="7">
                  <c:v>3</c:v>
                </c:pt>
                <c:pt idx="8">
                  <c:v>3</c:v>
                </c:pt>
                <c:pt idx="9">
                  <c:v>3</c:v>
                </c:pt>
                <c:pt idx="10">
                  <c:v>3</c:v>
                </c:pt>
                <c:pt idx="11">
                  <c:v>3</c:v>
                </c:pt>
                <c:pt idx="12">
                  <c:v>3</c:v>
                </c:pt>
                <c:pt idx="13">
                  <c:v>3</c:v>
                </c:pt>
                <c:pt idx="14">
                  <c:v>3</c:v>
                </c:pt>
                <c:pt idx="15">
                  <c:v>3</c:v>
                </c:pt>
                <c:pt idx="16">
                  <c:v>3</c:v>
                </c:pt>
                <c:pt idx="17">
                  <c:v>3</c:v>
                </c:pt>
                <c:pt idx="18">
                  <c:v>3</c:v>
                </c:pt>
                <c:pt idx="19">
                  <c:v>3</c:v>
                </c:pt>
                <c:pt idx="20">
                  <c:v>3</c:v>
                </c:pt>
                <c:pt idx="21">
                  <c:v>3</c:v>
                </c:pt>
                <c:pt idx="22">
                  <c:v>3</c:v>
                </c:pt>
                <c:pt idx="23">
                  <c:v>3</c:v>
                </c:pt>
                <c:pt idx="24">
                  <c:v>3</c:v>
                </c:pt>
                <c:pt idx="25">
                  <c:v>3</c:v>
                </c:pt>
                <c:pt idx="26">
                  <c:v>3</c:v>
                </c:pt>
                <c:pt idx="27">
                  <c:v>3</c:v>
                </c:pt>
                <c:pt idx="28">
                  <c:v>3</c:v>
                </c:pt>
                <c:pt idx="29">
                  <c:v>3</c:v>
                </c:pt>
                <c:pt idx="30">
                  <c:v>3</c:v>
                </c:pt>
                <c:pt idx="31">
                  <c:v>3</c:v>
                </c:pt>
                <c:pt idx="32">
                  <c:v>3</c:v>
                </c:pt>
                <c:pt idx="33">
                  <c:v>3</c:v>
                </c:pt>
                <c:pt idx="34">
                  <c:v>3</c:v>
                </c:pt>
                <c:pt idx="35">
                  <c:v>3</c:v>
                </c:pt>
                <c:pt idx="36">
                  <c:v>3</c:v>
                </c:pt>
                <c:pt idx="37">
                  <c:v>3</c:v>
                </c:pt>
                <c:pt idx="38">
                  <c:v>3</c:v>
                </c:pt>
                <c:pt idx="39">
                  <c:v>3</c:v>
                </c:pt>
                <c:pt idx="40">
                  <c:v>3</c:v>
                </c:pt>
                <c:pt idx="41">
                  <c:v>3</c:v>
                </c:pt>
                <c:pt idx="42">
                  <c:v>3</c:v>
                </c:pt>
                <c:pt idx="43">
                  <c:v>3</c:v>
                </c:pt>
                <c:pt idx="44">
                  <c:v>3</c:v>
                </c:pt>
                <c:pt idx="45">
                  <c:v>3</c:v>
                </c:pt>
                <c:pt idx="46">
                  <c:v>3</c:v>
                </c:pt>
                <c:pt idx="47">
                  <c:v>3</c:v>
                </c:pt>
                <c:pt idx="48">
                  <c:v>3</c:v>
                </c:pt>
                <c:pt idx="49">
                  <c:v>3</c:v>
                </c:pt>
                <c:pt idx="50">
                  <c:v>3</c:v>
                </c:pt>
                <c:pt idx="51">
                  <c:v>3</c:v>
                </c:pt>
                <c:pt idx="52">
                  <c:v>3</c:v>
                </c:pt>
                <c:pt idx="53">
                  <c:v>3</c:v>
                </c:pt>
                <c:pt idx="54">
                  <c:v>3</c:v>
                </c:pt>
                <c:pt idx="55">
                  <c:v>3</c:v>
                </c:pt>
                <c:pt idx="56">
                  <c:v>3</c:v>
                </c:pt>
                <c:pt idx="57">
                  <c:v>3</c:v>
                </c:pt>
                <c:pt idx="58">
                  <c:v>3</c:v>
                </c:pt>
                <c:pt idx="59">
                  <c:v>3</c:v>
                </c:pt>
                <c:pt idx="60">
                  <c:v>3</c:v>
                </c:pt>
                <c:pt idx="61">
                  <c:v>3</c:v>
                </c:pt>
                <c:pt idx="62">
                  <c:v>3</c:v>
                </c:pt>
                <c:pt idx="63">
                  <c:v>3</c:v>
                </c:pt>
                <c:pt idx="64">
                  <c:v>3</c:v>
                </c:pt>
                <c:pt idx="65">
                  <c:v>3</c:v>
                </c:pt>
                <c:pt idx="66">
                  <c:v>3</c:v>
                </c:pt>
                <c:pt idx="67">
                  <c:v>3</c:v>
                </c:pt>
                <c:pt idx="68">
                  <c:v>3</c:v>
                </c:pt>
                <c:pt idx="69">
                  <c:v>3</c:v>
                </c:pt>
                <c:pt idx="70">
                  <c:v>3</c:v>
                </c:pt>
                <c:pt idx="71">
                  <c:v>3</c:v>
                </c:pt>
              </c:numCache>
            </c:numRef>
          </c:val>
          <c:smooth val="0"/>
        </c:ser>
        <c:ser>
          <c:idx val="2"/>
          <c:order val="2"/>
          <c:tx>
            <c:strRef>
              <c:f>label 2</c:f>
              <c:strCache>
                <c:ptCount val="1"/>
                <c:pt idx="0">
                  <c:v>Serie3</c:v>
                </c:pt>
              </c:strCache>
            </c:strRef>
          </c:tx>
          <c:spPr>
            <a:solidFill>
              <a:srgbClr val="c00000"/>
            </a:solidFill>
            <a:ln w="15840">
              <a:solidFill>
                <a:srgbClr val="c00000"/>
              </a:solidFill>
              <a:prstDash val="sysDash"/>
              <a:round/>
            </a:ln>
          </c:spPr>
          <c:marker>
            <c:symbol val="none"/>
          </c:marker>
          <c:dLbls>
            <c:txPr>
              <a:bodyPr/>
              <a:lstStyle/>
              <a:p>
                <a:pPr>
                  <a:defRPr b="0" sz="10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72"/>
                <c:pt idx="0">
                  <c:v>1/1/2015</c:v>
                </c:pt>
                <c:pt idx="1">
                  <c:v>2/1/2015</c:v>
                </c:pt>
                <c:pt idx="2">
                  <c:v>3/1/2015</c:v>
                </c:pt>
                <c:pt idx="3">
                  <c:v>4/1/2015</c:v>
                </c:pt>
                <c:pt idx="4">
                  <c:v>5/1/2015</c:v>
                </c:pt>
                <c:pt idx="5">
                  <c:v>6/1/2015</c:v>
                </c:pt>
                <c:pt idx="6">
                  <c:v>7/1/2015</c:v>
                </c:pt>
                <c:pt idx="7">
                  <c:v>8/1/2015</c:v>
                </c:pt>
                <c:pt idx="8">
                  <c:v>9/1/2015</c:v>
                </c:pt>
                <c:pt idx="9">
                  <c:v>10/1/2015</c:v>
                </c:pt>
                <c:pt idx="10">
                  <c:v>11/1/2015</c:v>
                </c:pt>
                <c:pt idx="11">
                  <c:v>12/1/2015</c:v>
                </c:pt>
                <c:pt idx="12">
                  <c:v>1/1/2016</c:v>
                </c:pt>
                <c:pt idx="13">
                  <c:v>2/1/2016</c:v>
                </c:pt>
                <c:pt idx="14">
                  <c:v>3/1/2016</c:v>
                </c:pt>
                <c:pt idx="15">
                  <c:v>4/1/2016</c:v>
                </c:pt>
                <c:pt idx="16">
                  <c:v>5/1/2016</c:v>
                </c:pt>
                <c:pt idx="17">
                  <c:v>6/1/2016</c:v>
                </c:pt>
                <c:pt idx="18">
                  <c:v>7/1/2016</c:v>
                </c:pt>
                <c:pt idx="19">
                  <c:v>8/1/2016</c:v>
                </c:pt>
                <c:pt idx="20">
                  <c:v>9/1/2016</c:v>
                </c:pt>
                <c:pt idx="21">
                  <c:v>10/1/2016</c:v>
                </c:pt>
                <c:pt idx="22">
                  <c:v>11/1/2016</c:v>
                </c:pt>
                <c:pt idx="23">
                  <c:v>12/1/2016</c:v>
                </c:pt>
                <c:pt idx="24">
                  <c:v>1/1/2017</c:v>
                </c:pt>
                <c:pt idx="25">
                  <c:v>2/1/2017</c:v>
                </c:pt>
                <c:pt idx="26">
                  <c:v>3/1/2017</c:v>
                </c:pt>
                <c:pt idx="27">
                  <c:v>4/1/2017</c:v>
                </c:pt>
                <c:pt idx="28">
                  <c:v>5/1/2017</c:v>
                </c:pt>
                <c:pt idx="29">
                  <c:v>6/1/2017</c:v>
                </c:pt>
                <c:pt idx="30">
                  <c:v>7/1/2017</c:v>
                </c:pt>
                <c:pt idx="31">
                  <c:v>8/1/2017</c:v>
                </c:pt>
                <c:pt idx="32">
                  <c:v>9/1/2017</c:v>
                </c:pt>
                <c:pt idx="33">
                  <c:v>10/1/2017</c:v>
                </c:pt>
                <c:pt idx="34">
                  <c:v>11/1/2017</c:v>
                </c:pt>
                <c:pt idx="35">
                  <c:v>12/1/2017</c:v>
                </c:pt>
                <c:pt idx="36">
                  <c:v>1/1/2018</c:v>
                </c:pt>
                <c:pt idx="37">
                  <c:v>2/1/2018</c:v>
                </c:pt>
                <c:pt idx="38">
                  <c:v>3/1/2018</c:v>
                </c:pt>
                <c:pt idx="39">
                  <c:v>4/1/2018</c:v>
                </c:pt>
                <c:pt idx="40">
                  <c:v>5/1/2018</c:v>
                </c:pt>
                <c:pt idx="41">
                  <c:v>6/1/2018</c:v>
                </c:pt>
                <c:pt idx="42">
                  <c:v>7/1/2018</c:v>
                </c:pt>
                <c:pt idx="43">
                  <c:v>8/1/2018</c:v>
                </c:pt>
                <c:pt idx="44">
                  <c:v>9/1/2018</c:v>
                </c:pt>
                <c:pt idx="45">
                  <c:v>10/1/2018</c:v>
                </c:pt>
                <c:pt idx="46">
                  <c:v>11/1/2018</c:v>
                </c:pt>
                <c:pt idx="47">
                  <c:v>12/1/2018</c:v>
                </c:pt>
                <c:pt idx="48">
                  <c:v>1/1/2019</c:v>
                </c:pt>
                <c:pt idx="49">
                  <c:v>2/1/2019</c:v>
                </c:pt>
                <c:pt idx="50">
                  <c:v>3/1/2019</c:v>
                </c:pt>
                <c:pt idx="51">
                  <c:v>4/1/2019</c:v>
                </c:pt>
                <c:pt idx="52">
                  <c:v>5/1/2019</c:v>
                </c:pt>
                <c:pt idx="53">
                  <c:v>6/1/2019</c:v>
                </c:pt>
                <c:pt idx="54">
                  <c:v>7/1/2019</c:v>
                </c:pt>
                <c:pt idx="55">
                  <c:v>8/1/2019</c:v>
                </c:pt>
                <c:pt idx="56">
                  <c:v>9/1/2019</c:v>
                </c:pt>
                <c:pt idx="57">
                  <c:v>10/1/2019</c:v>
                </c:pt>
                <c:pt idx="58">
                  <c:v>11/1/2019</c:v>
                </c:pt>
                <c:pt idx="59">
                  <c:v>12/1/2019</c:v>
                </c:pt>
                <c:pt idx="60">
                  <c:v>1/1/2020</c:v>
                </c:pt>
                <c:pt idx="61">
                  <c:v>2/1/2020</c:v>
                </c:pt>
                <c:pt idx="62">
                  <c:v>3/1/2020</c:v>
                </c:pt>
                <c:pt idx="63">
                  <c:v>4/1/2020</c:v>
                </c:pt>
                <c:pt idx="64">
                  <c:v>5/1/2020</c:v>
                </c:pt>
                <c:pt idx="65">
                  <c:v>6/1/2020</c:v>
                </c:pt>
                <c:pt idx="66">
                  <c:v>7/1/2020</c:v>
                </c:pt>
                <c:pt idx="67">
                  <c:v>8/1/2020</c:v>
                </c:pt>
                <c:pt idx="68">
                  <c:v>9/1/2020</c:v>
                </c:pt>
                <c:pt idx="69">
                  <c:v>10/1/2020</c:v>
                </c:pt>
                <c:pt idx="70">
                  <c:v>11/1/2020</c:v>
                </c:pt>
                <c:pt idx="71">
                  <c:v>12/1/2020</c:v>
                </c:pt>
              </c:strCache>
            </c:strRef>
          </c:cat>
          <c:val>
            <c:numRef>
              <c:f>2</c:f>
              <c:numCache>
                <c:formatCode>General</c:formatCode>
                <c:ptCount val="72"/>
                <c:pt idx="0">
                  <c:v>7</c:v>
                </c:pt>
                <c:pt idx="1">
                  <c:v>7</c:v>
                </c:pt>
                <c:pt idx="2">
                  <c:v>7</c:v>
                </c:pt>
                <c:pt idx="3">
                  <c:v>7</c:v>
                </c:pt>
                <c:pt idx="4">
                  <c:v>7</c:v>
                </c:pt>
                <c:pt idx="5">
                  <c:v>7</c:v>
                </c:pt>
                <c:pt idx="6">
                  <c:v>7</c:v>
                </c:pt>
                <c:pt idx="7">
                  <c:v>7</c:v>
                </c:pt>
                <c:pt idx="8">
                  <c:v>7</c:v>
                </c:pt>
                <c:pt idx="9">
                  <c:v>7</c:v>
                </c:pt>
                <c:pt idx="10">
                  <c:v>7</c:v>
                </c:pt>
                <c:pt idx="11">
                  <c:v>7</c:v>
                </c:pt>
                <c:pt idx="12">
                  <c:v>7</c:v>
                </c:pt>
                <c:pt idx="13">
                  <c:v>7</c:v>
                </c:pt>
                <c:pt idx="14">
                  <c:v>7</c:v>
                </c:pt>
                <c:pt idx="15">
                  <c:v>7</c:v>
                </c:pt>
                <c:pt idx="16">
                  <c:v>7</c:v>
                </c:pt>
                <c:pt idx="17">
                  <c:v>7</c:v>
                </c:pt>
                <c:pt idx="18">
                  <c:v>7</c:v>
                </c:pt>
                <c:pt idx="19">
                  <c:v>7</c:v>
                </c:pt>
                <c:pt idx="20">
                  <c:v>7</c:v>
                </c:pt>
                <c:pt idx="21">
                  <c:v>7</c:v>
                </c:pt>
                <c:pt idx="22">
                  <c:v>7</c:v>
                </c:pt>
                <c:pt idx="23">
                  <c:v>7</c:v>
                </c:pt>
                <c:pt idx="24">
                  <c:v>7</c:v>
                </c:pt>
                <c:pt idx="25">
                  <c:v>7</c:v>
                </c:pt>
                <c:pt idx="26">
                  <c:v>7</c:v>
                </c:pt>
                <c:pt idx="27">
                  <c:v>7</c:v>
                </c:pt>
                <c:pt idx="28">
                  <c:v>7</c:v>
                </c:pt>
                <c:pt idx="29">
                  <c:v>7</c:v>
                </c:pt>
                <c:pt idx="30">
                  <c:v>7</c:v>
                </c:pt>
                <c:pt idx="31">
                  <c:v>7</c:v>
                </c:pt>
                <c:pt idx="32">
                  <c:v>7</c:v>
                </c:pt>
                <c:pt idx="33">
                  <c:v>7</c:v>
                </c:pt>
                <c:pt idx="34">
                  <c:v>7</c:v>
                </c:pt>
                <c:pt idx="35">
                  <c:v>7</c:v>
                </c:pt>
                <c:pt idx="36">
                  <c:v>7</c:v>
                </c:pt>
                <c:pt idx="37">
                  <c:v>7</c:v>
                </c:pt>
                <c:pt idx="38">
                  <c:v>7</c:v>
                </c:pt>
                <c:pt idx="39">
                  <c:v>7</c:v>
                </c:pt>
                <c:pt idx="40">
                  <c:v>7</c:v>
                </c:pt>
                <c:pt idx="41">
                  <c:v>7</c:v>
                </c:pt>
                <c:pt idx="42">
                  <c:v>7</c:v>
                </c:pt>
                <c:pt idx="43">
                  <c:v>7</c:v>
                </c:pt>
                <c:pt idx="44">
                  <c:v>7</c:v>
                </c:pt>
                <c:pt idx="45">
                  <c:v>7</c:v>
                </c:pt>
                <c:pt idx="46">
                  <c:v>7</c:v>
                </c:pt>
                <c:pt idx="47">
                  <c:v>7</c:v>
                </c:pt>
                <c:pt idx="48">
                  <c:v>7</c:v>
                </c:pt>
                <c:pt idx="49">
                  <c:v>7</c:v>
                </c:pt>
                <c:pt idx="50">
                  <c:v>7</c:v>
                </c:pt>
                <c:pt idx="51">
                  <c:v>7</c:v>
                </c:pt>
                <c:pt idx="52">
                  <c:v>7</c:v>
                </c:pt>
                <c:pt idx="53">
                  <c:v>7</c:v>
                </c:pt>
                <c:pt idx="54">
                  <c:v>7</c:v>
                </c:pt>
                <c:pt idx="55">
                  <c:v>7</c:v>
                </c:pt>
                <c:pt idx="56">
                  <c:v>7</c:v>
                </c:pt>
                <c:pt idx="57">
                  <c:v>7</c:v>
                </c:pt>
                <c:pt idx="58">
                  <c:v>7</c:v>
                </c:pt>
                <c:pt idx="59">
                  <c:v>7</c:v>
                </c:pt>
                <c:pt idx="60">
                  <c:v>7</c:v>
                </c:pt>
                <c:pt idx="61">
                  <c:v>7</c:v>
                </c:pt>
                <c:pt idx="62">
                  <c:v>7</c:v>
                </c:pt>
                <c:pt idx="63">
                  <c:v>7</c:v>
                </c:pt>
                <c:pt idx="64">
                  <c:v>7</c:v>
                </c:pt>
                <c:pt idx="65">
                  <c:v>7</c:v>
                </c:pt>
                <c:pt idx="66">
                  <c:v>7</c:v>
                </c:pt>
                <c:pt idx="67">
                  <c:v>7</c:v>
                </c:pt>
                <c:pt idx="68">
                  <c:v>7</c:v>
                </c:pt>
                <c:pt idx="69">
                  <c:v>7</c:v>
                </c:pt>
                <c:pt idx="70">
                  <c:v>7</c:v>
                </c:pt>
                <c:pt idx="71">
                  <c:v>7</c:v>
                </c:pt>
              </c:numCache>
            </c:numRef>
          </c:val>
          <c:smooth val="0"/>
        </c:ser>
        <c:hiLowLines>
          <c:spPr>
            <a:ln>
              <a:noFill/>
            </a:ln>
          </c:spPr>
        </c:hiLowLines>
        <c:marker val="0"/>
        <c:axId val="52162945"/>
        <c:axId val="80620637"/>
      </c:lineChart>
      <c:catAx>
        <c:axId val="52162945"/>
        <c:scaling>
          <c:orientation val="minMax"/>
          <c:max val="44166"/>
          <c:min val="42217"/>
        </c:scaling>
        <c:delete val="0"/>
        <c:axPos val="b"/>
        <c:numFmt formatCode="[$-380A]dd/mm/yyyy" sourceLinked="1"/>
        <c:majorTickMark val="none"/>
        <c:minorTickMark val="none"/>
        <c:tickLblPos val="nextTo"/>
        <c:spPr>
          <a:ln w="12600">
            <a:solidFill>
              <a:srgbClr val="404040"/>
            </a:solidFill>
            <a:round/>
          </a:ln>
        </c:spPr>
        <c:txPr>
          <a:bodyPr/>
          <a:lstStyle/>
          <a:p>
            <a:pPr>
              <a:defRPr b="0" sz="1000" spc="-1" strike="noStrike">
                <a:solidFill>
                  <a:srgbClr val="000000"/>
                </a:solidFill>
                <a:latin typeface="Aquawax"/>
                <a:ea typeface="Arial"/>
              </a:defRPr>
            </a:pPr>
          </a:p>
        </c:txPr>
        <c:crossAx val="80620637"/>
        <c:crosses val="autoZero"/>
        <c:auto val="1"/>
        <c:lblAlgn val="ctr"/>
        <c:lblOffset val="100"/>
        <c:noMultiLvlLbl val="0"/>
      </c:catAx>
      <c:valAx>
        <c:axId val="80620637"/>
        <c:scaling>
          <c:orientation val="minMax"/>
          <c:max val="12"/>
          <c:min val="2"/>
        </c:scaling>
        <c:delete val="0"/>
        <c:axPos val="l"/>
        <c:numFmt formatCode="#,##0" sourceLinked="0"/>
        <c:majorTickMark val="none"/>
        <c:minorTickMark val="none"/>
        <c:tickLblPos val="nextTo"/>
        <c:spPr>
          <a:ln w="12600">
            <a:solidFill>
              <a:srgbClr val="404040"/>
            </a:solidFill>
            <a:round/>
          </a:ln>
        </c:spPr>
        <c:txPr>
          <a:bodyPr/>
          <a:lstStyle/>
          <a:p>
            <a:pPr>
              <a:defRPr b="0" sz="1000" spc="-1" strike="noStrike">
                <a:solidFill>
                  <a:srgbClr val="000000"/>
                </a:solidFill>
                <a:latin typeface="Aquawax"/>
                <a:ea typeface="Arial"/>
              </a:defRPr>
            </a:pPr>
          </a:p>
        </c:txPr>
        <c:crossAx val="52162945"/>
        <c:crosses val="autoZero"/>
        <c:crossBetween val="midCat"/>
        <c:majorUnit val="2"/>
      </c:valAx>
      <c:spPr>
        <a:noFill/>
        <a:ln w="25560">
          <a:noFill/>
        </a:ln>
      </c:spPr>
    </c:plotArea>
    <c:plotVisOnly val="1"/>
    <c:dispBlanksAs val="gap"/>
  </c:chart>
  <c:spPr>
    <a:noFill/>
    <a:ln w="9360">
      <a:noFill/>
    </a:ln>
  </c:spPr>
</c:chartSpace>
</file>

<file path=ppt/charts/chart25.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788710777626194"/>
          <c:y val="0.0579182776135244"/>
          <c:w val="0.842854706684857"/>
          <c:h val="0.853460692896672"/>
        </c:manualLayout>
      </c:layout>
      <c:lineChart>
        <c:grouping val="standard"/>
        <c:varyColors val="0"/>
        <c:ser>
          <c:idx val="0"/>
          <c:order val="0"/>
          <c:tx>
            <c:strRef>
              <c:f>label 0</c:f>
              <c:strCache>
                <c:ptCount val="1"/>
                <c:pt idx="0">
                  <c:v>Tradables</c:v>
                </c:pt>
              </c:strCache>
            </c:strRef>
          </c:tx>
          <c:spPr>
            <a:solidFill>
              <a:srgbClr val="385623"/>
            </a:solidFill>
            <a:ln w="28440">
              <a:solidFill>
                <a:srgbClr val="385623"/>
              </a:solidFill>
              <a:round/>
            </a:ln>
          </c:spPr>
          <c:marker>
            <c:symbol val="none"/>
          </c:marker>
          <c:dPt>
            <c:idx val="116"/>
            <c:marker>
              <c:symbol val="none"/>
            </c:marker>
          </c:dPt>
          <c:dLbls>
            <c:dLbl>
              <c:idx val="116"/>
              <c:numFmt formatCode="0.00" sourceLinked="0"/>
              <c:txPr>
                <a:bodyPr/>
                <a:lstStyle/>
                <a:p>
                  <a:pPr>
                    <a:defRPr b="1" sz="1000" spc="-1" strike="noStrike">
                      <a:solidFill>
                        <a:srgbClr val="385623"/>
                      </a:solidFill>
                      <a:latin typeface="Aquawax"/>
                    </a:defRPr>
                  </a:pPr>
                </a:p>
              </c:txPr>
              <c:dLblPos val="t"/>
              <c:showLegendKey val="0"/>
              <c:showVal val="1"/>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17"/>
                <c:pt idx="0">
                  <c:v>dic-10</c:v>
                </c:pt>
                <c:pt idx="1">
                  <c:v>ene-11</c:v>
                </c:pt>
                <c:pt idx="2">
                  <c:v>feb-11</c:v>
                </c:pt>
                <c:pt idx="3">
                  <c:v>mar-11</c:v>
                </c:pt>
                <c:pt idx="4">
                  <c:v>abr-11</c:v>
                </c:pt>
                <c:pt idx="5">
                  <c:v>may-11</c:v>
                </c:pt>
                <c:pt idx="6">
                  <c:v>jun-11</c:v>
                </c:pt>
                <c:pt idx="7">
                  <c:v>jul-11</c:v>
                </c:pt>
                <c:pt idx="8">
                  <c:v>ago-11</c:v>
                </c:pt>
                <c:pt idx="9">
                  <c:v>sep-11</c:v>
                </c:pt>
                <c:pt idx="10">
                  <c:v>oct-11</c:v>
                </c:pt>
                <c:pt idx="11">
                  <c:v>nov-11</c:v>
                </c:pt>
                <c:pt idx="12">
                  <c:v>dic-11</c:v>
                </c:pt>
                <c:pt idx="13">
                  <c:v>ene-12</c:v>
                </c:pt>
                <c:pt idx="14">
                  <c:v>feb-12</c:v>
                </c:pt>
                <c:pt idx="15">
                  <c:v>mar-12</c:v>
                </c:pt>
                <c:pt idx="16">
                  <c:v>abr-12</c:v>
                </c:pt>
                <c:pt idx="17">
                  <c:v>may-12</c:v>
                </c:pt>
                <c:pt idx="18">
                  <c:v>jun-12</c:v>
                </c:pt>
                <c:pt idx="19">
                  <c:v>jul-12</c:v>
                </c:pt>
                <c:pt idx="20">
                  <c:v>ago-12</c:v>
                </c:pt>
                <c:pt idx="21">
                  <c:v>sep-12</c:v>
                </c:pt>
                <c:pt idx="22">
                  <c:v>oct-12</c:v>
                </c:pt>
                <c:pt idx="23">
                  <c:v>nov-12</c:v>
                </c:pt>
                <c:pt idx="24">
                  <c:v>dic-12</c:v>
                </c:pt>
                <c:pt idx="25">
                  <c:v>ene-13</c:v>
                </c:pt>
                <c:pt idx="26">
                  <c:v>feb-13</c:v>
                </c:pt>
                <c:pt idx="27">
                  <c:v>mar-13</c:v>
                </c:pt>
                <c:pt idx="28">
                  <c:v>abr-13</c:v>
                </c:pt>
                <c:pt idx="29">
                  <c:v>may-13</c:v>
                </c:pt>
                <c:pt idx="30">
                  <c:v>jun-13</c:v>
                </c:pt>
                <c:pt idx="31">
                  <c:v>jul-13</c:v>
                </c:pt>
                <c:pt idx="32">
                  <c:v>ago-13</c:v>
                </c:pt>
                <c:pt idx="33">
                  <c:v>sep-13</c:v>
                </c:pt>
                <c:pt idx="34">
                  <c:v>oct-13</c:v>
                </c:pt>
                <c:pt idx="35">
                  <c:v>nov-13</c:v>
                </c:pt>
                <c:pt idx="36">
                  <c:v>dic-13</c:v>
                </c:pt>
                <c:pt idx="37">
                  <c:v>ene-14</c:v>
                </c:pt>
                <c:pt idx="38">
                  <c:v>feb-14</c:v>
                </c:pt>
                <c:pt idx="39">
                  <c:v>mar-14</c:v>
                </c:pt>
                <c:pt idx="40">
                  <c:v>abr-14</c:v>
                </c:pt>
                <c:pt idx="41">
                  <c:v>may-14</c:v>
                </c:pt>
                <c:pt idx="42">
                  <c:v>jun-14</c:v>
                </c:pt>
                <c:pt idx="43">
                  <c:v>jul-14</c:v>
                </c:pt>
                <c:pt idx="44">
                  <c:v>ago-14</c:v>
                </c:pt>
                <c:pt idx="45">
                  <c:v>sep-14</c:v>
                </c:pt>
                <c:pt idx="46">
                  <c:v>oct-14</c:v>
                </c:pt>
                <c:pt idx="47">
                  <c:v>nov-14</c:v>
                </c:pt>
                <c:pt idx="48">
                  <c:v>dic-14</c:v>
                </c:pt>
                <c:pt idx="49">
                  <c:v>ene-15</c:v>
                </c:pt>
                <c:pt idx="50">
                  <c:v>feb-15</c:v>
                </c:pt>
                <c:pt idx="51">
                  <c:v>mar-15</c:v>
                </c:pt>
                <c:pt idx="52">
                  <c:v>abr-15</c:v>
                </c:pt>
                <c:pt idx="53">
                  <c:v>may-15</c:v>
                </c:pt>
                <c:pt idx="54">
                  <c:v>jun-15</c:v>
                </c:pt>
                <c:pt idx="55">
                  <c:v>jul-15</c:v>
                </c:pt>
                <c:pt idx="56">
                  <c:v>ago-15</c:v>
                </c:pt>
                <c:pt idx="57">
                  <c:v>sep-15</c:v>
                </c:pt>
                <c:pt idx="58">
                  <c:v>oct-15</c:v>
                </c:pt>
                <c:pt idx="59">
                  <c:v>nov-15</c:v>
                </c:pt>
                <c:pt idx="60">
                  <c:v>dic-15</c:v>
                </c:pt>
                <c:pt idx="61">
                  <c:v>ene-16</c:v>
                </c:pt>
                <c:pt idx="62">
                  <c:v>feb-16</c:v>
                </c:pt>
                <c:pt idx="63">
                  <c:v>mar-16</c:v>
                </c:pt>
                <c:pt idx="64">
                  <c:v>abr-16</c:v>
                </c:pt>
                <c:pt idx="65">
                  <c:v>may-16</c:v>
                </c:pt>
                <c:pt idx="66">
                  <c:v>jun-16</c:v>
                </c:pt>
                <c:pt idx="67">
                  <c:v>jul-16</c:v>
                </c:pt>
                <c:pt idx="68">
                  <c:v>ago-16</c:v>
                </c:pt>
                <c:pt idx="69">
                  <c:v>sep-16</c:v>
                </c:pt>
                <c:pt idx="70">
                  <c:v>oct-16</c:v>
                </c:pt>
                <c:pt idx="71">
                  <c:v>nov-16</c:v>
                </c:pt>
                <c:pt idx="72">
                  <c:v>dic-16</c:v>
                </c:pt>
                <c:pt idx="73">
                  <c:v>ene-17</c:v>
                </c:pt>
                <c:pt idx="74">
                  <c:v>feb-17</c:v>
                </c:pt>
                <c:pt idx="75">
                  <c:v>mar-17</c:v>
                </c:pt>
                <c:pt idx="76">
                  <c:v>abr-17</c:v>
                </c:pt>
                <c:pt idx="77">
                  <c:v>may-17</c:v>
                </c:pt>
                <c:pt idx="78">
                  <c:v>jun-17</c:v>
                </c:pt>
                <c:pt idx="79">
                  <c:v>jul-17</c:v>
                </c:pt>
                <c:pt idx="80">
                  <c:v>ago-17</c:v>
                </c:pt>
                <c:pt idx="81">
                  <c:v>sep-17</c:v>
                </c:pt>
                <c:pt idx="82">
                  <c:v>oct-17</c:v>
                </c:pt>
                <c:pt idx="83">
                  <c:v>nov-17</c:v>
                </c:pt>
                <c:pt idx="84">
                  <c:v>dic-17</c:v>
                </c:pt>
                <c:pt idx="85">
                  <c:v>ene-18</c:v>
                </c:pt>
                <c:pt idx="86">
                  <c:v>feb-18</c:v>
                </c:pt>
                <c:pt idx="87">
                  <c:v>mar-18</c:v>
                </c:pt>
                <c:pt idx="88">
                  <c:v>abr-18</c:v>
                </c:pt>
                <c:pt idx="89">
                  <c:v>may-18</c:v>
                </c:pt>
                <c:pt idx="90">
                  <c:v>jun-18</c:v>
                </c:pt>
                <c:pt idx="91">
                  <c:v>jul-18</c:v>
                </c:pt>
                <c:pt idx="92">
                  <c:v>ago-18</c:v>
                </c:pt>
                <c:pt idx="93">
                  <c:v>sep-18</c:v>
                </c:pt>
                <c:pt idx="94">
                  <c:v>oct-18</c:v>
                </c:pt>
                <c:pt idx="95">
                  <c:v>nov-18</c:v>
                </c:pt>
                <c:pt idx="96">
                  <c:v>dic-18</c:v>
                </c:pt>
                <c:pt idx="97">
                  <c:v>ene-19</c:v>
                </c:pt>
                <c:pt idx="98">
                  <c:v>feb-19</c:v>
                </c:pt>
                <c:pt idx="99">
                  <c:v>mar-19</c:v>
                </c:pt>
                <c:pt idx="100">
                  <c:v>abr-19</c:v>
                </c:pt>
                <c:pt idx="101">
                  <c:v>may-19</c:v>
                </c:pt>
                <c:pt idx="102">
                  <c:v>jun-19</c:v>
                </c:pt>
                <c:pt idx="103">
                  <c:v>jul-19</c:v>
                </c:pt>
                <c:pt idx="104">
                  <c:v>ago-19</c:v>
                </c:pt>
                <c:pt idx="105">
                  <c:v>sep-19</c:v>
                </c:pt>
                <c:pt idx="106">
                  <c:v>oct-19</c:v>
                </c:pt>
                <c:pt idx="107">
                  <c:v>nov-19</c:v>
                </c:pt>
                <c:pt idx="108">
                  <c:v>dic-19</c:v>
                </c:pt>
                <c:pt idx="109">
                  <c:v>ene-20</c:v>
                </c:pt>
                <c:pt idx="110">
                  <c:v>feb-20</c:v>
                </c:pt>
                <c:pt idx="111">
                  <c:v>mar-20</c:v>
                </c:pt>
                <c:pt idx="112">
                  <c:v>abr-20</c:v>
                </c:pt>
                <c:pt idx="113">
                  <c:v>may-20</c:v>
                </c:pt>
                <c:pt idx="114">
                  <c:v>jun-20</c:v>
                </c:pt>
                <c:pt idx="115">
                  <c:v>jul-20</c:v>
                </c:pt>
                <c:pt idx="116">
                  <c:v>ago-20</c:v>
                </c:pt>
              </c:strCache>
            </c:strRef>
          </c:cat>
          <c:val>
            <c:numRef>
              <c:f>0</c:f>
              <c:numCache>
                <c:formatCode>General</c:formatCode>
                <c:ptCount val="117"/>
                <c:pt idx="0">
                  <c:v>7.03325965275288</c:v>
                </c:pt>
                <c:pt idx="1">
                  <c:v>6.95392078405515</c:v>
                </c:pt>
                <c:pt idx="2">
                  <c:v>7.70882980744549</c:v>
                </c:pt>
                <c:pt idx="3">
                  <c:v>9.19261358212351</c:v>
                </c:pt>
                <c:pt idx="4">
                  <c:v>9.29482041869787</c:v>
                </c:pt>
                <c:pt idx="5">
                  <c:v>9.406267887535</c:v>
                </c:pt>
                <c:pt idx="6">
                  <c:v>8.47705054330032</c:v>
                </c:pt>
                <c:pt idx="7">
                  <c:v>6.76846308670644</c:v>
                </c:pt>
                <c:pt idx="8">
                  <c:v>6.42988611052378</c:v>
                </c:pt>
                <c:pt idx="9">
                  <c:v>6.620411684949</c:v>
                </c:pt>
                <c:pt idx="10">
                  <c:v>6.21653337658252</c:v>
                </c:pt>
                <c:pt idx="11">
                  <c:v>6.86781433991128</c:v>
                </c:pt>
                <c:pt idx="12">
                  <c:v>7.23175045018649</c:v>
                </c:pt>
                <c:pt idx="13">
                  <c:v>6.73319798060292</c:v>
                </c:pt>
                <c:pt idx="14">
                  <c:v>6.54075176793023</c:v>
                </c:pt>
                <c:pt idx="15">
                  <c:v>6.22810734107115</c:v>
                </c:pt>
                <c:pt idx="16">
                  <c:v>6.58047214739548</c:v>
                </c:pt>
                <c:pt idx="17">
                  <c:v>6.70918586507892</c:v>
                </c:pt>
                <c:pt idx="18">
                  <c:v>7.07552293576952</c:v>
                </c:pt>
                <c:pt idx="19">
                  <c:v>7.37568392918386</c:v>
                </c:pt>
                <c:pt idx="20">
                  <c:v>7.73477563570251</c:v>
                </c:pt>
                <c:pt idx="21">
                  <c:v>8.29030292011042</c:v>
                </c:pt>
                <c:pt idx="22">
                  <c:v>7.82932239628136</c:v>
                </c:pt>
                <c:pt idx="23">
                  <c:v>7.25612732404546</c:v>
                </c:pt>
                <c:pt idx="24">
                  <c:v>6.32449472750154</c:v>
                </c:pt>
                <c:pt idx="25">
                  <c:v>7.07129323247875</c:v>
                </c:pt>
                <c:pt idx="26">
                  <c:v>6.85683387869738</c:v>
                </c:pt>
                <c:pt idx="27">
                  <c:v>6.28974405069613</c:v>
                </c:pt>
                <c:pt idx="28">
                  <c:v>6.06652552901659</c:v>
                </c:pt>
                <c:pt idx="29">
                  <c:v>5.8485691440793</c:v>
                </c:pt>
                <c:pt idx="30">
                  <c:v>6.21673983920921</c:v>
                </c:pt>
                <c:pt idx="31">
                  <c:v>6.3376470596803</c:v>
                </c:pt>
                <c:pt idx="32">
                  <c:v>7.33078398582512</c:v>
                </c:pt>
                <c:pt idx="33">
                  <c:v>7.30093242407246</c:v>
                </c:pt>
                <c:pt idx="34">
                  <c:v>7.36466949860335</c:v>
                </c:pt>
                <c:pt idx="35">
                  <c:v>7.65984377147522</c:v>
                </c:pt>
                <c:pt idx="36">
                  <c:v>8.19830880541568</c:v>
                </c:pt>
                <c:pt idx="37">
                  <c:v>7.62098120228543</c:v>
                </c:pt>
                <c:pt idx="38">
                  <c:v>8.63297375634957</c:v>
                </c:pt>
                <c:pt idx="39">
                  <c:v>9.06935498966488</c:v>
                </c:pt>
                <c:pt idx="40">
                  <c:v>9.08560776132474</c:v>
                </c:pt>
                <c:pt idx="41">
                  <c:v>9.62282997135051</c:v>
                </c:pt>
                <c:pt idx="42">
                  <c:v>9.19929097000334</c:v>
                </c:pt>
                <c:pt idx="43">
                  <c:v>9.30606851183555</c:v>
                </c:pt>
                <c:pt idx="44">
                  <c:v>8.42874959237647</c:v>
                </c:pt>
                <c:pt idx="45">
                  <c:v>8.28399977689904</c:v>
                </c:pt>
                <c:pt idx="46">
                  <c:v>8.78587089309411</c:v>
                </c:pt>
                <c:pt idx="47">
                  <c:v>8.73718186639578</c:v>
                </c:pt>
                <c:pt idx="48">
                  <c:v>9.1633567367114</c:v>
                </c:pt>
                <c:pt idx="49">
                  <c:v>9.33480154560789</c:v>
                </c:pt>
                <c:pt idx="50">
                  <c:v>8.52355350224339</c:v>
                </c:pt>
                <c:pt idx="51">
                  <c:v>8.34638956755458</c:v>
                </c:pt>
                <c:pt idx="52">
                  <c:v>8.96829474766814</c:v>
                </c:pt>
                <c:pt idx="53">
                  <c:v>8.98788199104845</c:v>
                </c:pt>
                <c:pt idx="54">
                  <c:v>9.12820911185808</c:v>
                </c:pt>
                <c:pt idx="55">
                  <c:v>9.38392570188318</c:v>
                </c:pt>
                <c:pt idx="56">
                  <c:v>9.81714559626461</c:v>
                </c:pt>
                <c:pt idx="57">
                  <c:v>9.06203477483354</c:v>
                </c:pt>
                <c:pt idx="58">
                  <c:v>9.19133819342532</c:v>
                </c:pt>
                <c:pt idx="59">
                  <c:v>9.68060222364462</c:v>
                </c:pt>
                <c:pt idx="60">
                  <c:v>9.17558926573665</c:v>
                </c:pt>
                <c:pt idx="61">
                  <c:v>9.29261176733009</c:v>
                </c:pt>
                <c:pt idx="62">
                  <c:v>10.0897476111855</c:v>
                </c:pt>
                <c:pt idx="63">
                  <c:v>10.5156613586287</c:v>
                </c:pt>
                <c:pt idx="64">
                  <c:v>9.87182082321969</c:v>
                </c:pt>
                <c:pt idx="65">
                  <c:v>9.50020752146623</c:v>
                </c:pt>
                <c:pt idx="66">
                  <c:v>8.88013759912749</c:v>
                </c:pt>
                <c:pt idx="67">
                  <c:v>7.79372549880693</c:v>
                </c:pt>
                <c:pt idx="68">
                  <c:v>6.51511056080103</c:v>
                </c:pt>
                <c:pt idx="69">
                  <c:v>6.35070222838836</c:v>
                </c:pt>
                <c:pt idx="70">
                  <c:v>5.30312749514361</c:v>
                </c:pt>
                <c:pt idx="71">
                  <c:v>5.03594675951087</c:v>
                </c:pt>
                <c:pt idx="72">
                  <c:v>4.90829820871048</c:v>
                </c:pt>
                <c:pt idx="73">
                  <c:v>4.62819289999836</c:v>
                </c:pt>
                <c:pt idx="74">
                  <c:v>3.79999287950181</c:v>
                </c:pt>
                <c:pt idx="75">
                  <c:v>3.15736973998082</c:v>
                </c:pt>
                <c:pt idx="76">
                  <c:v>3.26963690276696</c:v>
                </c:pt>
                <c:pt idx="77">
                  <c:v>3.01971868579618</c:v>
                </c:pt>
                <c:pt idx="78">
                  <c:v>3.09561055771634</c:v>
                </c:pt>
                <c:pt idx="79">
                  <c:v>3.5269154292886</c:v>
                </c:pt>
                <c:pt idx="80">
                  <c:v>4.00160656344417</c:v>
                </c:pt>
                <c:pt idx="81">
                  <c:v>4.27438251133727</c:v>
                </c:pt>
                <c:pt idx="82">
                  <c:v>5.00223416063659</c:v>
                </c:pt>
                <c:pt idx="83">
                  <c:v>4.99242535061237</c:v>
                </c:pt>
                <c:pt idx="84">
                  <c:v>5.2012551809284</c:v>
                </c:pt>
                <c:pt idx="85">
                  <c:v>4.95920687895506</c:v>
                </c:pt>
                <c:pt idx="86">
                  <c:v>5.06351139307473</c:v>
                </c:pt>
                <c:pt idx="87">
                  <c:v>4.77233101880123</c:v>
                </c:pt>
                <c:pt idx="88">
                  <c:v>4.4105984360886</c:v>
                </c:pt>
                <c:pt idx="89">
                  <c:v>5.86747317623708</c:v>
                </c:pt>
                <c:pt idx="90">
                  <c:v>6.86402753878219</c:v>
                </c:pt>
                <c:pt idx="91">
                  <c:v>6.82850703643816</c:v>
                </c:pt>
                <c:pt idx="92">
                  <c:v>6.53509429042403</c:v>
                </c:pt>
                <c:pt idx="93">
                  <c:v>7.14424039089459</c:v>
                </c:pt>
                <c:pt idx="94">
                  <c:v>6.91885015383431</c:v>
                </c:pt>
                <c:pt idx="95">
                  <c:v>6.84979957122733</c:v>
                </c:pt>
                <c:pt idx="96">
                  <c:v>6.83924269501373</c:v>
                </c:pt>
                <c:pt idx="97">
                  <c:v>7.29335817444172</c:v>
                </c:pt>
                <c:pt idx="98">
                  <c:v>7.23111563625731</c:v>
                </c:pt>
                <c:pt idx="99">
                  <c:v>7.65309268296031</c:v>
                </c:pt>
                <c:pt idx="100">
                  <c:v>8.25947469959092</c:v>
                </c:pt>
                <c:pt idx="101">
                  <c:v>8.10391380340283</c:v>
                </c:pt>
                <c:pt idx="102">
                  <c:v>8.43569871882259</c:v>
                </c:pt>
                <c:pt idx="103">
                  <c:v>8.59951345139967</c:v>
                </c:pt>
                <c:pt idx="104">
                  <c:v>8.96763351950611</c:v>
                </c:pt>
                <c:pt idx="105">
                  <c:v>9.07610505361047</c:v>
                </c:pt>
                <c:pt idx="106">
                  <c:v>10.2860330517759</c:v>
                </c:pt>
                <c:pt idx="107">
                  <c:v>11.6196943425472</c:v>
                </c:pt>
                <c:pt idx="108">
                  <c:v>12.9978201361144</c:v>
                </c:pt>
                <c:pt idx="109">
                  <c:v>12.2888582919572</c:v>
                </c:pt>
                <c:pt idx="110">
                  <c:v>11.5822601262501</c:v>
                </c:pt>
                <c:pt idx="111">
                  <c:v>13.4328415285573</c:v>
                </c:pt>
                <c:pt idx="112">
                  <c:v>15.8713245777471</c:v>
                </c:pt>
                <c:pt idx="113">
                  <c:v>15.4606986889835</c:v>
                </c:pt>
                <c:pt idx="114">
                  <c:v>13.6824069674492</c:v>
                </c:pt>
                <c:pt idx="115">
                  <c:v>13.0424466422339</c:v>
                </c:pt>
                <c:pt idx="116">
                  <c:v>12.4749632908697</c:v>
                </c:pt>
              </c:numCache>
            </c:numRef>
          </c:val>
          <c:smooth val="0"/>
        </c:ser>
        <c:ser>
          <c:idx val="1"/>
          <c:order val="1"/>
          <c:tx>
            <c:strRef>
              <c:f>label 1</c:f>
              <c:strCache>
                <c:ptCount val="1"/>
                <c:pt idx="0">
                  <c:v>Tradables without Beef</c:v>
                </c:pt>
              </c:strCache>
            </c:strRef>
          </c:tx>
          <c:spPr>
            <a:solidFill>
              <a:srgbClr val="009999"/>
            </a:solidFill>
            <a:ln cap="rnd" w="28440">
              <a:solidFill>
                <a:srgbClr val="009999"/>
              </a:solidFill>
              <a:prstDash val="sysDash"/>
              <a:round/>
            </a:ln>
          </c:spPr>
          <c:marker>
            <c:symbol val="none"/>
          </c:marker>
          <c:dPt>
            <c:idx val="116"/>
            <c:marker>
              <c:symbol val="none"/>
            </c:marker>
          </c:dPt>
          <c:dLbls>
            <c:dLbl>
              <c:idx val="116"/>
              <c:numFmt formatCode="0.00" sourceLinked="0"/>
              <c:txPr>
                <a:bodyPr/>
                <a:lstStyle/>
                <a:p>
                  <a:pPr>
                    <a:defRPr b="1" sz="1000" spc="-1" strike="noStrike">
                      <a:solidFill>
                        <a:srgbClr val="008080"/>
                      </a:solidFill>
                      <a:latin typeface="Aquawax"/>
                    </a:defRPr>
                  </a:pPr>
                </a:p>
              </c:txPr>
              <c:dLblPos val="t"/>
              <c:showLegendKey val="0"/>
              <c:showVal val="1"/>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17"/>
                <c:pt idx="0">
                  <c:v>dic-10</c:v>
                </c:pt>
                <c:pt idx="1">
                  <c:v>ene-11</c:v>
                </c:pt>
                <c:pt idx="2">
                  <c:v>feb-11</c:v>
                </c:pt>
                <c:pt idx="3">
                  <c:v>mar-11</c:v>
                </c:pt>
                <c:pt idx="4">
                  <c:v>abr-11</c:v>
                </c:pt>
                <c:pt idx="5">
                  <c:v>may-11</c:v>
                </c:pt>
                <c:pt idx="6">
                  <c:v>jun-11</c:v>
                </c:pt>
                <c:pt idx="7">
                  <c:v>jul-11</c:v>
                </c:pt>
                <c:pt idx="8">
                  <c:v>ago-11</c:v>
                </c:pt>
                <c:pt idx="9">
                  <c:v>sep-11</c:v>
                </c:pt>
                <c:pt idx="10">
                  <c:v>oct-11</c:v>
                </c:pt>
                <c:pt idx="11">
                  <c:v>nov-11</c:v>
                </c:pt>
                <c:pt idx="12">
                  <c:v>dic-11</c:v>
                </c:pt>
                <c:pt idx="13">
                  <c:v>ene-12</c:v>
                </c:pt>
                <c:pt idx="14">
                  <c:v>feb-12</c:v>
                </c:pt>
                <c:pt idx="15">
                  <c:v>mar-12</c:v>
                </c:pt>
                <c:pt idx="16">
                  <c:v>abr-12</c:v>
                </c:pt>
                <c:pt idx="17">
                  <c:v>may-12</c:v>
                </c:pt>
                <c:pt idx="18">
                  <c:v>jun-12</c:v>
                </c:pt>
                <c:pt idx="19">
                  <c:v>jul-12</c:v>
                </c:pt>
                <c:pt idx="20">
                  <c:v>ago-12</c:v>
                </c:pt>
                <c:pt idx="21">
                  <c:v>sep-12</c:v>
                </c:pt>
                <c:pt idx="22">
                  <c:v>oct-12</c:v>
                </c:pt>
                <c:pt idx="23">
                  <c:v>nov-12</c:v>
                </c:pt>
                <c:pt idx="24">
                  <c:v>dic-12</c:v>
                </c:pt>
                <c:pt idx="25">
                  <c:v>ene-13</c:v>
                </c:pt>
                <c:pt idx="26">
                  <c:v>feb-13</c:v>
                </c:pt>
                <c:pt idx="27">
                  <c:v>mar-13</c:v>
                </c:pt>
                <c:pt idx="28">
                  <c:v>abr-13</c:v>
                </c:pt>
                <c:pt idx="29">
                  <c:v>may-13</c:v>
                </c:pt>
                <c:pt idx="30">
                  <c:v>jun-13</c:v>
                </c:pt>
                <c:pt idx="31">
                  <c:v>jul-13</c:v>
                </c:pt>
                <c:pt idx="32">
                  <c:v>ago-13</c:v>
                </c:pt>
                <c:pt idx="33">
                  <c:v>sep-13</c:v>
                </c:pt>
                <c:pt idx="34">
                  <c:v>oct-13</c:v>
                </c:pt>
                <c:pt idx="35">
                  <c:v>nov-13</c:v>
                </c:pt>
                <c:pt idx="36">
                  <c:v>dic-13</c:v>
                </c:pt>
                <c:pt idx="37">
                  <c:v>ene-14</c:v>
                </c:pt>
                <c:pt idx="38">
                  <c:v>feb-14</c:v>
                </c:pt>
                <c:pt idx="39">
                  <c:v>mar-14</c:v>
                </c:pt>
                <c:pt idx="40">
                  <c:v>abr-14</c:v>
                </c:pt>
                <c:pt idx="41">
                  <c:v>may-14</c:v>
                </c:pt>
                <c:pt idx="42">
                  <c:v>jun-14</c:v>
                </c:pt>
                <c:pt idx="43">
                  <c:v>jul-14</c:v>
                </c:pt>
                <c:pt idx="44">
                  <c:v>ago-14</c:v>
                </c:pt>
                <c:pt idx="45">
                  <c:v>sep-14</c:v>
                </c:pt>
                <c:pt idx="46">
                  <c:v>oct-14</c:v>
                </c:pt>
                <c:pt idx="47">
                  <c:v>nov-14</c:v>
                </c:pt>
                <c:pt idx="48">
                  <c:v>dic-14</c:v>
                </c:pt>
                <c:pt idx="49">
                  <c:v>ene-15</c:v>
                </c:pt>
                <c:pt idx="50">
                  <c:v>feb-15</c:v>
                </c:pt>
                <c:pt idx="51">
                  <c:v>mar-15</c:v>
                </c:pt>
                <c:pt idx="52">
                  <c:v>abr-15</c:v>
                </c:pt>
                <c:pt idx="53">
                  <c:v>may-15</c:v>
                </c:pt>
                <c:pt idx="54">
                  <c:v>jun-15</c:v>
                </c:pt>
                <c:pt idx="55">
                  <c:v>jul-15</c:v>
                </c:pt>
                <c:pt idx="56">
                  <c:v>ago-15</c:v>
                </c:pt>
                <c:pt idx="57">
                  <c:v>sep-15</c:v>
                </c:pt>
                <c:pt idx="58">
                  <c:v>oct-15</c:v>
                </c:pt>
                <c:pt idx="59">
                  <c:v>nov-15</c:v>
                </c:pt>
                <c:pt idx="60">
                  <c:v>dic-15</c:v>
                </c:pt>
                <c:pt idx="61">
                  <c:v>ene-16</c:v>
                </c:pt>
                <c:pt idx="62">
                  <c:v>feb-16</c:v>
                </c:pt>
                <c:pt idx="63">
                  <c:v>mar-16</c:v>
                </c:pt>
                <c:pt idx="64">
                  <c:v>abr-16</c:v>
                </c:pt>
                <c:pt idx="65">
                  <c:v>may-16</c:v>
                </c:pt>
                <c:pt idx="66">
                  <c:v>jun-16</c:v>
                </c:pt>
                <c:pt idx="67">
                  <c:v>jul-16</c:v>
                </c:pt>
                <c:pt idx="68">
                  <c:v>ago-16</c:v>
                </c:pt>
                <c:pt idx="69">
                  <c:v>sep-16</c:v>
                </c:pt>
                <c:pt idx="70">
                  <c:v>oct-16</c:v>
                </c:pt>
                <c:pt idx="71">
                  <c:v>nov-16</c:v>
                </c:pt>
                <c:pt idx="72">
                  <c:v>dic-16</c:v>
                </c:pt>
                <c:pt idx="73">
                  <c:v>ene-17</c:v>
                </c:pt>
                <c:pt idx="74">
                  <c:v>feb-17</c:v>
                </c:pt>
                <c:pt idx="75">
                  <c:v>mar-17</c:v>
                </c:pt>
                <c:pt idx="76">
                  <c:v>abr-17</c:v>
                </c:pt>
                <c:pt idx="77">
                  <c:v>may-17</c:v>
                </c:pt>
                <c:pt idx="78">
                  <c:v>jun-17</c:v>
                </c:pt>
                <c:pt idx="79">
                  <c:v>jul-17</c:v>
                </c:pt>
                <c:pt idx="80">
                  <c:v>ago-17</c:v>
                </c:pt>
                <c:pt idx="81">
                  <c:v>sep-17</c:v>
                </c:pt>
                <c:pt idx="82">
                  <c:v>oct-17</c:v>
                </c:pt>
                <c:pt idx="83">
                  <c:v>nov-17</c:v>
                </c:pt>
                <c:pt idx="84">
                  <c:v>dic-17</c:v>
                </c:pt>
                <c:pt idx="85">
                  <c:v>ene-18</c:v>
                </c:pt>
                <c:pt idx="86">
                  <c:v>feb-18</c:v>
                </c:pt>
                <c:pt idx="87">
                  <c:v>mar-18</c:v>
                </c:pt>
                <c:pt idx="88">
                  <c:v>abr-18</c:v>
                </c:pt>
                <c:pt idx="89">
                  <c:v>may-18</c:v>
                </c:pt>
                <c:pt idx="90">
                  <c:v>jun-18</c:v>
                </c:pt>
                <c:pt idx="91">
                  <c:v>jul-18</c:v>
                </c:pt>
                <c:pt idx="92">
                  <c:v>ago-18</c:v>
                </c:pt>
                <c:pt idx="93">
                  <c:v>sep-18</c:v>
                </c:pt>
                <c:pt idx="94">
                  <c:v>oct-18</c:v>
                </c:pt>
                <c:pt idx="95">
                  <c:v>nov-18</c:v>
                </c:pt>
                <c:pt idx="96">
                  <c:v>dic-18</c:v>
                </c:pt>
                <c:pt idx="97">
                  <c:v>ene-19</c:v>
                </c:pt>
                <c:pt idx="98">
                  <c:v>feb-19</c:v>
                </c:pt>
                <c:pt idx="99">
                  <c:v>mar-19</c:v>
                </c:pt>
                <c:pt idx="100">
                  <c:v>abr-19</c:v>
                </c:pt>
                <c:pt idx="101">
                  <c:v>may-19</c:v>
                </c:pt>
                <c:pt idx="102">
                  <c:v>jun-19</c:v>
                </c:pt>
                <c:pt idx="103">
                  <c:v>jul-19</c:v>
                </c:pt>
                <c:pt idx="104">
                  <c:v>ago-19</c:v>
                </c:pt>
                <c:pt idx="105">
                  <c:v>sep-19</c:v>
                </c:pt>
                <c:pt idx="106">
                  <c:v>oct-19</c:v>
                </c:pt>
                <c:pt idx="107">
                  <c:v>nov-19</c:v>
                </c:pt>
                <c:pt idx="108">
                  <c:v>dic-19</c:v>
                </c:pt>
                <c:pt idx="109">
                  <c:v>ene-20</c:v>
                </c:pt>
                <c:pt idx="110">
                  <c:v>feb-20</c:v>
                </c:pt>
                <c:pt idx="111">
                  <c:v>mar-20</c:v>
                </c:pt>
                <c:pt idx="112">
                  <c:v>abr-20</c:v>
                </c:pt>
                <c:pt idx="113">
                  <c:v>may-20</c:v>
                </c:pt>
                <c:pt idx="114">
                  <c:v>jun-20</c:v>
                </c:pt>
                <c:pt idx="115">
                  <c:v>jul-20</c:v>
                </c:pt>
                <c:pt idx="116">
                  <c:v>ago-20</c:v>
                </c:pt>
              </c:strCache>
            </c:strRef>
          </c:cat>
          <c:val>
            <c:numRef>
              <c:f>1</c:f>
              <c:numCache>
                <c:formatCode>General</c:formatCode>
                <c:ptCount val="117"/>
                <c:pt idx="0">
                  <c:v>4.89453114023741</c:v>
                </c:pt>
                <c:pt idx="1">
                  <c:v>5.27512322265489</c:v>
                </c:pt>
                <c:pt idx="2">
                  <c:v>5.51242417108757</c:v>
                </c:pt>
                <c:pt idx="3">
                  <c:v>6.02910996630972</c:v>
                </c:pt>
                <c:pt idx="4">
                  <c:v>6.09864877635753</c:v>
                </c:pt>
                <c:pt idx="5">
                  <c:v>6.32136229767157</c:v>
                </c:pt>
                <c:pt idx="6">
                  <c:v>5.40959552266842</c:v>
                </c:pt>
                <c:pt idx="7">
                  <c:v>4.73020988113173</c:v>
                </c:pt>
                <c:pt idx="8">
                  <c:v>5.01583975559463</c:v>
                </c:pt>
                <c:pt idx="9">
                  <c:v>5.55040665958162</c:v>
                </c:pt>
                <c:pt idx="10">
                  <c:v>6.36809295301541</c:v>
                </c:pt>
                <c:pt idx="11">
                  <c:v>6.66064749489743</c:v>
                </c:pt>
                <c:pt idx="12">
                  <c:v>6.65959602933897</c:v>
                </c:pt>
                <c:pt idx="13">
                  <c:v>6.1805432399717</c:v>
                </c:pt>
                <c:pt idx="14">
                  <c:v>6.14955802032477</c:v>
                </c:pt>
                <c:pt idx="15">
                  <c:v>6.14571207570764</c:v>
                </c:pt>
                <c:pt idx="16">
                  <c:v>6.26284012557881</c:v>
                </c:pt>
                <c:pt idx="17">
                  <c:v>6.86469661477345</c:v>
                </c:pt>
                <c:pt idx="18">
                  <c:v>8.02055417704399</c:v>
                </c:pt>
                <c:pt idx="19">
                  <c:v>8.35943584476866</c:v>
                </c:pt>
                <c:pt idx="20">
                  <c:v>8.38520222370653</c:v>
                </c:pt>
                <c:pt idx="21">
                  <c:v>8.41353150603543</c:v>
                </c:pt>
                <c:pt idx="22">
                  <c:v>7.21410426568356</c:v>
                </c:pt>
                <c:pt idx="23">
                  <c:v>6.83572953954628</c:v>
                </c:pt>
                <c:pt idx="24">
                  <c:v>5.91510829768753</c:v>
                </c:pt>
                <c:pt idx="25">
                  <c:v>6.53131895015036</c:v>
                </c:pt>
                <c:pt idx="26">
                  <c:v>6.4901197854083</c:v>
                </c:pt>
                <c:pt idx="27">
                  <c:v>6.53876183692363</c:v>
                </c:pt>
                <c:pt idx="28">
                  <c:v>6.55786865408141</c:v>
                </c:pt>
                <c:pt idx="29">
                  <c:v>6.34101442454222</c:v>
                </c:pt>
                <c:pt idx="30">
                  <c:v>6.21523945361515</c:v>
                </c:pt>
                <c:pt idx="31">
                  <c:v>6.07001956677276</c:v>
                </c:pt>
                <c:pt idx="32">
                  <c:v>6.87546526638916</c:v>
                </c:pt>
                <c:pt idx="33">
                  <c:v>7.13274228129948</c:v>
                </c:pt>
                <c:pt idx="34">
                  <c:v>7.58275067986265</c:v>
                </c:pt>
                <c:pt idx="35">
                  <c:v>7.91843575647633</c:v>
                </c:pt>
                <c:pt idx="36">
                  <c:v>8.75727883764554</c:v>
                </c:pt>
                <c:pt idx="37">
                  <c:v>8.48312244162388</c:v>
                </c:pt>
                <c:pt idx="38">
                  <c:v>9.34169291512344</c:v>
                </c:pt>
                <c:pt idx="39">
                  <c:v>9.54463675291728</c:v>
                </c:pt>
                <c:pt idx="40">
                  <c:v>9.25712585455267</c:v>
                </c:pt>
                <c:pt idx="41">
                  <c:v>9.2272067058909</c:v>
                </c:pt>
                <c:pt idx="42">
                  <c:v>8.25135890933746</c:v>
                </c:pt>
                <c:pt idx="43">
                  <c:v>8.47539428151152</c:v>
                </c:pt>
                <c:pt idx="44">
                  <c:v>7.76749064590205</c:v>
                </c:pt>
                <c:pt idx="45">
                  <c:v>7.49252175952131</c:v>
                </c:pt>
                <c:pt idx="46">
                  <c:v>8.14224234501002</c:v>
                </c:pt>
                <c:pt idx="47">
                  <c:v>8.00010195151524</c:v>
                </c:pt>
                <c:pt idx="48">
                  <c:v>7.88834255443018</c:v>
                </c:pt>
                <c:pt idx="49">
                  <c:v>7.98107872046587</c:v>
                </c:pt>
                <c:pt idx="50">
                  <c:v>7.22739227142413</c:v>
                </c:pt>
                <c:pt idx="51">
                  <c:v>7.38668746658728</c:v>
                </c:pt>
                <c:pt idx="52">
                  <c:v>8.34186021777406</c:v>
                </c:pt>
                <c:pt idx="53">
                  <c:v>8.22872323981922</c:v>
                </c:pt>
                <c:pt idx="54">
                  <c:v>8.40384730910466</c:v>
                </c:pt>
                <c:pt idx="55">
                  <c:v>8.63198458733516</c:v>
                </c:pt>
                <c:pt idx="56">
                  <c:v>8.89821633728334</c:v>
                </c:pt>
                <c:pt idx="57">
                  <c:v>8.43151879752471</c:v>
                </c:pt>
                <c:pt idx="58">
                  <c:v>8.85318147890646</c:v>
                </c:pt>
                <c:pt idx="59">
                  <c:v>9.39827014615902</c:v>
                </c:pt>
                <c:pt idx="60">
                  <c:v>9.22824604452428</c:v>
                </c:pt>
                <c:pt idx="61">
                  <c:v>9.5536973576817</c:v>
                </c:pt>
                <c:pt idx="62">
                  <c:v>10.6354025094304</c:v>
                </c:pt>
                <c:pt idx="63">
                  <c:v>11.021519653779</c:v>
                </c:pt>
                <c:pt idx="64">
                  <c:v>10.0692357579075</c:v>
                </c:pt>
                <c:pt idx="65">
                  <c:v>9.89146082338785</c:v>
                </c:pt>
                <c:pt idx="66">
                  <c:v>9.00226395409112</c:v>
                </c:pt>
                <c:pt idx="67">
                  <c:v>8.00615949676646</c:v>
                </c:pt>
                <c:pt idx="68">
                  <c:v>7.11258268956974</c:v>
                </c:pt>
                <c:pt idx="69">
                  <c:v>7.00503815447906</c:v>
                </c:pt>
                <c:pt idx="70">
                  <c:v>5.81907157443393</c:v>
                </c:pt>
                <c:pt idx="71">
                  <c:v>5.58758413481639</c:v>
                </c:pt>
                <c:pt idx="72">
                  <c:v>5.68444335172393</c:v>
                </c:pt>
                <c:pt idx="73">
                  <c:v>5.36422188254173</c:v>
                </c:pt>
                <c:pt idx="74">
                  <c:v>4.43985980718931</c:v>
                </c:pt>
                <c:pt idx="75">
                  <c:v>3.65912717603978</c:v>
                </c:pt>
                <c:pt idx="76">
                  <c:v>3.66142317291964</c:v>
                </c:pt>
                <c:pt idx="77">
                  <c:v>3.35317108520201</c:v>
                </c:pt>
                <c:pt idx="78">
                  <c:v>3.76713432637954</c:v>
                </c:pt>
                <c:pt idx="79">
                  <c:v>4.15699650007555</c:v>
                </c:pt>
                <c:pt idx="80">
                  <c:v>4.28870537420776</c:v>
                </c:pt>
                <c:pt idx="81">
                  <c:v>4.295130298573</c:v>
                </c:pt>
                <c:pt idx="82">
                  <c:v>4.83046546487258</c:v>
                </c:pt>
                <c:pt idx="83">
                  <c:v>4.53759608525886</c:v>
                </c:pt>
                <c:pt idx="84">
                  <c:v>4.3649235676656</c:v>
                </c:pt>
                <c:pt idx="85">
                  <c:v>4.00443742615582</c:v>
                </c:pt>
                <c:pt idx="86">
                  <c:v>4.06786904030552</c:v>
                </c:pt>
                <c:pt idx="87">
                  <c:v>3.77801218945775</c:v>
                </c:pt>
                <c:pt idx="88">
                  <c:v>3.62902662322606</c:v>
                </c:pt>
                <c:pt idx="89">
                  <c:v>4.7748212328468</c:v>
                </c:pt>
                <c:pt idx="90">
                  <c:v>5.59826087111117</c:v>
                </c:pt>
                <c:pt idx="91">
                  <c:v>5.82720211809031</c:v>
                </c:pt>
                <c:pt idx="92">
                  <c:v>5.951926209144</c:v>
                </c:pt>
                <c:pt idx="93">
                  <c:v>6.86760628377114</c:v>
                </c:pt>
                <c:pt idx="94">
                  <c:v>6.72260605488448</c:v>
                </c:pt>
                <c:pt idx="95">
                  <c:v>6.79518622506696</c:v>
                </c:pt>
                <c:pt idx="96">
                  <c:v>6.7339488223688</c:v>
                </c:pt>
                <c:pt idx="97">
                  <c:v>6.98838001996589</c:v>
                </c:pt>
                <c:pt idx="98">
                  <c:v>6.85653655679259</c:v>
                </c:pt>
                <c:pt idx="99">
                  <c:v>7.10703082670106</c:v>
                </c:pt>
                <c:pt idx="100">
                  <c:v>7.63823615615791</c:v>
                </c:pt>
                <c:pt idx="101">
                  <c:v>7.21512652922922</c:v>
                </c:pt>
                <c:pt idx="102">
                  <c:v>6.6357362013231</c:v>
                </c:pt>
                <c:pt idx="103">
                  <c:v>6.32323417826119</c:v>
                </c:pt>
                <c:pt idx="104">
                  <c:v>6.56910622713802</c:v>
                </c:pt>
                <c:pt idx="105">
                  <c:v>6.18149509898562</c:v>
                </c:pt>
                <c:pt idx="106">
                  <c:v>6.64634080483526</c:v>
                </c:pt>
                <c:pt idx="107">
                  <c:v>6.69578652737617</c:v>
                </c:pt>
                <c:pt idx="108">
                  <c:v>7.35150811036796</c:v>
                </c:pt>
                <c:pt idx="109">
                  <c:v>6.93743686564075</c:v>
                </c:pt>
                <c:pt idx="110">
                  <c:v>7.12947705893814</c:v>
                </c:pt>
                <c:pt idx="111">
                  <c:v>9.10767089915281</c:v>
                </c:pt>
                <c:pt idx="112">
                  <c:v>10.7700974119692</c:v>
                </c:pt>
                <c:pt idx="113">
                  <c:v>11.1923003547147</c:v>
                </c:pt>
                <c:pt idx="114">
                  <c:v>11.0024309393283</c:v>
                </c:pt>
                <c:pt idx="115">
                  <c:v>11.1732516047754</c:v>
                </c:pt>
                <c:pt idx="116">
                  <c:v>10.757735630779</c:v>
                </c:pt>
              </c:numCache>
            </c:numRef>
          </c:val>
          <c:smooth val="0"/>
        </c:ser>
        <c:ser>
          <c:idx val="2"/>
          <c:order val="2"/>
          <c:tx>
            <c:strRef>
              <c:f>label 2</c:f>
              <c:strCache>
                <c:ptCount val="1"/>
                <c:pt idx="0">
                  <c:v>Non-Tradables</c:v>
                </c:pt>
              </c:strCache>
            </c:strRef>
          </c:tx>
          <c:spPr>
            <a:solidFill>
              <a:srgbClr val="ffc000"/>
            </a:solidFill>
            <a:ln w="28440">
              <a:solidFill>
                <a:srgbClr val="ffc000"/>
              </a:solidFill>
              <a:round/>
            </a:ln>
          </c:spPr>
          <c:marker>
            <c:symbol val="none"/>
          </c:marker>
          <c:dPt>
            <c:idx val="116"/>
            <c:marker>
              <c:symbol val="none"/>
            </c:marker>
          </c:dPt>
          <c:dLbls>
            <c:dLbl>
              <c:idx val="116"/>
              <c:numFmt formatCode="0.00" sourceLinked="0"/>
              <c:txPr>
                <a:bodyPr/>
                <a:lstStyle/>
                <a:p>
                  <a:pPr>
                    <a:defRPr b="1" sz="1000" spc="-1" strike="noStrike">
                      <a:solidFill>
                        <a:srgbClr val="ffc000"/>
                      </a:solidFill>
                      <a:latin typeface="Aquawax"/>
                    </a:defRPr>
                  </a:pPr>
                </a:p>
              </c:txPr>
              <c:dLblPos val="t"/>
              <c:showLegendKey val="0"/>
              <c:showVal val="1"/>
              <c:showCatName val="0"/>
              <c:showSerName val="0"/>
              <c:showPercent val="0"/>
              <c:separator>; </c:separator>
            </c:dLbl>
            <c:txPr>
              <a:bodyPr/>
              <a:lstStyle/>
              <a:p>
                <a:pPr>
                  <a:defRPr b="0" sz="10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17"/>
                <c:pt idx="0">
                  <c:v>dic-10</c:v>
                </c:pt>
                <c:pt idx="1">
                  <c:v>ene-11</c:v>
                </c:pt>
                <c:pt idx="2">
                  <c:v>feb-11</c:v>
                </c:pt>
                <c:pt idx="3">
                  <c:v>mar-11</c:v>
                </c:pt>
                <c:pt idx="4">
                  <c:v>abr-11</c:v>
                </c:pt>
                <c:pt idx="5">
                  <c:v>may-11</c:v>
                </c:pt>
                <c:pt idx="6">
                  <c:v>jun-11</c:v>
                </c:pt>
                <c:pt idx="7">
                  <c:v>jul-11</c:v>
                </c:pt>
                <c:pt idx="8">
                  <c:v>ago-11</c:v>
                </c:pt>
                <c:pt idx="9">
                  <c:v>sep-11</c:v>
                </c:pt>
                <c:pt idx="10">
                  <c:v>oct-11</c:v>
                </c:pt>
                <c:pt idx="11">
                  <c:v>nov-11</c:v>
                </c:pt>
                <c:pt idx="12">
                  <c:v>dic-11</c:v>
                </c:pt>
                <c:pt idx="13">
                  <c:v>ene-12</c:v>
                </c:pt>
                <c:pt idx="14">
                  <c:v>feb-12</c:v>
                </c:pt>
                <c:pt idx="15">
                  <c:v>mar-12</c:v>
                </c:pt>
                <c:pt idx="16">
                  <c:v>abr-12</c:v>
                </c:pt>
                <c:pt idx="17">
                  <c:v>may-12</c:v>
                </c:pt>
                <c:pt idx="18">
                  <c:v>jun-12</c:v>
                </c:pt>
                <c:pt idx="19">
                  <c:v>jul-12</c:v>
                </c:pt>
                <c:pt idx="20">
                  <c:v>ago-12</c:v>
                </c:pt>
                <c:pt idx="21">
                  <c:v>sep-12</c:v>
                </c:pt>
                <c:pt idx="22">
                  <c:v>oct-12</c:v>
                </c:pt>
                <c:pt idx="23">
                  <c:v>nov-12</c:v>
                </c:pt>
                <c:pt idx="24">
                  <c:v>dic-12</c:v>
                </c:pt>
                <c:pt idx="25">
                  <c:v>ene-13</c:v>
                </c:pt>
                <c:pt idx="26">
                  <c:v>feb-13</c:v>
                </c:pt>
                <c:pt idx="27">
                  <c:v>mar-13</c:v>
                </c:pt>
                <c:pt idx="28">
                  <c:v>abr-13</c:v>
                </c:pt>
                <c:pt idx="29">
                  <c:v>may-13</c:v>
                </c:pt>
                <c:pt idx="30">
                  <c:v>jun-13</c:v>
                </c:pt>
                <c:pt idx="31">
                  <c:v>jul-13</c:v>
                </c:pt>
                <c:pt idx="32">
                  <c:v>ago-13</c:v>
                </c:pt>
                <c:pt idx="33">
                  <c:v>sep-13</c:v>
                </c:pt>
                <c:pt idx="34">
                  <c:v>oct-13</c:v>
                </c:pt>
                <c:pt idx="35">
                  <c:v>nov-13</c:v>
                </c:pt>
                <c:pt idx="36">
                  <c:v>dic-13</c:v>
                </c:pt>
                <c:pt idx="37">
                  <c:v>ene-14</c:v>
                </c:pt>
                <c:pt idx="38">
                  <c:v>feb-14</c:v>
                </c:pt>
                <c:pt idx="39">
                  <c:v>mar-14</c:v>
                </c:pt>
                <c:pt idx="40">
                  <c:v>abr-14</c:v>
                </c:pt>
                <c:pt idx="41">
                  <c:v>may-14</c:v>
                </c:pt>
                <c:pt idx="42">
                  <c:v>jun-14</c:v>
                </c:pt>
                <c:pt idx="43">
                  <c:v>jul-14</c:v>
                </c:pt>
                <c:pt idx="44">
                  <c:v>ago-14</c:v>
                </c:pt>
                <c:pt idx="45">
                  <c:v>sep-14</c:v>
                </c:pt>
                <c:pt idx="46">
                  <c:v>oct-14</c:v>
                </c:pt>
                <c:pt idx="47">
                  <c:v>nov-14</c:v>
                </c:pt>
                <c:pt idx="48">
                  <c:v>dic-14</c:v>
                </c:pt>
                <c:pt idx="49">
                  <c:v>ene-15</c:v>
                </c:pt>
                <c:pt idx="50">
                  <c:v>feb-15</c:v>
                </c:pt>
                <c:pt idx="51">
                  <c:v>mar-15</c:v>
                </c:pt>
                <c:pt idx="52">
                  <c:v>abr-15</c:v>
                </c:pt>
                <c:pt idx="53">
                  <c:v>may-15</c:v>
                </c:pt>
                <c:pt idx="54">
                  <c:v>jun-15</c:v>
                </c:pt>
                <c:pt idx="55">
                  <c:v>jul-15</c:v>
                </c:pt>
                <c:pt idx="56">
                  <c:v>ago-15</c:v>
                </c:pt>
                <c:pt idx="57">
                  <c:v>sep-15</c:v>
                </c:pt>
                <c:pt idx="58">
                  <c:v>oct-15</c:v>
                </c:pt>
                <c:pt idx="59">
                  <c:v>nov-15</c:v>
                </c:pt>
                <c:pt idx="60">
                  <c:v>dic-15</c:v>
                </c:pt>
                <c:pt idx="61">
                  <c:v>ene-16</c:v>
                </c:pt>
                <c:pt idx="62">
                  <c:v>feb-16</c:v>
                </c:pt>
                <c:pt idx="63">
                  <c:v>mar-16</c:v>
                </c:pt>
                <c:pt idx="64">
                  <c:v>abr-16</c:v>
                </c:pt>
                <c:pt idx="65">
                  <c:v>may-16</c:v>
                </c:pt>
                <c:pt idx="66">
                  <c:v>jun-16</c:v>
                </c:pt>
                <c:pt idx="67">
                  <c:v>jul-16</c:v>
                </c:pt>
                <c:pt idx="68">
                  <c:v>ago-16</c:v>
                </c:pt>
                <c:pt idx="69">
                  <c:v>sep-16</c:v>
                </c:pt>
                <c:pt idx="70">
                  <c:v>oct-16</c:v>
                </c:pt>
                <c:pt idx="71">
                  <c:v>nov-16</c:v>
                </c:pt>
                <c:pt idx="72">
                  <c:v>dic-16</c:v>
                </c:pt>
                <c:pt idx="73">
                  <c:v>ene-17</c:v>
                </c:pt>
                <c:pt idx="74">
                  <c:v>feb-17</c:v>
                </c:pt>
                <c:pt idx="75">
                  <c:v>mar-17</c:v>
                </c:pt>
                <c:pt idx="76">
                  <c:v>abr-17</c:v>
                </c:pt>
                <c:pt idx="77">
                  <c:v>may-17</c:v>
                </c:pt>
                <c:pt idx="78">
                  <c:v>jun-17</c:v>
                </c:pt>
                <c:pt idx="79">
                  <c:v>jul-17</c:v>
                </c:pt>
                <c:pt idx="80">
                  <c:v>ago-17</c:v>
                </c:pt>
                <c:pt idx="81">
                  <c:v>sep-17</c:v>
                </c:pt>
                <c:pt idx="82">
                  <c:v>oct-17</c:v>
                </c:pt>
                <c:pt idx="83">
                  <c:v>nov-17</c:v>
                </c:pt>
                <c:pt idx="84">
                  <c:v>dic-17</c:v>
                </c:pt>
                <c:pt idx="85">
                  <c:v>ene-18</c:v>
                </c:pt>
                <c:pt idx="86">
                  <c:v>feb-18</c:v>
                </c:pt>
                <c:pt idx="87">
                  <c:v>mar-18</c:v>
                </c:pt>
                <c:pt idx="88">
                  <c:v>abr-18</c:v>
                </c:pt>
                <c:pt idx="89">
                  <c:v>may-18</c:v>
                </c:pt>
                <c:pt idx="90">
                  <c:v>jun-18</c:v>
                </c:pt>
                <c:pt idx="91">
                  <c:v>jul-18</c:v>
                </c:pt>
                <c:pt idx="92">
                  <c:v>ago-18</c:v>
                </c:pt>
                <c:pt idx="93">
                  <c:v>sep-18</c:v>
                </c:pt>
                <c:pt idx="94">
                  <c:v>oct-18</c:v>
                </c:pt>
                <c:pt idx="95">
                  <c:v>nov-18</c:v>
                </c:pt>
                <c:pt idx="96">
                  <c:v>dic-18</c:v>
                </c:pt>
                <c:pt idx="97">
                  <c:v>ene-19</c:v>
                </c:pt>
                <c:pt idx="98">
                  <c:v>feb-19</c:v>
                </c:pt>
                <c:pt idx="99">
                  <c:v>mar-19</c:v>
                </c:pt>
                <c:pt idx="100">
                  <c:v>abr-19</c:v>
                </c:pt>
                <c:pt idx="101">
                  <c:v>may-19</c:v>
                </c:pt>
                <c:pt idx="102">
                  <c:v>jun-19</c:v>
                </c:pt>
                <c:pt idx="103">
                  <c:v>jul-19</c:v>
                </c:pt>
                <c:pt idx="104">
                  <c:v>ago-19</c:v>
                </c:pt>
                <c:pt idx="105">
                  <c:v>sep-19</c:v>
                </c:pt>
                <c:pt idx="106">
                  <c:v>oct-19</c:v>
                </c:pt>
                <c:pt idx="107">
                  <c:v>nov-19</c:v>
                </c:pt>
                <c:pt idx="108">
                  <c:v>dic-19</c:v>
                </c:pt>
                <c:pt idx="109">
                  <c:v>ene-20</c:v>
                </c:pt>
                <c:pt idx="110">
                  <c:v>feb-20</c:v>
                </c:pt>
                <c:pt idx="111">
                  <c:v>mar-20</c:v>
                </c:pt>
                <c:pt idx="112">
                  <c:v>abr-20</c:v>
                </c:pt>
                <c:pt idx="113">
                  <c:v>may-20</c:v>
                </c:pt>
                <c:pt idx="114">
                  <c:v>jun-20</c:v>
                </c:pt>
                <c:pt idx="115">
                  <c:v>jul-20</c:v>
                </c:pt>
                <c:pt idx="116">
                  <c:v>ago-20</c:v>
                </c:pt>
              </c:strCache>
            </c:strRef>
          </c:cat>
          <c:val>
            <c:numRef>
              <c:f>2</c:f>
              <c:numCache>
                <c:formatCode>General</c:formatCode>
                <c:ptCount val="117"/>
                <c:pt idx="0">
                  <c:v>10.3367207674696</c:v>
                </c:pt>
                <c:pt idx="1">
                  <c:v>10.995270583318</c:v>
                </c:pt>
                <c:pt idx="2">
                  <c:v>10.4269911437301</c:v>
                </c:pt>
                <c:pt idx="3">
                  <c:v>10.7174180795337</c:v>
                </c:pt>
                <c:pt idx="4">
                  <c:v>11.1275096021898</c:v>
                </c:pt>
                <c:pt idx="5">
                  <c:v>11.3010565863905</c:v>
                </c:pt>
                <c:pt idx="6">
                  <c:v>11.4281357796664</c:v>
                </c:pt>
                <c:pt idx="7">
                  <c:v>11.5877474021032</c:v>
                </c:pt>
                <c:pt idx="8">
                  <c:v>11.0401727297188</c:v>
                </c:pt>
                <c:pt idx="9">
                  <c:v>11.075551215798</c:v>
                </c:pt>
                <c:pt idx="10">
                  <c:v>11.24339021466</c:v>
                </c:pt>
                <c:pt idx="11">
                  <c:v>11.0802150408154</c:v>
                </c:pt>
                <c:pt idx="12">
                  <c:v>10.7725438778859</c:v>
                </c:pt>
                <c:pt idx="13">
                  <c:v>10.4916838978721</c:v>
                </c:pt>
                <c:pt idx="14">
                  <c:v>10.8391543588537</c:v>
                </c:pt>
                <c:pt idx="15">
                  <c:v>10.4742473003071</c:v>
                </c:pt>
                <c:pt idx="16">
                  <c:v>10.1558970298894</c:v>
                </c:pt>
                <c:pt idx="17">
                  <c:v>10.0734489578995</c:v>
                </c:pt>
                <c:pt idx="18">
                  <c:v>10.3392222580893</c:v>
                </c:pt>
                <c:pt idx="19">
                  <c:v>10.2970094497535</c:v>
                </c:pt>
                <c:pt idx="20">
                  <c:v>10.624197030402</c:v>
                </c:pt>
                <c:pt idx="21">
                  <c:v>10.9581452284567</c:v>
                </c:pt>
                <c:pt idx="22">
                  <c:v>10.9907656360777</c:v>
                </c:pt>
                <c:pt idx="23">
                  <c:v>10.9620496935921</c:v>
                </c:pt>
                <c:pt idx="24">
                  <c:v>10.59840314451</c:v>
                </c:pt>
                <c:pt idx="25">
                  <c:v>10.6070246162774</c:v>
                </c:pt>
                <c:pt idx="26">
                  <c:v>10.3753717631511</c:v>
                </c:pt>
                <c:pt idx="27">
                  <c:v>10.3589054260592</c:v>
                </c:pt>
                <c:pt idx="28">
                  <c:v>10.1533286102775</c:v>
                </c:pt>
                <c:pt idx="29">
                  <c:v>10.3641533119618</c:v>
                </c:pt>
                <c:pt idx="30">
                  <c:v>10.1899807728028</c:v>
                </c:pt>
                <c:pt idx="31">
                  <c:v>10.3013789003211</c:v>
                </c:pt>
                <c:pt idx="32">
                  <c:v>9.81753012104929</c:v>
                </c:pt>
                <c:pt idx="33">
                  <c:v>9.871970043106</c:v>
                </c:pt>
                <c:pt idx="34">
                  <c:v>10.1110470320428</c:v>
                </c:pt>
                <c:pt idx="35">
                  <c:v>9.85635035009458</c:v>
                </c:pt>
                <c:pt idx="36">
                  <c:v>9.98297774971462</c:v>
                </c:pt>
                <c:pt idx="37">
                  <c:v>10.1372873424646</c:v>
                </c:pt>
                <c:pt idx="38">
                  <c:v>10.9827889129137</c:v>
                </c:pt>
                <c:pt idx="39">
                  <c:v>11.0671639658393</c:v>
                </c:pt>
                <c:pt idx="40">
                  <c:v>11.1141478682594</c:v>
                </c:pt>
                <c:pt idx="41">
                  <c:v>11.1128459483547</c:v>
                </c:pt>
                <c:pt idx="42">
                  <c:v>11.085688988133</c:v>
                </c:pt>
                <c:pt idx="43">
                  <c:v>11.0116485676683</c:v>
                </c:pt>
                <c:pt idx="44">
                  <c:v>11.1410274477013</c:v>
                </c:pt>
                <c:pt idx="45">
                  <c:v>11.0514351001901</c:v>
                </c:pt>
                <c:pt idx="46">
                  <c:v>10.8593721470487</c:v>
                </c:pt>
                <c:pt idx="47">
                  <c:v>10.9608363521876</c:v>
                </c:pt>
                <c:pt idx="48">
                  <c:v>11.141904728554</c:v>
                </c:pt>
                <c:pt idx="49">
                  <c:v>11.0651369646386</c:v>
                </c:pt>
                <c:pt idx="50">
                  <c:v>10.6559389348143</c:v>
                </c:pt>
                <c:pt idx="51">
                  <c:v>10.5979464458706</c:v>
                </c:pt>
                <c:pt idx="52">
                  <c:v>10.7037627366827</c:v>
                </c:pt>
                <c:pt idx="53">
                  <c:v>10.5599674031138</c:v>
                </c:pt>
                <c:pt idx="54">
                  <c:v>10.6553145619184</c:v>
                </c:pt>
                <c:pt idx="55">
                  <c:v>10.825649982329</c:v>
                </c:pt>
                <c:pt idx="56">
                  <c:v>11.1643393725096</c:v>
                </c:pt>
                <c:pt idx="57">
                  <c:v>10.8883085238444</c:v>
                </c:pt>
                <c:pt idx="58">
                  <c:v>10.8730179981137</c:v>
                </c:pt>
                <c:pt idx="59">
                  <c:v>10.9694943054552</c:v>
                </c:pt>
                <c:pt idx="60">
                  <c:v>10.7723336538055</c:v>
                </c:pt>
                <c:pt idx="61">
                  <c:v>11.1365491599752</c:v>
                </c:pt>
                <c:pt idx="62">
                  <c:v>10.847411625103</c:v>
                </c:pt>
                <c:pt idx="63">
                  <c:v>10.9748062444208</c:v>
                </c:pt>
                <c:pt idx="64">
                  <c:v>10.8454617846128</c:v>
                </c:pt>
                <c:pt idx="65">
                  <c:v>11.0222622902215</c:v>
                </c:pt>
                <c:pt idx="66">
                  <c:v>10.8459962328124</c:v>
                </c:pt>
                <c:pt idx="67">
                  <c:v>10.856112392074</c:v>
                </c:pt>
                <c:pt idx="68">
                  <c:v>10.6964096935139</c:v>
                </c:pt>
                <c:pt idx="69">
                  <c:v>10.672079962523</c:v>
                </c:pt>
                <c:pt idx="70">
                  <c:v>10.390542474861</c:v>
                </c:pt>
                <c:pt idx="71">
                  <c:v>10.0274355914746</c:v>
                </c:pt>
                <c:pt idx="72">
                  <c:v>10.0607482341306</c:v>
                </c:pt>
                <c:pt idx="73">
                  <c:v>9.82385247850037</c:v>
                </c:pt>
                <c:pt idx="74">
                  <c:v>9.91526809411294</c:v>
                </c:pt>
                <c:pt idx="75">
                  <c:v>9.45686355521811</c:v>
                </c:pt>
                <c:pt idx="76">
                  <c:v>9.28950184303279</c:v>
                </c:pt>
                <c:pt idx="77">
                  <c:v>8.92413467627025</c:v>
                </c:pt>
                <c:pt idx="78">
                  <c:v>8.68729513868225</c:v>
                </c:pt>
                <c:pt idx="79">
                  <c:v>8.34946282202438</c:v>
                </c:pt>
                <c:pt idx="80">
                  <c:v>8.03874579625759</c:v>
                </c:pt>
                <c:pt idx="81">
                  <c:v>7.87186682918726</c:v>
                </c:pt>
                <c:pt idx="82">
                  <c:v>7.7593838469362</c:v>
                </c:pt>
                <c:pt idx="83">
                  <c:v>7.78618347544142</c:v>
                </c:pt>
                <c:pt idx="84">
                  <c:v>7.78150103634354</c:v>
                </c:pt>
                <c:pt idx="85">
                  <c:v>7.75535308582529</c:v>
                </c:pt>
                <c:pt idx="86">
                  <c:v>7.51480219483696</c:v>
                </c:pt>
                <c:pt idx="87">
                  <c:v>7.62563362931241</c:v>
                </c:pt>
                <c:pt idx="88">
                  <c:v>7.59933356688241</c:v>
                </c:pt>
                <c:pt idx="89">
                  <c:v>7.8558292105785</c:v>
                </c:pt>
                <c:pt idx="90">
                  <c:v>8.07593611778008</c:v>
                </c:pt>
                <c:pt idx="91">
                  <c:v>8.07514521883823</c:v>
                </c:pt>
                <c:pt idx="92">
                  <c:v>8.26404683120916</c:v>
                </c:pt>
                <c:pt idx="93">
                  <c:v>8.47053861446565</c:v>
                </c:pt>
                <c:pt idx="94">
                  <c:v>8.6263356200414</c:v>
                </c:pt>
                <c:pt idx="95">
                  <c:v>8.48593152666521</c:v>
                </c:pt>
                <c:pt idx="96">
                  <c:v>8.34365842914957</c:v>
                </c:pt>
                <c:pt idx="97">
                  <c:v>8.24899309623492</c:v>
                </c:pt>
                <c:pt idx="98">
                  <c:v>7.94245844937198</c:v>
                </c:pt>
                <c:pt idx="99">
                  <c:v>8.16937976005259</c:v>
                </c:pt>
                <c:pt idx="100">
                  <c:v>8.85511344030443</c:v>
                </c:pt>
                <c:pt idx="101">
                  <c:v>8.29864672652678</c:v>
                </c:pt>
                <c:pt idx="102">
                  <c:v>8.23423421231582</c:v>
                </c:pt>
                <c:pt idx="103">
                  <c:v>8.36085663962185</c:v>
                </c:pt>
                <c:pt idx="104">
                  <c:v>8.21611602763319</c:v>
                </c:pt>
                <c:pt idx="105">
                  <c:v>7.97367901456376</c:v>
                </c:pt>
                <c:pt idx="106">
                  <c:v>7.94423353088187</c:v>
                </c:pt>
                <c:pt idx="107">
                  <c:v>8.37547020586749</c:v>
                </c:pt>
                <c:pt idx="108">
                  <c:v>8.45587121776206</c:v>
                </c:pt>
                <c:pt idx="109">
                  <c:v>8.46937260578153</c:v>
                </c:pt>
                <c:pt idx="110">
                  <c:v>8.53038069410379</c:v>
                </c:pt>
                <c:pt idx="111">
                  <c:v>8.30915963902019</c:v>
                </c:pt>
                <c:pt idx="112">
                  <c:v>7.18968637529844</c:v>
                </c:pt>
                <c:pt idx="113">
                  <c:v>7.34218721280375</c:v>
                </c:pt>
                <c:pt idx="114">
                  <c:v>7.29216956705727</c:v>
                </c:pt>
                <c:pt idx="115">
                  <c:v>7.67676360736849</c:v>
                </c:pt>
                <c:pt idx="116">
                  <c:v>7.94890988767965</c:v>
                </c:pt>
              </c:numCache>
            </c:numRef>
          </c:val>
          <c:smooth val="0"/>
        </c:ser>
        <c:hiLowLines>
          <c:spPr>
            <a:ln>
              <a:noFill/>
            </a:ln>
          </c:spPr>
        </c:hiLowLines>
        <c:marker val="0"/>
        <c:axId val="58594822"/>
        <c:axId val="28784345"/>
      </c:lineChart>
      <c:catAx>
        <c:axId val="58594822"/>
        <c:scaling>
          <c:orientation val="minMax"/>
          <c:max val="44044"/>
          <c:min val="42217"/>
        </c:scaling>
        <c:delete val="0"/>
        <c:axPos val="b"/>
        <c:numFmt formatCode="[$-380A]dd/mm/yyyy" sourceLinked="1"/>
        <c:majorTickMark val="none"/>
        <c:minorTickMark val="none"/>
        <c:tickLblPos val="nextTo"/>
        <c:spPr>
          <a:ln w="9360">
            <a:solidFill>
              <a:srgbClr val="808080"/>
            </a:solidFill>
            <a:round/>
          </a:ln>
        </c:spPr>
        <c:txPr>
          <a:bodyPr/>
          <a:lstStyle/>
          <a:p>
            <a:pPr>
              <a:defRPr b="0" sz="1000" spc="-1" strike="noStrike">
                <a:solidFill>
                  <a:srgbClr val="000000"/>
                </a:solidFill>
                <a:latin typeface="Aquawax"/>
              </a:defRPr>
            </a:pPr>
          </a:p>
        </c:txPr>
        <c:crossAx val="28784345"/>
        <c:crosses val="autoZero"/>
        <c:auto val="1"/>
        <c:lblAlgn val="ctr"/>
        <c:lblOffset val="100"/>
        <c:noMultiLvlLbl val="0"/>
      </c:catAx>
      <c:valAx>
        <c:axId val="28784345"/>
        <c:scaling>
          <c:orientation val="minMax"/>
          <c:max val="16"/>
          <c:min val="2"/>
        </c:scaling>
        <c:delete val="0"/>
        <c:axPos val="l"/>
        <c:numFmt formatCode="0" sourceLinked="0"/>
        <c:majorTickMark val="none"/>
        <c:minorTickMark val="none"/>
        <c:tickLblPos val="nextTo"/>
        <c:spPr>
          <a:ln w="6480">
            <a:solidFill>
              <a:srgbClr val="808080"/>
            </a:solidFill>
            <a:round/>
          </a:ln>
        </c:spPr>
        <c:txPr>
          <a:bodyPr/>
          <a:lstStyle/>
          <a:p>
            <a:pPr>
              <a:defRPr b="0" sz="1000" spc="-1" strike="noStrike">
                <a:solidFill>
                  <a:srgbClr val="000000"/>
                </a:solidFill>
                <a:latin typeface="Aquawax"/>
              </a:defRPr>
            </a:pPr>
          </a:p>
        </c:txPr>
        <c:crossAx val="58594822"/>
        <c:crosses val="autoZero"/>
        <c:crossBetween val="midCat"/>
        <c:majorUnit val="2"/>
      </c:valAx>
      <c:spPr>
        <a:noFill/>
        <a:ln>
          <a:noFill/>
        </a:ln>
      </c:spPr>
    </c:plotArea>
    <c:legend>
      <c:legendPos val="t"/>
      <c:layout>
        <c:manualLayout>
          <c:xMode val="edge"/>
          <c:yMode val="edge"/>
          <c:x val="0.272510231923602"/>
          <c:y val="0.0622394056553711"/>
          <c:w val="0.484863989085017"/>
          <c:h val="0.186656557998484"/>
        </c:manualLayout>
      </c:layout>
      <c:overlay val="0"/>
      <c:spPr>
        <a:noFill/>
        <a:ln>
          <a:noFill/>
        </a:ln>
      </c:spPr>
      <c:txPr>
        <a:bodyPr/>
        <a:lstStyle/>
        <a:p>
          <a:pPr>
            <a:defRPr b="0" sz="1000" spc="-1" strike="noStrike">
              <a:solidFill>
                <a:srgbClr val="000000"/>
              </a:solidFill>
              <a:latin typeface="Aquawax"/>
            </a:defRPr>
          </a:pPr>
        </a:p>
      </c:txPr>
    </c:legend>
    <c:plotVisOnly val="1"/>
    <c:dispBlanksAs val="gap"/>
  </c:chart>
  <c:spPr>
    <a:noFill/>
    <a:ln w="9360">
      <a:noFill/>
    </a:ln>
  </c:spPr>
</c:chartSpace>
</file>

<file path=ppt/charts/chart26.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686409736308316"/>
          <c:y val="0.0234727655732772"/>
          <c:w val="0.852089249492901"/>
          <c:h val="0.890610893770689"/>
        </c:manualLayout>
      </c:layout>
      <c:lineChart>
        <c:grouping val="standard"/>
        <c:varyColors val="0"/>
        <c:ser>
          <c:idx val="0"/>
          <c:order val="0"/>
          <c:tx>
            <c:strRef>
              <c:f>label 0</c:f>
              <c:strCache>
                <c:ptCount val="1"/>
                <c:pt idx="0">
                  <c:v>Headline</c:v>
                </c:pt>
              </c:strCache>
            </c:strRef>
          </c:tx>
          <c:spPr>
            <a:solidFill>
              <a:srgbClr val="5b9bd5"/>
            </a:solidFill>
            <a:ln w="28440">
              <a:solidFill>
                <a:srgbClr val="5b9bd5"/>
              </a:solidFill>
              <a:round/>
            </a:ln>
          </c:spPr>
          <c:marker>
            <c:symbol val="none"/>
          </c:marker>
          <c:dPt>
            <c:idx val="67"/>
            <c:marker>
              <c:symbol val="none"/>
            </c:marker>
          </c:dPt>
          <c:dPt>
            <c:idx val="71"/>
            <c:marker>
              <c:symbol val="circle"/>
              <c:size val="9"/>
              <c:spPr>
                <a:solidFill>
                  <a:srgbClr val="5b9bd5"/>
                </a:solidFill>
              </c:spPr>
            </c:marker>
          </c:dPt>
          <c:dLbls>
            <c:dLbl>
              <c:idx val="67"/>
              <c:numFmt formatCode="0.0" sourceLinked="0"/>
              <c:txPr>
                <a:bodyPr/>
                <a:lstStyle/>
                <a:p>
                  <a:pPr>
                    <a:defRPr b="1" sz="1000" spc="-1" strike="noStrike">
                      <a:solidFill>
                        <a:srgbClr val="5b9bd5"/>
                      </a:solidFill>
                      <a:latin typeface="Aquawax"/>
                    </a:defRPr>
                  </a:pPr>
                </a:p>
              </c:txPr>
              <c:dLblPos val="t"/>
              <c:showLegendKey val="0"/>
              <c:showVal val="1"/>
              <c:showCatName val="0"/>
              <c:showSerName val="0"/>
              <c:showPercent val="0"/>
              <c:separator>; </c:separator>
            </c:dLbl>
            <c:dLbl>
              <c:idx val="71"/>
              <c:numFmt formatCode="0.0" sourceLinked="0"/>
              <c:txPr>
                <a:bodyPr/>
                <a:lstStyle/>
                <a:p>
                  <a:pPr>
                    <a:defRPr b="1" sz="1000" spc="-1" strike="noStrike">
                      <a:solidFill>
                        <a:srgbClr val="9dc3e6"/>
                      </a:solidFill>
                      <a:latin typeface="Aquawax"/>
                    </a:defRPr>
                  </a:pPr>
                </a:p>
              </c:txPr>
              <c:dLblPos val="t"/>
              <c:showLegendKey val="0"/>
              <c:showVal val="1"/>
              <c:showCatName val="0"/>
              <c:showSerName val="0"/>
              <c:showPercent val="0"/>
              <c:separator>; </c:separator>
            </c:dLbl>
            <c:txPr>
              <a:bodyPr/>
              <a:lstStyle/>
              <a:p>
                <a:pPr>
                  <a:defRPr b="0" sz="10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72"/>
                <c:pt idx="0">
                  <c:v>1/1/2015</c:v>
                </c:pt>
                <c:pt idx="1">
                  <c:v>2/1/2015</c:v>
                </c:pt>
                <c:pt idx="2">
                  <c:v>3/1/2015</c:v>
                </c:pt>
                <c:pt idx="3">
                  <c:v>4/1/2015</c:v>
                </c:pt>
                <c:pt idx="4">
                  <c:v>5/1/2015</c:v>
                </c:pt>
                <c:pt idx="5">
                  <c:v>6/1/2015</c:v>
                </c:pt>
                <c:pt idx="6">
                  <c:v>7/1/2015</c:v>
                </c:pt>
                <c:pt idx="7">
                  <c:v>8/1/2015</c:v>
                </c:pt>
                <c:pt idx="8">
                  <c:v>9/1/2015</c:v>
                </c:pt>
                <c:pt idx="9">
                  <c:v>10/1/2015</c:v>
                </c:pt>
                <c:pt idx="10">
                  <c:v>11/1/2015</c:v>
                </c:pt>
                <c:pt idx="11">
                  <c:v>12/1/2015</c:v>
                </c:pt>
                <c:pt idx="12">
                  <c:v>1/1/2016</c:v>
                </c:pt>
                <c:pt idx="13">
                  <c:v>2/1/2016</c:v>
                </c:pt>
                <c:pt idx="14">
                  <c:v>3/1/2016</c:v>
                </c:pt>
                <c:pt idx="15">
                  <c:v>4/1/2016</c:v>
                </c:pt>
                <c:pt idx="16">
                  <c:v>5/1/2016</c:v>
                </c:pt>
                <c:pt idx="17">
                  <c:v>6/1/2016</c:v>
                </c:pt>
                <c:pt idx="18">
                  <c:v>7/1/2016</c:v>
                </c:pt>
                <c:pt idx="19">
                  <c:v>8/1/2016</c:v>
                </c:pt>
                <c:pt idx="20">
                  <c:v>9/1/2016</c:v>
                </c:pt>
                <c:pt idx="21">
                  <c:v>10/1/2016</c:v>
                </c:pt>
                <c:pt idx="22">
                  <c:v>11/1/2016</c:v>
                </c:pt>
                <c:pt idx="23">
                  <c:v>12/1/2016</c:v>
                </c:pt>
                <c:pt idx="24">
                  <c:v>1/1/2017</c:v>
                </c:pt>
                <c:pt idx="25">
                  <c:v>2/1/2017</c:v>
                </c:pt>
                <c:pt idx="26">
                  <c:v>3/1/2017</c:v>
                </c:pt>
                <c:pt idx="27">
                  <c:v>4/1/2017</c:v>
                </c:pt>
                <c:pt idx="28">
                  <c:v>5/1/2017</c:v>
                </c:pt>
                <c:pt idx="29">
                  <c:v>6/1/2017</c:v>
                </c:pt>
                <c:pt idx="30">
                  <c:v>7/1/2017</c:v>
                </c:pt>
                <c:pt idx="31">
                  <c:v>8/1/2017</c:v>
                </c:pt>
                <c:pt idx="32">
                  <c:v>9/1/2017</c:v>
                </c:pt>
                <c:pt idx="33">
                  <c:v>10/1/2017</c:v>
                </c:pt>
                <c:pt idx="34">
                  <c:v>11/1/2017</c:v>
                </c:pt>
                <c:pt idx="35">
                  <c:v>12/1/2017</c:v>
                </c:pt>
                <c:pt idx="36">
                  <c:v>1/1/2018</c:v>
                </c:pt>
                <c:pt idx="37">
                  <c:v>2/1/2018</c:v>
                </c:pt>
                <c:pt idx="38">
                  <c:v>3/1/2018</c:v>
                </c:pt>
                <c:pt idx="39">
                  <c:v>4/1/2018</c:v>
                </c:pt>
                <c:pt idx="40">
                  <c:v>5/1/2018</c:v>
                </c:pt>
                <c:pt idx="41">
                  <c:v>6/1/2018</c:v>
                </c:pt>
                <c:pt idx="42">
                  <c:v>7/1/2018</c:v>
                </c:pt>
                <c:pt idx="43">
                  <c:v>8/1/2018</c:v>
                </c:pt>
                <c:pt idx="44">
                  <c:v>9/1/2018</c:v>
                </c:pt>
                <c:pt idx="45">
                  <c:v>10/1/2018</c:v>
                </c:pt>
                <c:pt idx="46">
                  <c:v>11/1/2018</c:v>
                </c:pt>
                <c:pt idx="47">
                  <c:v>12/1/2018</c:v>
                </c:pt>
                <c:pt idx="48">
                  <c:v>1/1/2019</c:v>
                </c:pt>
                <c:pt idx="49">
                  <c:v>2/1/2019</c:v>
                </c:pt>
                <c:pt idx="50">
                  <c:v>3/1/2019</c:v>
                </c:pt>
                <c:pt idx="51">
                  <c:v>4/1/2019</c:v>
                </c:pt>
                <c:pt idx="52">
                  <c:v>5/1/2019</c:v>
                </c:pt>
                <c:pt idx="53">
                  <c:v>6/1/2019</c:v>
                </c:pt>
                <c:pt idx="54">
                  <c:v>7/1/2019</c:v>
                </c:pt>
                <c:pt idx="55">
                  <c:v>8/1/2019</c:v>
                </c:pt>
                <c:pt idx="56">
                  <c:v>9/1/2019</c:v>
                </c:pt>
                <c:pt idx="57">
                  <c:v>10/1/2019</c:v>
                </c:pt>
                <c:pt idx="58">
                  <c:v>11/1/2019</c:v>
                </c:pt>
                <c:pt idx="59">
                  <c:v>12/1/2019</c:v>
                </c:pt>
                <c:pt idx="60">
                  <c:v>1/1/2020</c:v>
                </c:pt>
                <c:pt idx="61">
                  <c:v>2/1/2020</c:v>
                </c:pt>
                <c:pt idx="62">
                  <c:v>3/1/2020</c:v>
                </c:pt>
                <c:pt idx="63">
                  <c:v>4/1/2020</c:v>
                </c:pt>
                <c:pt idx="64">
                  <c:v>5/1/2020</c:v>
                </c:pt>
                <c:pt idx="65">
                  <c:v>6/1/2020</c:v>
                </c:pt>
                <c:pt idx="66">
                  <c:v>7/1/2020</c:v>
                </c:pt>
                <c:pt idx="67">
                  <c:v>8/1/2020</c:v>
                </c:pt>
                <c:pt idx="68">
                  <c:v>9/1/2020</c:v>
                </c:pt>
                <c:pt idx="69">
                  <c:v>10/1/2020</c:v>
                </c:pt>
                <c:pt idx="70">
                  <c:v>11/1/2020</c:v>
                </c:pt>
                <c:pt idx="71">
                  <c:v>12/1/2020</c:v>
                </c:pt>
              </c:strCache>
            </c:strRef>
          </c:cat>
          <c:val>
            <c:numRef>
              <c:f>0</c:f>
              <c:numCache>
                <c:formatCode>General</c:formatCode>
                <c:ptCount val="72"/>
                <c:pt idx="0">
                  <c:v>8.02</c:v>
                </c:pt>
                <c:pt idx="1">
                  <c:v>7.43</c:v>
                </c:pt>
                <c:pt idx="2">
                  <c:v>7.55</c:v>
                </c:pt>
                <c:pt idx="3">
                  <c:v>8.23</c:v>
                </c:pt>
                <c:pt idx="4">
                  <c:v>8.41</c:v>
                </c:pt>
                <c:pt idx="5">
                  <c:v>8.53</c:v>
                </c:pt>
                <c:pt idx="6">
                  <c:v>9.02</c:v>
                </c:pt>
                <c:pt idx="7">
                  <c:v>9.48</c:v>
                </c:pt>
                <c:pt idx="8">
                  <c:v>9.14</c:v>
                </c:pt>
                <c:pt idx="9">
                  <c:v>9.15</c:v>
                </c:pt>
                <c:pt idx="10">
                  <c:v>9.46</c:v>
                </c:pt>
                <c:pt idx="11">
                  <c:v>9.44</c:v>
                </c:pt>
                <c:pt idx="12">
                  <c:v>9.68</c:v>
                </c:pt>
                <c:pt idx="13">
                  <c:v>10.23</c:v>
                </c:pt>
                <c:pt idx="14">
                  <c:v>10.6</c:v>
                </c:pt>
                <c:pt idx="15">
                  <c:v>10.47</c:v>
                </c:pt>
                <c:pt idx="16">
                  <c:v>11</c:v>
                </c:pt>
                <c:pt idx="17">
                  <c:v>10.94</c:v>
                </c:pt>
                <c:pt idx="18">
                  <c:v>10.05</c:v>
                </c:pt>
                <c:pt idx="19">
                  <c:v>9.38</c:v>
                </c:pt>
                <c:pt idx="20">
                  <c:v>8.9</c:v>
                </c:pt>
                <c:pt idx="21">
                  <c:v>8.45</c:v>
                </c:pt>
                <c:pt idx="22">
                  <c:v>8.1</c:v>
                </c:pt>
                <c:pt idx="23">
                  <c:v>8.1</c:v>
                </c:pt>
                <c:pt idx="24">
                  <c:v>8.27</c:v>
                </c:pt>
                <c:pt idx="25">
                  <c:v>7.09</c:v>
                </c:pt>
                <c:pt idx="26">
                  <c:v>6.71</c:v>
                </c:pt>
                <c:pt idx="27">
                  <c:v>6.46</c:v>
                </c:pt>
                <c:pt idx="28">
                  <c:v>5.58</c:v>
                </c:pt>
                <c:pt idx="29">
                  <c:v>5.31</c:v>
                </c:pt>
                <c:pt idx="30">
                  <c:v>5.24</c:v>
                </c:pt>
                <c:pt idx="31">
                  <c:v>5.45</c:v>
                </c:pt>
                <c:pt idx="32">
                  <c:v>5.75</c:v>
                </c:pt>
                <c:pt idx="33">
                  <c:v>6.04</c:v>
                </c:pt>
                <c:pt idx="34">
                  <c:v>6.3</c:v>
                </c:pt>
                <c:pt idx="35">
                  <c:v>6.55</c:v>
                </c:pt>
                <c:pt idx="36">
                  <c:v>6.67</c:v>
                </c:pt>
                <c:pt idx="37">
                  <c:v>7.07</c:v>
                </c:pt>
                <c:pt idx="38">
                  <c:v>6.65</c:v>
                </c:pt>
                <c:pt idx="39">
                  <c:v>6.49</c:v>
                </c:pt>
                <c:pt idx="40">
                  <c:v>7.21</c:v>
                </c:pt>
                <c:pt idx="41">
                  <c:v>8.11</c:v>
                </c:pt>
                <c:pt idx="42">
                  <c:v>8.41</c:v>
                </c:pt>
                <c:pt idx="43">
                  <c:v>8.31</c:v>
                </c:pt>
                <c:pt idx="44">
                  <c:v>8.26</c:v>
                </c:pt>
                <c:pt idx="45">
                  <c:v>8.01</c:v>
                </c:pt>
                <c:pt idx="46">
                  <c:v>8.05</c:v>
                </c:pt>
                <c:pt idx="47">
                  <c:v>7.96</c:v>
                </c:pt>
                <c:pt idx="48">
                  <c:v>7.39</c:v>
                </c:pt>
                <c:pt idx="49">
                  <c:v>7.49</c:v>
                </c:pt>
                <c:pt idx="50">
                  <c:v>7.78</c:v>
                </c:pt>
                <c:pt idx="51">
                  <c:v>8.17</c:v>
                </c:pt>
                <c:pt idx="52">
                  <c:v>7.73</c:v>
                </c:pt>
                <c:pt idx="53">
                  <c:v>7.36</c:v>
                </c:pt>
                <c:pt idx="54">
                  <c:v>7.54</c:v>
                </c:pt>
                <c:pt idx="55">
                  <c:v>7.76</c:v>
                </c:pt>
                <c:pt idx="56">
                  <c:v>7.78</c:v>
                </c:pt>
                <c:pt idx="57">
                  <c:v>8.34</c:v>
                </c:pt>
                <c:pt idx="58">
                  <c:v>8.4</c:v>
                </c:pt>
                <c:pt idx="59">
                  <c:v>8.79</c:v>
                </c:pt>
                <c:pt idx="60">
                  <c:v>8.71</c:v>
                </c:pt>
                <c:pt idx="61">
                  <c:v>8.32</c:v>
                </c:pt>
                <c:pt idx="62">
                  <c:v>9.2</c:v>
                </c:pt>
                <c:pt idx="63">
                  <c:v>10.86</c:v>
                </c:pt>
                <c:pt idx="64">
                  <c:v>11.05</c:v>
                </c:pt>
                <c:pt idx="65">
                  <c:v>10.36</c:v>
                </c:pt>
                <c:pt idx="66">
                  <c:v>10.13</c:v>
                </c:pt>
                <c:pt idx="67">
                  <c:v>9.79</c:v>
                </c:pt>
                <c:pt idx="71">
                  <c:v>9.29</c:v>
                </c:pt>
              </c:numCache>
            </c:numRef>
          </c:val>
          <c:smooth val="0"/>
        </c:ser>
        <c:ser>
          <c:idx val="1"/>
          <c:order val="1"/>
          <c:tx>
            <c:strRef>
              <c:f>label 1</c:f>
              <c:strCache>
                <c:ptCount val="1"/>
                <c:pt idx="0">
                  <c:v>Serie2</c:v>
                </c:pt>
              </c:strCache>
            </c:strRef>
          </c:tx>
          <c:spPr>
            <a:solidFill>
              <a:srgbClr val="c00000"/>
            </a:solidFill>
            <a:ln w="15840">
              <a:solidFill>
                <a:srgbClr val="c00000"/>
              </a:solidFill>
              <a:prstDash val="sysDash"/>
              <a:round/>
            </a:ln>
          </c:spPr>
          <c:marker>
            <c:symbol val="none"/>
          </c:marker>
          <c:dLbls>
            <c:txPr>
              <a:bodyPr/>
              <a:lstStyle/>
              <a:p>
                <a:pPr>
                  <a:defRPr b="0" sz="10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72"/>
                <c:pt idx="0">
                  <c:v>1/1/2015</c:v>
                </c:pt>
                <c:pt idx="1">
                  <c:v>2/1/2015</c:v>
                </c:pt>
                <c:pt idx="2">
                  <c:v>3/1/2015</c:v>
                </c:pt>
                <c:pt idx="3">
                  <c:v>4/1/2015</c:v>
                </c:pt>
                <c:pt idx="4">
                  <c:v>5/1/2015</c:v>
                </c:pt>
                <c:pt idx="5">
                  <c:v>6/1/2015</c:v>
                </c:pt>
                <c:pt idx="6">
                  <c:v>7/1/2015</c:v>
                </c:pt>
                <c:pt idx="7">
                  <c:v>8/1/2015</c:v>
                </c:pt>
                <c:pt idx="8">
                  <c:v>9/1/2015</c:v>
                </c:pt>
                <c:pt idx="9">
                  <c:v>10/1/2015</c:v>
                </c:pt>
                <c:pt idx="10">
                  <c:v>11/1/2015</c:v>
                </c:pt>
                <c:pt idx="11">
                  <c:v>12/1/2015</c:v>
                </c:pt>
                <c:pt idx="12">
                  <c:v>1/1/2016</c:v>
                </c:pt>
                <c:pt idx="13">
                  <c:v>2/1/2016</c:v>
                </c:pt>
                <c:pt idx="14">
                  <c:v>3/1/2016</c:v>
                </c:pt>
                <c:pt idx="15">
                  <c:v>4/1/2016</c:v>
                </c:pt>
                <c:pt idx="16">
                  <c:v>5/1/2016</c:v>
                </c:pt>
                <c:pt idx="17">
                  <c:v>6/1/2016</c:v>
                </c:pt>
                <c:pt idx="18">
                  <c:v>7/1/2016</c:v>
                </c:pt>
                <c:pt idx="19">
                  <c:v>8/1/2016</c:v>
                </c:pt>
                <c:pt idx="20">
                  <c:v>9/1/2016</c:v>
                </c:pt>
                <c:pt idx="21">
                  <c:v>10/1/2016</c:v>
                </c:pt>
                <c:pt idx="22">
                  <c:v>11/1/2016</c:v>
                </c:pt>
                <c:pt idx="23">
                  <c:v>12/1/2016</c:v>
                </c:pt>
                <c:pt idx="24">
                  <c:v>1/1/2017</c:v>
                </c:pt>
                <c:pt idx="25">
                  <c:v>2/1/2017</c:v>
                </c:pt>
                <c:pt idx="26">
                  <c:v>3/1/2017</c:v>
                </c:pt>
                <c:pt idx="27">
                  <c:v>4/1/2017</c:v>
                </c:pt>
                <c:pt idx="28">
                  <c:v>5/1/2017</c:v>
                </c:pt>
                <c:pt idx="29">
                  <c:v>6/1/2017</c:v>
                </c:pt>
                <c:pt idx="30">
                  <c:v>7/1/2017</c:v>
                </c:pt>
                <c:pt idx="31">
                  <c:v>8/1/2017</c:v>
                </c:pt>
                <c:pt idx="32">
                  <c:v>9/1/2017</c:v>
                </c:pt>
                <c:pt idx="33">
                  <c:v>10/1/2017</c:v>
                </c:pt>
                <c:pt idx="34">
                  <c:v>11/1/2017</c:v>
                </c:pt>
                <c:pt idx="35">
                  <c:v>12/1/2017</c:v>
                </c:pt>
                <c:pt idx="36">
                  <c:v>1/1/2018</c:v>
                </c:pt>
                <c:pt idx="37">
                  <c:v>2/1/2018</c:v>
                </c:pt>
                <c:pt idx="38">
                  <c:v>3/1/2018</c:v>
                </c:pt>
                <c:pt idx="39">
                  <c:v>4/1/2018</c:v>
                </c:pt>
                <c:pt idx="40">
                  <c:v>5/1/2018</c:v>
                </c:pt>
                <c:pt idx="41">
                  <c:v>6/1/2018</c:v>
                </c:pt>
                <c:pt idx="42">
                  <c:v>7/1/2018</c:v>
                </c:pt>
                <c:pt idx="43">
                  <c:v>8/1/2018</c:v>
                </c:pt>
                <c:pt idx="44">
                  <c:v>9/1/2018</c:v>
                </c:pt>
                <c:pt idx="45">
                  <c:v>10/1/2018</c:v>
                </c:pt>
                <c:pt idx="46">
                  <c:v>11/1/2018</c:v>
                </c:pt>
                <c:pt idx="47">
                  <c:v>12/1/2018</c:v>
                </c:pt>
                <c:pt idx="48">
                  <c:v>1/1/2019</c:v>
                </c:pt>
                <c:pt idx="49">
                  <c:v>2/1/2019</c:v>
                </c:pt>
                <c:pt idx="50">
                  <c:v>3/1/2019</c:v>
                </c:pt>
                <c:pt idx="51">
                  <c:v>4/1/2019</c:v>
                </c:pt>
                <c:pt idx="52">
                  <c:v>5/1/2019</c:v>
                </c:pt>
                <c:pt idx="53">
                  <c:v>6/1/2019</c:v>
                </c:pt>
                <c:pt idx="54">
                  <c:v>7/1/2019</c:v>
                </c:pt>
                <c:pt idx="55">
                  <c:v>8/1/2019</c:v>
                </c:pt>
                <c:pt idx="56">
                  <c:v>9/1/2019</c:v>
                </c:pt>
                <c:pt idx="57">
                  <c:v>10/1/2019</c:v>
                </c:pt>
                <c:pt idx="58">
                  <c:v>11/1/2019</c:v>
                </c:pt>
                <c:pt idx="59">
                  <c:v>12/1/2019</c:v>
                </c:pt>
                <c:pt idx="60">
                  <c:v>1/1/2020</c:v>
                </c:pt>
                <c:pt idx="61">
                  <c:v>2/1/2020</c:v>
                </c:pt>
                <c:pt idx="62">
                  <c:v>3/1/2020</c:v>
                </c:pt>
                <c:pt idx="63">
                  <c:v>4/1/2020</c:v>
                </c:pt>
                <c:pt idx="64">
                  <c:v>5/1/2020</c:v>
                </c:pt>
                <c:pt idx="65">
                  <c:v>6/1/2020</c:v>
                </c:pt>
                <c:pt idx="66">
                  <c:v>7/1/2020</c:v>
                </c:pt>
                <c:pt idx="67">
                  <c:v>8/1/2020</c:v>
                </c:pt>
                <c:pt idx="68">
                  <c:v>9/1/2020</c:v>
                </c:pt>
                <c:pt idx="69">
                  <c:v>10/1/2020</c:v>
                </c:pt>
                <c:pt idx="70">
                  <c:v>11/1/2020</c:v>
                </c:pt>
                <c:pt idx="71">
                  <c:v>12/1/2020</c:v>
                </c:pt>
              </c:strCache>
            </c:strRef>
          </c:cat>
          <c:val>
            <c:numRef>
              <c:f>1</c:f>
              <c:numCache>
                <c:formatCode>General</c:formatCode>
                <c:ptCount val="72"/>
                <c:pt idx="0">
                  <c:v>3</c:v>
                </c:pt>
                <c:pt idx="1">
                  <c:v>3</c:v>
                </c:pt>
                <c:pt idx="2">
                  <c:v>3</c:v>
                </c:pt>
                <c:pt idx="3">
                  <c:v>3</c:v>
                </c:pt>
                <c:pt idx="4">
                  <c:v>3</c:v>
                </c:pt>
                <c:pt idx="5">
                  <c:v>3</c:v>
                </c:pt>
                <c:pt idx="6">
                  <c:v>3</c:v>
                </c:pt>
                <c:pt idx="7">
                  <c:v>3</c:v>
                </c:pt>
                <c:pt idx="8">
                  <c:v>3</c:v>
                </c:pt>
                <c:pt idx="9">
                  <c:v>3</c:v>
                </c:pt>
                <c:pt idx="10">
                  <c:v>3</c:v>
                </c:pt>
                <c:pt idx="11">
                  <c:v>3</c:v>
                </c:pt>
                <c:pt idx="12">
                  <c:v>3</c:v>
                </c:pt>
                <c:pt idx="13">
                  <c:v>3</c:v>
                </c:pt>
                <c:pt idx="14">
                  <c:v>3</c:v>
                </c:pt>
                <c:pt idx="15">
                  <c:v>3</c:v>
                </c:pt>
                <c:pt idx="16">
                  <c:v>3</c:v>
                </c:pt>
                <c:pt idx="17">
                  <c:v>3</c:v>
                </c:pt>
                <c:pt idx="18">
                  <c:v>3</c:v>
                </c:pt>
                <c:pt idx="19">
                  <c:v>3</c:v>
                </c:pt>
                <c:pt idx="20">
                  <c:v>3</c:v>
                </c:pt>
                <c:pt idx="21">
                  <c:v>3</c:v>
                </c:pt>
                <c:pt idx="22">
                  <c:v>3</c:v>
                </c:pt>
                <c:pt idx="23">
                  <c:v>3</c:v>
                </c:pt>
                <c:pt idx="24">
                  <c:v>3</c:v>
                </c:pt>
                <c:pt idx="25">
                  <c:v>3</c:v>
                </c:pt>
                <c:pt idx="26">
                  <c:v>3</c:v>
                </c:pt>
                <c:pt idx="27">
                  <c:v>3</c:v>
                </c:pt>
                <c:pt idx="28">
                  <c:v>3</c:v>
                </c:pt>
                <c:pt idx="29">
                  <c:v>3</c:v>
                </c:pt>
                <c:pt idx="30">
                  <c:v>3</c:v>
                </c:pt>
                <c:pt idx="31">
                  <c:v>3</c:v>
                </c:pt>
                <c:pt idx="32">
                  <c:v>3</c:v>
                </c:pt>
                <c:pt idx="33">
                  <c:v>3</c:v>
                </c:pt>
                <c:pt idx="34">
                  <c:v>3</c:v>
                </c:pt>
                <c:pt idx="35">
                  <c:v>3</c:v>
                </c:pt>
                <c:pt idx="36">
                  <c:v>3</c:v>
                </c:pt>
                <c:pt idx="37">
                  <c:v>3</c:v>
                </c:pt>
                <c:pt idx="38">
                  <c:v>3</c:v>
                </c:pt>
                <c:pt idx="39">
                  <c:v>3</c:v>
                </c:pt>
                <c:pt idx="40">
                  <c:v>3</c:v>
                </c:pt>
                <c:pt idx="41">
                  <c:v>3</c:v>
                </c:pt>
                <c:pt idx="42">
                  <c:v>3</c:v>
                </c:pt>
                <c:pt idx="43">
                  <c:v>3</c:v>
                </c:pt>
                <c:pt idx="44">
                  <c:v>3</c:v>
                </c:pt>
                <c:pt idx="45">
                  <c:v>3</c:v>
                </c:pt>
                <c:pt idx="46">
                  <c:v>3</c:v>
                </c:pt>
                <c:pt idx="47">
                  <c:v>3</c:v>
                </c:pt>
                <c:pt idx="48">
                  <c:v>3</c:v>
                </c:pt>
                <c:pt idx="49">
                  <c:v>3</c:v>
                </c:pt>
                <c:pt idx="50">
                  <c:v>3</c:v>
                </c:pt>
                <c:pt idx="51">
                  <c:v>3</c:v>
                </c:pt>
                <c:pt idx="52">
                  <c:v>3</c:v>
                </c:pt>
                <c:pt idx="53">
                  <c:v>3</c:v>
                </c:pt>
                <c:pt idx="54">
                  <c:v>3</c:v>
                </c:pt>
                <c:pt idx="55">
                  <c:v>3</c:v>
                </c:pt>
                <c:pt idx="56">
                  <c:v>3</c:v>
                </c:pt>
                <c:pt idx="57">
                  <c:v>3</c:v>
                </c:pt>
                <c:pt idx="58">
                  <c:v>3</c:v>
                </c:pt>
                <c:pt idx="59">
                  <c:v>3</c:v>
                </c:pt>
                <c:pt idx="60">
                  <c:v>3</c:v>
                </c:pt>
                <c:pt idx="61">
                  <c:v>3</c:v>
                </c:pt>
                <c:pt idx="62">
                  <c:v>3</c:v>
                </c:pt>
                <c:pt idx="63">
                  <c:v>3</c:v>
                </c:pt>
                <c:pt idx="64">
                  <c:v>3</c:v>
                </c:pt>
                <c:pt idx="65">
                  <c:v>3</c:v>
                </c:pt>
                <c:pt idx="66">
                  <c:v>3</c:v>
                </c:pt>
                <c:pt idx="67">
                  <c:v>3</c:v>
                </c:pt>
                <c:pt idx="68">
                  <c:v>3</c:v>
                </c:pt>
                <c:pt idx="69">
                  <c:v>3</c:v>
                </c:pt>
                <c:pt idx="70">
                  <c:v>3</c:v>
                </c:pt>
                <c:pt idx="71">
                  <c:v>3</c:v>
                </c:pt>
              </c:numCache>
            </c:numRef>
          </c:val>
          <c:smooth val="0"/>
        </c:ser>
        <c:ser>
          <c:idx val="2"/>
          <c:order val="2"/>
          <c:tx>
            <c:strRef>
              <c:f>label 2</c:f>
              <c:strCache>
                <c:ptCount val="1"/>
                <c:pt idx="0">
                  <c:v>Serie3</c:v>
                </c:pt>
              </c:strCache>
            </c:strRef>
          </c:tx>
          <c:spPr>
            <a:solidFill>
              <a:srgbClr val="c00000"/>
            </a:solidFill>
            <a:ln w="15840">
              <a:solidFill>
                <a:srgbClr val="c00000"/>
              </a:solidFill>
              <a:prstDash val="sysDash"/>
              <a:round/>
            </a:ln>
          </c:spPr>
          <c:marker>
            <c:symbol val="none"/>
          </c:marker>
          <c:dLbls>
            <c:txPr>
              <a:bodyPr/>
              <a:lstStyle/>
              <a:p>
                <a:pPr>
                  <a:defRPr b="0" sz="10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72"/>
                <c:pt idx="0">
                  <c:v>1/1/2015</c:v>
                </c:pt>
                <c:pt idx="1">
                  <c:v>2/1/2015</c:v>
                </c:pt>
                <c:pt idx="2">
                  <c:v>3/1/2015</c:v>
                </c:pt>
                <c:pt idx="3">
                  <c:v>4/1/2015</c:v>
                </c:pt>
                <c:pt idx="4">
                  <c:v>5/1/2015</c:v>
                </c:pt>
                <c:pt idx="5">
                  <c:v>6/1/2015</c:v>
                </c:pt>
                <c:pt idx="6">
                  <c:v>7/1/2015</c:v>
                </c:pt>
                <c:pt idx="7">
                  <c:v>8/1/2015</c:v>
                </c:pt>
                <c:pt idx="8">
                  <c:v>9/1/2015</c:v>
                </c:pt>
                <c:pt idx="9">
                  <c:v>10/1/2015</c:v>
                </c:pt>
                <c:pt idx="10">
                  <c:v>11/1/2015</c:v>
                </c:pt>
                <c:pt idx="11">
                  <c:v>12/1/2015</c:v>
                </c:pt>
                <c:pt idx="12">
                  <c:v>1/1/2016</c:v>
                </c:pt>
                <c:pt idx="13">
                  <c:v>2/1/2016</c:v>
                </c:pt>
                <c:pt idx="14">
                  <c:v>3/1/2016</c:v>
                </c:pt>
                <c:pt idx="15">
                  <c:v>4/1/2016</c:v>
                </c:pt>
                <c:pt idx="16">
                  <c:v>5/1/2016</c:v>
                </c:pt>
                <c:pt idx="17">
                  <c:v>6/1/2016</c:v>
                </c:pt>
                <c:pt idx="18">
                  <c:v>7/1/2016</c:v>
                </c:pt>
                <c:pt idx="19">
                  <c:v>8/1/2016</c:v>
                </c:pt>
                <c:pt idx="20">
                  <c:v>9/1/2016</c:v>
                </c:pt>
                <c:pt idx="21">
                  <c:v>10/1/2016</c:v>
                </c:pt>
                <c:pt idx="22">
                  <c:v>11/1/2016</c:v>
                </c:pt>
                <c:pt idx="23">
                  <c:v>12/1/2016</c:v>
                </c:pt>
                <c:pt idx="24">
                  <c:v>1/1/2017</c:v>
                </c:pt>
                <c:pt idx="25">
                  <c:v>2/1/2017</c:v>
                </c:pt>
                <c:pt idx="26">
                  <c:v>3/1/2017</c:v>
                </c:pt>
                <c:pt idx="27">
                  <c:v>4/1/2017</c:v>
                </c:pt>
                <c:pt idx="28">
                  <c:v>5/1/2017</c:v>
                </c:pt>
                <c:pt idx="29">
                  <c:v>6/1/2017</c:v>
                </c:pt>
                <c:pt idx="30">
                  <c:v>7/1/2017</c:v>
                </c:pt>
                <c:pt idx="31">
                  <c:v>8/1/2017</c:v>
                </c:pt>
                <c:pt idx="32">
                  <c:v>9/1/2017</c:v>
                </c:pt>
                <c:pt idx="33">
                  <c:v>10/1/2017</c:v>
                </c:pt>
                <c:pt idx="34">
                  <c:v>11/1/2017</c:v>
                </c:pt>
                <c:pt idx="35">
                  <c:v>12/1/2017</c:v>
                </c:pt>
                <c:pt idx="36">
                  <c:v>1/1/2018</c:v>
                </c:pt>
                <c:pt idx="37">
                  <c:v>2/1/2018</c:v>
                </c:pt>
                <c:pt idx="38">
                  <c:v>3/1/2018</c:v>
                </c:pt>
                <c:pt idx="39">
                  <c:v>4/1/2018</c:v>
                </c:pt>
                <c:pt idx="40">
                  <c:v>5/1/2018</c:v>
                </c:pt>
                <c:pt idx="41">
                  <c:v>6/1/2018</c:v>
                </c:pt>
                <c:pt idx="42">
                  <c:v>7/1/2018</c:v>
                </c:pt>
                <c:pt idx="43">
                  <c:v>8/1/2018</c:v>
                </c:pt>
                <c:pt idx="44">
                  <c:v>9/1/2018</c:v>
                </c:pt>
                <c:pt idx="45">
                  <c:v>10/1/2018</c:v>
                </c:pt>
                <c:pt idx="46">
                  <c:v>11/1/2018</c:v>
                </c:pt>
                <c:pt idx="47">
                  <c:v>12/1/2018</c:v>
                </c:pt>
                <c:pt idx="48">
                  <c:v>1/1/2019</c:v>
                </c:pt>
                <c:pt idx="49">
                  <c:v>2/1/2019</c:v>
                </c:pt>
                <c:pt idx="50">
                  <c:v>3/1/2019</c:v>
                </c:pt>
                <c:pt idx="51">
                  <c:v>4/1/2019</c:v>
                </c:pt>
                <c:pt idx="52">
                  <c:v>5/1/2019</c:v>
                </c:pt>
                <c:pt idx="53">
                  <c:v>6/1/2019</c:v>
                </c:pt>
                <c:pt idx="54">
                  <c:v>7/1/2019</c:v>
                </c:pt>
                <c:pt idx="55">
                  <c:v>8/1/2019</c:v>
                </c:pt>
                <c:pt idx="56">
                  <c:v>9/1/2019</c:v>
                </c:pt>
                <c:pt idx="57">
                  <c:v>10/1/2019</c:v>
                </c:pt>
                <c:pt idx="58">
                  <c:v>11/1/2019</c:v>
                </c:pt>
                <c:pt idx="59">
                  <c:v>12/1/2019</c:v>
                </c:pt>
                <c:pt idx="60">
                  <c:v>1/1/2020</c:v>
                </c:pt>
                <c:pt idx="61">
                  <c:v>2/1/2020</c:v>
                </c:pt>
                <c:pt idx="62">
                  <c:v>3/1/2020</c:v>
                </c:pt>
                <c:pt idx="63">
                  <c:v>4/1/2020</c:v>
                </c:pt>
                <c:pt idx="64">
                  <c:v>5/1/2020</c:v>
                </c:pt>
                <c:pt idx="65">
                  <c:v>6/1/2020</c:v>
                </c:pt>
                <c:pt idx="66">
                  <c:v>7/1/2020</c:v>
                </c:pt>
                <c:pt idx="67">
                  <c:v>8/1/2020</c:v>
                </c:pt>
                <c:pt idx="68">
                  <c:v>9/1/2020</c:v>
                </c:pt>
                <c:pt idx="69">
                  <c:v>10/1/2020</c:v>
                </c:pt>
                <c:pt idx="70">
                  <c:v>11/1/2020</c:v>
                </c:pt>
                <c:pt idx="71">
                  <c:v>12/1/2020</c:v>
                </c:pt>
              </c:strCache>
            </c:strRef>
          </c:cat>
          <c:val>
            <c:numRef>
              <c:f>2</c:f>
              <c:numCache>
                <c:formatCode>General</c:formatCode>
                <c:ptCount val="72"/>
                <c:pt idx="0">
                  <c:v>7</c:v>
                </c:pt>
                <c:pt idx="1">
                  <c:v>7</c:v>
                </c:pt>
                <c:pt idx="2">
                  <c:v>7</c:v>
                </c:pt>
                <c:pt idx="3">
                  <c:v>7</c:v>
                </c:pt>
                <c:pt idx="4">
                  <c:v>7</c:v>
                </c:pt>
                <c:pt idx="5">
                  <c:v>7</c:v>
                </c:pt>
                <c:pt idx="6">
                  <c:v>7</c:v>
                </c:pt>
                <c:pt idx="7">
                  <c:v>7</c:v>
                </c:pt>
                <c:pt idx="8">
                  <c:v>7</c:v>
                </c:pt>
                <c:pt idx="9">
                  <c:v>7</c:v>
                </c:pt>
                <c:pt idx="10">
                  <c:v>7</c:v>
                </c:pt>
                <c:pt idx="11">
                  <c:v>7</c:v>
                </c:pt>
                <c:pt idx="12">
                  <c:v>7</c:v>
                </c:pt>
                <c:pt idx="13">
                  <c:v>7</c:v>
                </c:pt>
                <c:pt idx="14">
                  <c:v>7</c:v>
                </c:pt>
                <c:pt idx="15">
                  <c:v>7</c:v>
                </c:pt>
                <c:pt idx="16">
                  <c:v>7</c:v>
                </c:pt>
                <c:pt idx="17">
                  <c:v>7</c:v>
                </c:pt>
                <c:pt idx="18">
                  <c:v>7</c:v>
                </c:pt>
                <c:pt idx="19">
                  <c:v>7</c:v>
                </c:pt>
                <c:pt idx="20">
                  <c:v>7</c:v>
                </c:pt>
                <c:pt idx="21">
                  <c:v>7</c:v>
                </c:pt>
                <c:pt idx="22">
                  <c:v>7</c:v>
                </c:pt>
                <c:pt idx="23">
                  <c:v>7</c:v>
                </c:pt>
                <c:pt idx="24">
                  <c:v>7</c:v>
                </c:pt>
                <c:pt idx="25">
                  <c:v>7</c:v>
                </c:pt>
                <c:pt idx="26">
                  <c:v>7</c:v>
                </c:pt>
                <c:pt idx="27">
                  <c:v>7</c:v>
                </c:pt>
                <c:pt idx="28">
                  <c:v>7</c:v>
                </c:pt>
                <c:pt idx="29">
                  <c:v>7</c:v>
                </c:pt>
                <c:pt idx="30">
                  <c:v>7</c:v>
                </c:pt>
                <c:pt idx="31">
                  <c:v>7</c:v>
                </c:pt>
                <c:pt idx="32">
                  <c:v>7</c:v>
                </c:pt>
                <c:pt idx="33">
                  <c:v>7</c:v>
                </c:pt>
                <c:pt idx="34">
                  <c:v>7</c:v>
                </c:pt>
                <c:pt idx="35">
                  <c:v>7</c:v>
                </c:pt>
                <c:pt idx="36">
                  <c:v>7</c:v>
                </c:pt>
                <c:pt idx="37">
                  <c:v>7</c:v>
                </c:pt>
                <c:pt idx="38">
                  <c:v>7</c:v>
                </c:pt>
                <c:pt idx="39">
                  <c:v>7</c:v>
                </c:pt>
                <c:pt idx="40">
                  <c:v>7</c:v>
                </c:pt>
                <c:pt idx="41">
                  <c:v>7</c:v>
                </c:pt>
                <c:pt idx="42">
                  <c:v>7</c:v>
                </c:pt>
                <c:pt idx="43">
                  <c:v>7</c:v>
                </c:pt>
                <c:pt idx="44">
                  <c:v>7</c:v>
                </c:pt>
                <c:pt idx="45">
                  <c:v>7</c:v>
                </c:pt>
                <c:pt idx="46">
                  <c:v>7</c:v>
                </c:pt>
                <c:pt idx="47">
                  <c:v>7</c:v>
                </c:pt>
                <c:pt idx="48">
                  <c:v>7</c:v>
                </c:pt>
                <c:pt idx="49">
                  <c:v>7</c:v>
                </c:pt>
                <c:pt idx="50">
                  <c:v>7</c:v>
                </c:pt>
                <c:pt idx="51">
                  <c:v>7</c:v>
                </c:pt>
                <c:pt idx="52">
                  <c:v>7</c:v>
                </c:pt>
                <c:pt idx="53">
                  <c:v>7</c:v>
                </c:pt>
                <c:pt idx="54">
                  <c:v>7</c:v>
                </c:pt>
                <c:pt idx="55">
                  <c:v>7</c:v>
                </c:pt>
                <c:pt idx="56">
                  <c:v>7</c:v>
                </c:pt>
                <c:pt idx="57">
                  <c:v>7</c:v>
                </c:pt>
                <c:pt idx="58">
                  <c:v>7</c:v>
                </c:pt>
                <c:pt idx="59">
                  <c:v>7</c:v>
                </c:pt>
                <c:pt idx="60">
                  <c:v>7</c:v>
                </c:pt>
                <c:pt idx="61">
                  <c:v>7</c:v>
                </c:pt>
                <c:pt idx="62">
                  <c:v>7</c:v>
                </c:pt>
                <c:pt idx="63">
                  <c:v>7</c:v>
                </c:pt>
                <c:pt idx="64">
                  <c:v>7</c:v>
                </c:pt>
                <c:pt idx="65">
                  <c:v>7</c:v>
                </c:pt>
                <c:pt idx="66">
                  <c:v>7</c:v>
                </c:pt>
                <c:pt idx="67">
                  <c:v>7</c:v>
                </c:pt>
                <c:pt idx="68">
                  <c:v>7</c:v>
                </c:pt>
                <c:pt idx="69">
                  <c:v>7</c:v>
                </c:pt>
                <c:pt idx="70">
                  <c:v>7</c:v>
                </c:pt>
                <c:pt idx="71">
                  <c:v>7</c:v>
                </c:pt>
              </c:numCache>
            </c:numRef>
          </c:val>
          <c:smooth val="0"/>
        </c:ser>
        <c:hiLowLines>
          <c:spPr>
            <a:ln>
              <a:noFill/>
            </a:ln>
          </c:spPr>
        </c:hiLowLines>
        <c:marker val="0"/>
        <c:axId val="76833112"/>
        <c:axId val="41509715"/>
      </c:lineChart>
      <c:catAx>
        <c:axId val="76833112"/>
        <c:scaling>
          <c:orientation val="minMax"/>
          <c:max val="44166"/>
          <c:min val="42217"/>
        </c:scaling>
        <c:delete val="0"/>
        <c:axPos val="b"/>
        <c:numFmt formatCode="[$-380A]dd/mm/yyyy" sourceLinked="1"/>
        <c:majorTickMark val="none"/>
        <c:minorTickMark val="none"/>
        <c:tickLblPos val="nextTo"/>
        <c:spPr>
          <a:ln w="12600">
            <a:solidFill>
              <a:srgbClr val="404040"/>
            </a:solidFill>
            <a:round/>
          </a:ln>
        </c:spPr>
        <c:txPr>
          <a:bodyPr/>
          <a:lstStyle/>
          <a:p>
            <a:pPr>
              <a:defRPr b="0" sz="1000" spc="-1" strike="noStrike">
                <a:solidFill>
                  <a:srgbClr val="000000"/>
                </a:solidFill>
                <a:latin typeface="Aquawax"/>
                <a:ea typeface="Arial"/>
              </a:defRPr>
            </a:pPr>
          </a:p>
        </c:txPr>
        <c:crossAx val="41509715"/>
        <c:crosses val="autoZero"/>
        <c:auto val="1"/>
        <c:lblAlgn val="ctr"/>
        <c:lblOffset val="100"/>
        <c:noMultiLvlLbl val="0"/>
      </c:catAx>
      <c:valAx>
        <c:axId val="41509715"/>
        <c:scaling>
          <c:orientation val="minMax"/>
          <c:max val="12"/>
          <c:min val="2"/>
        </c:scaling>
        <c:delete val="0"/>
        <c:axPos val="l"/>
        <c:numFmt formatCode="#,##0" sourceLinked="0"/>
        <c:majorTickMark val="none"/>
        <c:minorTickMark val="none"/>
        <c:tickLblPos val="nextTo"/>
        <c:spPr>
          <a:ln w="12600">
            <a:solidFill>
              <a:srgbClr val="404040"/>
            </a:solidFill>
            <a:round/>
          </a:ln>
        </c:spPr>
        <c:txPr>
          <a:bodyPr/>
          <a:lstStyle/>
          <a:p>
            <a:pPr>
              <a:defRPr b="0" sz="1000" spc="-1" strike="noStrike">
                <a:solidFill>
                  <a:srgbClr val="000000"/>
                </a:solidFill>
                <a:latin typeface="Aquawax"/>
                <a:ea typeface="Arial"/>
              </a:defRPr>
            </a:pPr>
          </a:p>
        </c:txPr>
        <c:crossAx val="76833112"/>
        <c:crosses val="autoZero"/>
        <c:crossBetween val="midCat"/>
        <c:majorUnit val="2"/>
      </c:valAx>
      <c:spPr>
        <a:noFill/>
        <a:ln w="25200">
          <a:noFill/>
        </a:ln>
      </c:spPr>
    </c:plotArea>
    <c:plotVisOnly val="1"/>
    <c:dispBlanksAs val="gap"/>
  </c:chart>
  <c:spPr>
    <a:noFill/>
    <a:ln w="9360">
      <a:noFill/>
    </a:ln>
  </c:spPr>
</c:chartSpace>
</file>

<file path=ppt/charts/chart27.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298281542160093"/>
          <c:y val="0.0467129376900881"/>
          <c:w val="0.940254652301665"/>
          <c:h val="0.87881151056695"/>
        </c:manualLayout>
      </c:layout>
      <c:barChart>
        <c:barDir val="col"/>
        <c:grouping val="clustered"/>
        <c:varyColors val="0"/>
        <c:ser>
          <c:idx val="0"/>
          <c:order val="0"/>
          <c:tx>
            <c:strRef>
              <c:f>label 0</c:f>
              <c:strCache>
                <c:ptCount val="1"/>
                <c:pt idx="0">
                  <c:v>Serie1</c:v>
                </c:pt>
              </c:strCache>
            </c:strRef>
          </c:tx>
          <c:spPr>
            <a:solidFill>
              <a:srgbClr val="004b96"/>
            </a:solidFill>
            <a:ln>
              <a:noFill/>
            </a:ln>
          </c:spPr>
          <c:invertIfNegative val="0"/>
          <c:dLbls>
            <c:numFmt formatCode="0.00" sourceLinked="0"/>
            <c:txPr>
              <a:bodyPr/>
              <a:lstStyle/>
              <a:p>
                <a:pPr>
                  <a:defRPr b="1" sz="1100" spc="-1" strike="noStrike">
                    <a:solidFill>
                      <a:srgbClr val="ffffff"/>
                    </a:solidFill>
                    <a:latin typeface="Aquawax"/>
                  </a:defRPr>
                </a:pPr>
              </a:p>
            </c:txPr>
            <c:dLblPos val="inEnd"/>
            <c:showLegendKey val="0"/>
            <c:showVal val="1"/>
            <c:showCatName val="0"/>
            <c:showSerName val="0"/>
            <c:showPercent val="0"/>
            <c:separator>; </c:separator>
            <c:showLeaderLines val="0"/>
          </c:dLbls>
          <c:cat>
            <c:strRef>
              <c:f>categories</c:f>
              <c:strCache>
                <c:ptCount val="6"/>
                <c:pt idx="0">
                  <c:v>2019</c:v>
                </c:pt>
                <c:pt idx="1">
                  <c:v>2020*</c:v>
                </c:pt>
                <c:pt idx="2">
                  <c:v>2021*</c:v>
                </c:pt>
                <c:pt idx="3">
                  <c:v>2022*</c:v>
                </c:pt>
                <c:pt idx="4">
                  <c:v>2023*</c:v>
                </c:pt>
                <c:pt idx="5">
                  <c:v>2024*</c:v>
                </c:pt>
              </c:strCache>
            </c:strRef>
          </c:cat>
          <c:val>
            <c:numRef>
              <c:f>0</c:f>
              <c:numCache>
                <c:formatCode>General</c:formatCode>
                <c:ptCount val="6"/>
                <c:pt idx="0">
                  <c:v>8.78791126353018</c:v>
                </c:pt>
                <c:pt idx="1">
                  <c:v>9.5</c:v>
                </c:pt>
                <c:pt idx="2">
                  <c:v>6.92085477229827</c:v>
                </c:pt>
                <c:pt idx="3">
                  <c:v>5.84755849148679</c:v>
                </c:pt>
                <c:pt idx="4">
                  <c:v>4.74267263642925</c:v>
                </c:pt>
                <c:pt idx="5">
                  <c:v>3.7022214992757</c:v>
                </c:pt>
              </c:numCache>
            </c:numRef>
          </c:val>
        </c:ser>
        <c:gapWidth val="50"/>
        <c:overlap val="-27"/>
        <c:axId val="24862794"/>
        <c:axId val="80946221"/>
      </c:barChart>
      <c:lineChart>
        <c:grouping val="standard"/>
        <c:varyColors val="0"/>
        <c:ser>
          <c:idx val="1"/>
          <c:order val="1"/>
          <c:tx>
            <c:strRef>
              <c:f>label 1</c:f>
              <c:strCache>
                <c:ptCount val="1"/>
                <c:pt idx="0">
                  <c:v>Serie2</c:v>
                </c:pt>
              </c:strCache>
            </c:strRef>
          </c:tx>
          <c:spPr>
            <a:solidFill>
              <a:srgbClr val="c00000"/>
            </a:solidFill>
            <a:ln cap="rnd" w="38160">
              <a:solidFill>
                <a:srgbClr val="c00000"/>
              </a:solidFill>
              <a:prstDash val="sysDot"/>
              <a:round/>
            </a:ln>
          </c:spPr>
          <c:marker>
            <c:symbol val="none"/>
          </c:marker>
          <c:dLbls>
            <c:txPr>
              <a:bodyPr/>
              <a:lstStyle/>
              <a:p>
                <a:pPr>
                  <a:defRPr b="0" sz="11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6"/>
                <c:pt idx="0">
                  <c:v>2019</c:v>
                </c:pt>
                <c:pt idx="1">
                  <c:v>2020*</c:v>
                </c:pt>
                <c:pt idx="2">
                  <c:v>2021*</c:v>
                </c:pt>
                <c:pt idx="3">
                  <c:v>2022*</c:v>
                </c:pt>
                <c:pt idx="4">
                  <c:v>2023*</c:v>
                </c:pt>
                <c:pt idx="5">
                  <c:v>2024*</c:v>
                </c:pt>
              </c:strCache>
            </c:strRef>
          </c:cat>
          <c:val>
            <c:numRef>
              <c:f>1</c:f>
              <c:numCache>
                <c:formatCode>General</c:formatCode>
                <c:ptCount val="6"/>
                <c:pt idx="0">
                  <c:v>3</c:v>
                </c:pt>
                <c:pt idx="1">
                  <c:v>3</c:v>
                </c:pt>
                <c:pt idx="2">
                  <c:v>3</c:v>
                </c:pt>
                <c:pt idx="3">
                  <c:v>3</c:v>
                </c:pt>
                <c:pt idx="4">
                  <c:v>3</c:v>
                </c:pt>
                <c:pt idx="5">
                  <c:v>3</c:v>
                </c:pt>
              </c:numCache>
            </c:numRef>
          </c:val>
          <c:smooth val="0"/>
        </c:ser>
        <c:ser>
          <c:idx val="2"/>
          <c:order val="2"/>
          <c:tx>
            <c:strRef>
              <c:f>label 2</c:f>
              <c:strCache>
                <c:ptCount val="1"/>
                <c:pt idx="0">
                  <c:v>Serie3</c:v>
                </c:pt>
              </c:strCache>
            </c:strRef>
          </c:tx>
          <c:spPr>
            <a:solidFill>
              <a:srgbClr val="c00000"/>
            </a:solidFill>
            <a:ln cap="rnd" w="38160">
              <a:solidFill>
                <a:srgbClr val="c00000"/>
              </a:solidFill>
              <a:prstDash val="sysDot"/>
              <a:round/>
            </a:ln>
          </c:spPr>
          <c:marker>
            <c:symbol val="none"/>
          </c:marker>
          <c:dLbls>
            <c:txPr>
              <a:bodyPr/>
              <a:lstStyle/>
              <a:p>
                <a:pPr>
                  <a:defRPr b="0" sz="11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6"/>
                <c:pt idx="0">
                  <c:v>2019</c:v>
                </c:pt>
                <c:pt idx="1">
                  <c:v>2020*</c:v>
                </c:pt>
                <c:pt idx="2">
                  <c:v>2021*</c:v>
                </c:pt>
                <c:pt idx="3">
                  <c:v>2022*</c:v>
                </c:pt>
                <c:pt idx="4">
                  <c:v>2023*</c:v>
                </c:pt>
                <c:pt idx="5">
                  <c:v>2024*</c:v>
                </c:pt>
              </c:strCache>
            </c:strRef>
          </c:cat>
          <c:val>
            <c:numRef>
              <c:f>2</c:f>
              <c:numCache>
                <c:formatCode>General</c:formatCode>
                <c:ptCount val="6"/>
                <c:pt idx="0">
                  <c:v>7</c:v>
                </c:pt>
                <c:pt idx="1">
                  <c:v>7</c:v>
                </c:pt>
                <c:pt idx="2">
                  <c:v>7</c:v>
                </c:pt>
                <c:pt idx="3">
                  <c:v>6</c:v>
                </c:pt>
                <c:pt idx="4">
                  <c:v>6</c:v>
                </c:pt>
                <c:pt idx="5">
                  <c:v>6</c:v>
                </c:pt>
              </c:numCache>
            </c:numRef>
          </c:val>
          <c:smooth val="0"/>
        </c:ser>
        <c:hiLowLines>
          <c:spPr>
            <a:ln>
              <a:noFill/>
            </a:ln>
          </c:spPr>
        </c:hiLowLines>
        <c:marker val="0"/>
        <c:axId val="24862794"/>
        <c:axId val="80946221"/>
      </c:lineChart>
      <c:catAx>
        <c:axId val="24862794"/>
        <c:scaling>
          <c:orientation val="minMax"/>
        </c:scaling>
        <c:delete val="0"/>
        <c:axPos val="b"/>
        <c:numFmt formatCode="[$-380A]dd/mm/yyyy" sourceLinked="1"/>
        <c:majorTickMark val="none"/>
        <c:minorTickMark val="none"/>
        <c:tickLblPos val="nextTo"/>
        <c:spPr>
          <a:ln w="9360">
            <a:solidFill>
              <a:srgbClr val="000000"/>
            </a:solidFill>
            <a:round/>
          </a:ln>
        </c:spPr>
        <c:txPr>
          <a:bodyPr/>
          <a:lstStyle/>
          <a:p>
            <a:pPr>
              <a:defRPr b="0" sz="1100" spc="-1" strike="noStrike">
                <a:solidFill>
                  <a:srgbClr val="000000"/>
                </a:solidFill>
                <a:latin typeface="Aquawax"/>
              </a:defRPr>
            </a:pPr>
          </a:p>
        </c:txPr>
        <c:crossAx val="80946221"/>
        <c:crosses val="autoZero"/>
        <c:auto val="1"/>
        <c:lblAlgn val="ctr"/>
        <c:lblOffset val="100"/>
        <c:noMultiLvlLbl val="0"/>
      </c:catAx>
      <c:valAx>
        <c:axId val="80946221"/>
        <c:scaling>
          <c:orientation val="minMax"/>
          <c:max val="11"/>
          <c:min val="0"/>
        </c:scaling>
        <c:delete val="0"/>
        <c:axPos val="l"/>
        <c:numFmt formatCode="0" sourceLinked="0"/>
        <c:majorTickMark val="none"/>
        <c:minorTickMark val="none"/>
        <c:tickLblPos val="nextTo"/>
        <c:spPr>
          <a:ln w="6480">
            <a:solidFill>
              <a:srgbClr val="404040"/>
            </a:solidFill>
            <a:round/>
          </a:ln>
        </c:spPr>
        <c:txPr>
          <a:bodyPr/>
          <a:lstStyle/>
          <a:p>
            <a:pPr>
              <a:defRPr b="0" sz="1100" spc="-1" strike="noStrike">
                <a:solidFill>
                  <a:srgbClr val="000000"/>
                </a:solidFill>
                <a:latin typeface="Aquawax"/>
              </a:defRPr>
            </a:pPr>
          </a:p>
        </c:txPr>
        <c:crossAx val="24862794"/>
        <c:crosses val="autoZero"/>
        <c:crossBetween val="between"/>
      </c:valAx>
      <c:spPr>
        <a:noFill/>
        <a:ln>
          <a:noFill/>
        </a:ln>
      </c:spPr>
    </c:plotArea>
    <c:plotVisOnly val="1"/>
    <c:dispBlanksAs val="gap"/>
  </c:chart>
  <c:spPr>
    <a:noFill/>
    <a:ln w="9360">
      <a:noFill/>
    </a:ln>
  </c:spPr>
</c:chartSpace>
</file>

<file path=ppt/charts/chart28.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895275590551181"/>
          <c:y val="0.0282164508644563"/>
          <c:w val="0.879842519685039"/>
          <c:h val="0.897013696579597"/>
        </c:manualLayout>
      </c:layout>
      <c:lineChart>
        <c:grouping val="standard"/>
        <c:varyColors val="0"/>
        <c:ser>
          <c:idx val="0"/>
          <c:order val="0"/>
          <c:tx>
            <c:strRef>
              <c:f>label 0</c:f>
              <c:strCache>
                <c:ptCount val="1"/>
                <c:pt idx="0">
                  <c:v>Call rate (average)</c:v>
                </c:pt>
              </c:strCache>
            </c:strRef>
          </c:tx>
          <c:spPr>
            <a:solidFill>
              <a:srgbClr val="4472c4"/>
            </a:solidFill>
            <a:ln w="28440">
              <a:solidFill>
                <a:srgbClr val="4472c4"/>
              </a:solidFill>
              <a:round/>
            </a:ln>
          </c:spPr>
          <c:marker>
            <c:symbol val="none"/>
          </c:marker>
          <c:dLbls>
            <c:txPr>
              <a:bodyPr/>
              <a:lstStyle/>
              <a:p>
                <a:pPr>
                  <a:defRPr b="0" sz="11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65"/>
                <c:pt idx="0">
                  <c:v>sep-20</c:v>
                </c:pt>
                <c:pt idx="1">
                  <c:v>ago-20</c:v>
                </c:pt>
                <c:pt idx="2">
                  <c:v>jul-20</c:v>
                </c:pt>
                <c:pt idx="3">
                  <c:v>jun-20</c:v>
                </c:pt>
                <c:pt idx="4">
                  <c:v>may-20</c:v>
                </c:pt>
                <c:pt idx="5">
                  <c:v>abr-20</c:v>
                </c:pt>
                <c:pt idx="6">
                  <c:v>mar-20</c:v>
                </c:pt>
                <c:pt idx="7">
                  <c:v>feb-20</c:v>
                </c:pt>
                <c:pt idx="8">
                  <c:v>ene-20</c:v>
                </c:pt>
                <c:pt idx="9">
                  <c:v>dic-19</c:v>
                </c:pt>
                <c:pt idx="10">
                  <c:v>nov-19</c:v>
                </c:pt>
                <c:pt idx="11">
                  <c:v>oct-19</c:v>
                </c:pt>
                <c:pt idx="12">
                  <c:v>sep-19</c:v>
                </c:pt>
                <c:pt idx="13">
                  <c:v>ago-19</c:v>
                </c:pt>
                <c:pt idx="14">
                  <c:v>jul-19</c:v>
                </c:pt>
                <c:pt idx="15">
                  <c:v>jun-19</c:v>
                </c:pt>
                <c:pt idx="16">
                  <c:v>may-19</c:v>
                </c:pt>
                <c:pt idx="17">
                  <c:v>abr-19</c:v>
                </c:pt>
                <c:pt idx="18">
                  <c:v>mar-19</c:v>
                </c:pt>
                <c:pt idx="19">
                  <c:v>feb-19</c:v>
                </c:pt>
                <c:pt idx="20">
                  <c:v>ene-19</c:v>
                </c:pt>
                <c:pt idx="21">
                  <c:v>dic-18</c:v>
                </c:pt>
                <c:pt idx="22">
                  <c:v>nov-18</c:v>
                </c:pt>
                <c:pt idx="23">
                  <c:v>oct-18</c:v>
                </c:pt>
                <c:pt idx="24">
                  <c:v>sep-18</c:v>
                </c:pt>
                <c:pt idx="25">
                  <c:v>ago-18</c:v>
                </c:pt>
                <c:pt idx="26">
                  <c:v>jul-18</c:v>
                </c:pt>
                <c:pt idx="27">
                  <c:v>jun-18</c:v>
                </c:pt>
                <c:pt idx="28">
                  <c:v>may-18</c:v>
                </c:pt>
                <c:pt idx="29">
                  <c:v>abr-18</c:v>
                </c:pt>
                <c:pt idx="30">
                  <c:v>mar-18</c:v>
                </c:pt>
                <c:pt idx="31">
                  <c:v>feb-18</c:v>
                </c:pt>
                <c:pt idx="32">
                  <c:v>ene-18</c:v>
                </c:pt>
                <c:pt idx="33">
                  <c:v>dic-17</c:v>
                </c:pt>
                <c:pt idx="34">
                  <c:v>nov-17</c:v>
                </c:pt>
                <c:pt idx="35">
                  <c:v>oct-17</c:v>
                </c:pt>
                <c:pt idx="36">
                  <c:v>sep-17</c:v>
                </c:pt>
                <c:pt idx="37">
                  <c:v>ago-17</c:v>
                </c:pt>
                <c:pt idx="38">
                  <c:v>jul-17</c:v>
                </c:pt>
                <c:pt idx="39">
                  <c:v>jun-17</c:v>
                </c:pt>
                <c:pt idx="40">
                  <c:v>may-17</c:v>
                </c:pt>
                <c:pt idx="41">
                  <c:v>abr-17</c:v>
                </c:pt>
                <c:pt idx="42">
                  <c:v>mar-17</c:v>
                </c:pt>
                <c:pt idx="43">
                  <c:v>feb-17</c:v>
                </c:pt>
                <c:pt idx="44">
                  <c:v>ene-17</c:v>
                </c:pt>
                <c:pt idx="45">
                  <c:v>dic-16</c:v>
                </c:pt>
                <c:pt idx="46">
                  <c:v>nov-16</c:v>
                </c:pt>
                <c:pt idx="47">
                  <c:v>oct-16</c:v>
                </c:pt>
                <c:pt idx="48">
                  <c:v>sep-16</c:v>
                </c:pt>
                <c:pt idx="49">
                  <c:v>ago-16</c:v>
                </c:pt>
                <c:pt idx="50">
                  <c:v>jul-16</c:v>
                </c:pt>
                <c:pt idx="51">
                  <c:v>jun-16</c:v>
                </c:pt>
                <c:pt idx="52">
                  <c:v>may-16</c:v>
                </c:pt>
                <c:pt idx="53">
                  <c:v>abr-16</c:v>
                </c:pt>
                <c:pt idx="54">
                  <c:v>mar-16</c:v>
                </c:pt>
                <c:pt idx="55">
                  <c:v>feb-16</c:v>
                </c:pt>
                <c:pt idx="56">
                  <c:v>ene-16</c:v>
                </c:pt>
                <c:pt idx="57">
                  <c:v>dic-15</c:v>
                </c:pt>
                <c:pt idx="58">
                  <c:v>nov-15</c:v>
                </c:pt>
                <c:pt idx="59">
                  <c:v>oct-15</c:v>
                </c:pt>
                <c:pt idx="60">
                  <c:v>sep-15</c:v>
                </c:pt>
                <c:pt idx="61">
                  <c:v>ago-15</c:v>
                </c:pt>
                <c:pt idx="62">
                  <c:v>jul-15</c:v>
                </c:pt>
                <c:pt idx="63">
                  <c:v>jun-15</c:v>
                </c:pt>
                <c:pt idx="64">
                  <c:v>may-15</c:v>
                </c:pt>
                <c:pt idx="65">
                  <c:v>abr-15</c:v>
                </c:pt>
                <c:pt idx="66">
                  <c:v>mar-15</c:v>
                </c:pt>
                <c:pt idx="67">
                  <c:v>feb-15</c:v>
                </c:pt>
                <c:pt idx="68">
                  <c:v>ene-15</c:v>
                </c:pt>
                <c:pt idx="69">
                  <c:v>dic-14</c:v>
                </c:pt>
                <c:pt idx="70">
                  <c:v>nov-14</c:v>
                </c:pt>
                <c:pt idx="71">
                  <c:v>oct-14</c:v>
                </c:pt>
                <c:pt idx="72">
                  <c:v>sep-14</c:v>
                </c:pt>
                <c:pt idx="73">
                  <c:v>ago-14</c:v>
                </c:pt>
                <c:pt idx="74">
                  <c:v>jul-14</c:v>
                </c:pt>
                <c:pt idx="75">
                  <c:v>jun-14</c:v>
                </c:pt>
                <c:pt idx="76">
                  <c:v>may-14</c:v>
                </c:pt>
                <c:pt idx="77">
                  <c:v>abr-14</c:v>
                </c:pt>
                <c:pt idx="78">
                  <c:v>mar-14</c:v>
                </c:pt>
                <c:pt idx="79">
                  <c:v>feb-14</c:v>
                </c:pt>
                <c:pt idx="80">
                  <c:v>ene-14</c:v>
                </c:pt>
                <c:pt idx="81">
                  <c:v>dic-13</c:v>
                </c:pt>
                <c:pt idx="82">
                  <c:v>nov-13</c:v>
                </c:pt>
                <c:pt idx="83">
                  <c:v>oct-13</c:v>
                </c:pt>
                <c:pt idx="84">
                  <c:v>sep-13</c:v>
                </c:pt>
                <c:pt idx="85">
                  <c:v>ago-13</c:v>
                </c:pt>
                <c:pt idx="86">
                  <c:v>jul-13</c:v>
                </c:pt>
                <c:pt idx="87">
                  <c:v>jun-13</c:v>
                </c:pt>
                <c:pt idx="88">
                  <c:v>may-13</c:v>
                </c:pt>
                <c:pt idx="89">
                  <c:v>abr-13</c:v>
                </c:pt>
                <c:pt idx="90">
                  <c:v>mar-13</c:v>
                </c:pt>
                <c:pt idx="91">
                  <c:v>feb-13</c:v>
                </c:pt>
                <c:pt idx="92">
                  <c:v>ene-13</c:v>
                </c:pt>
                <c:pt idx="93">
                  <c:v>dic-12</c:v>
                </c:pt>
                <c:pt idx="94">
                  <c:v>nov-12</c:v>
                </c:pt>
                <c:pt idx="95">
                  <c:v>oct-12</c:v>
                </c:pt>
                <c:pt idx="96">
                  <c:v>sep-12</c:v>
                </c:pt>
                <c:pt idx="97">
                  <c:v>ago-12</c:v>
                </c:pt>
                <c:pt idx="98">
                  <c:v>jul-12</c:v>
                </c:pt>
                <c:pt idx="99">
                  <c:v>jun-12</c:v>
                </c:pt>
                <c:pt idx="100">
                  <c:v>may-12</c:v>
                </c:pt>
                <c:pt idx="101">
                  <c:v>abr-12</c:v>
                </c:pt>
                <c:pt idx="102">
                  <c:v>mar-12</c:v>
                </c:pt>
                <c:pt idx="103">
                  <c:v>feb-12</c:v>
                </c:pt>
                <c:pt idx="104">
                  <c:v>ene-12</c:v>
                </c:pt>
                <c:pt idx="105">
                  <c:v>dic-11</c:v>
                </c:pt>
                <c:pt idx="106">
                  <c:v>nov-11</c:v>
                </c:pt>
                <c:pt idx="107">
                  <c:v>oct-11</c:v>
                </c:pt>
                <c:pt idx="108">
                  <c:v>sep-11</c:v>
                </c:pt>
                <c:pt idx="109">
                  <c:v>ago-11</c:v>
                </c:pt>
                <c:pt idx="110">
                  <c:v>jul-11</c:v>
                </c:pt>
                <c:pt idx="111">
                  <c:v>jun-11</c:v>
                </c:pt>
                <c:pt idx="112">
                  <c:v>may-11</c:v>
                </c:pt>
                <c:pt idx="113">
                  <c:v>abr-11</c:v>
                </c:pt>
                <c:pt idx="114">
                  <c:v>mar-11</c:v>
                </c:pt>
                <c:pt idx="115">
                  <c:v>feb-11</c:v>
                </c:pt>
                <c:pt idx="116">
                  <c:v>ene-11</c:v>
                </c:pt>
                <c:pt idx="117">
                  <c:v>dic-10</c:v>
                </c:pt>
                <c:pt idx="118">
                  <c:v>nov-10</c:v>
                </c:pt>
                <c:pt idx="119">
                  <c:v>oct-10</c:v>
                </c:pt>
                <c:pt idx="120">
                  <c:v>sep-10</c:v>
                </c:pt>
                <c:pt idx="121">
                  <c:v>ago-10</c:v>
                </c:pt>
                <c:pt idx="122">
                  <c:v>jul-10</c:v>
                </c:pt>
                <c:pt idx="123">
                  <c:v>jun-10</c:v>
                </c:pt>
                <c:pt idx="124">
                  <c:v>may-10</c:v>
                </c:pt>
                <c:pt idx="125">
                  <c:v>abr-10</c:v>
                </c:pt>
                <c:pt idx="126">
                  <c:v>mar-10</c:v>
                </c:pt>
                <c:pt idx="127">
                  <c:v>feb-10</c:v>
                </c:pt>
                <c:pt idx="128">
                  <c:v>ene-10</c:v>
                </c:pt>
                <c:pt idx="129">
                  <c:v>dic-09</c:v>
                </c:pt>
                <c:pt idx="130">
                  <c:v>nov-09</c:v>
                </c:pt>
                <c:pt idx="131">
                  <c:v>oct-09</c:v>
                </c:pt>
                <c:pt idx="132">
                  <c:v>sep-09</c:v>
                </c:pt>
                <c:pt idx="133">
                  <c:v>ago-09</c:v>
                </c:pt>
                <c:pt idx="134">
                  <c:v>jul-09</c:v>
                </c:pt>
                <c:pt idx="135">
                  <c:v>jun-09</c:v>
                </c:pt>
                <c:pt idx="136">
                  <c:v>may-09</c:v>
                </c:pt>
                <c:pt idx="137">
                  <c:v>abr-09</c:v>
                </c:pt>
                <c:pt idx="138">
                  <c:v>mar-09</c:v>
                </c:pt>
                <c:pt idx="139">
                  <c:v>feb-09</c:v>
                </c:pt>
                <c:pt idx="140">
                  <c:v>ene-09</c:v>
                </c:pt>
                <c:pt idx="141">
                  <c:v>dic-08</c:v>
                </c:pt>
                <c:pt idx="142">
                  <c:v>nov-08</c:v>
                </c:pt>
                <c:pt idx="143">
                  <c:v>oct-08</c:v>
                </c:pt>
                <c:pt idx="144">
                  <c:v>sep-08</c:v>
                </c:pt>
                <c:pt idx="145">
                  <c:v>ago-08</c:v>
                </c:pt>
                <c:pt idx="146">
                  <c:v>jul-08</c:v>
                </c:pt>
                <c:pt idx="147">
                  <c:v>jun-08</c:v>
                </c:pt>
                <c:pt idx="148">
                  <c:v>may-08</c:v>
                </c:pt>
                <c:pt idx="149">
                  <c:v>abr-08</c:v>
                </c:pt>
                <c:pt idx="150">
                  <c:v>mar-08</c:v>
                </c:pt>
                <c:pt idx="151">
                  <c:v>feb-08</c:v>
                </c:pt>
                <c:pt idx="152">
                  <c:v>ene-08</c:v>
                </c:pt>
                <c:pt idx="153">
                  <c:v>dic-07</c:v>
                </c:pt>
                <c:pt idx="154">
                  <c:v>nov-07</c:v>
                </c:pt>
                <c:pt idx="155">
                  <c:v>oct-07</c:v>
                </c:pt>
                <c:pt idx="156">
                  <c:v>sep-07</c:v>
                </c:pt>
                <c:pt idx="157">
                  <c:v>ago-07</c:v>
                </c:pt>
                <c:pt idx="158">
                  <c:v>jul-07</c:v>
                </c:pt>
                <c:pt idx="159">
                  <c:v>jun-07</c:v>
                </c:pt>
                <c:pt idx="160">
                  <c:v>may-07</c:v>
                </c:pt>
                <c:pt idx="161">
                  <c:v>abr-07</c:v>
                </c:pt>
                <c:pt idx="162">
                  <c:v>mar-07</c:v>
                </c:pt>
                <c:pt idx="163">
                  <c:v>feb-07</c:v>
                </c:pt>
                <c:pt idx="164">
                  <c:v>ene-07</c:v>
                </c:pt>
              </c:strCache>
            </c:strRef>
          </c:cat>
          <c:val>
            <c:numRef>
              <c:f>0</c:f>
              <c:numCache>
                <c:formatCode>General</c:formatCode>
                <c:ptCount val="165"/>
                <c:pt idx="0">
                  <c:v>4.19</c:v>
                </c:pt>
                <c:pt idx="1">
                  <c:v>4.83573714285714</c:v>
                </c:pt>
                <c:pt idx="2">
                  <c:v>4.99651</c:v>
                </c:pt>
                <c:pt idx="3">
                  <c:v>6.75132222222222</c:v>
                </c:pt>
                <c:pt idx="4">
                  <c:v>5.13926583333333</c:v>
                </c:pt>
                <c:pt idx="5">
                  <c:v>5.18181818181818</c:v>
                </c:pt>
                <c:pt idx="6">
                  <c:v>5.28571428571429</c:v>
                </c:pt>
                <c:pt idx="7">
                  <c:v>4.89416909090909</c:v>
                </c:pt>
                <c:pt idx="8">
                  <c:v>6.01560083333333</c:v>
                </c:pt>
                <c:pt idx="9">
                  <c:v>14.2751781818182</c:v>
                </c:pt>
                <c:pt idx="10">
                  <c:v>7.23087611111111</c:v>
                </c:pt>
                <c:pt idx="11">
                  <c:v>11.7547111111111</c:v>
                </c:pt>
                <c:pt idx="12">
                  <c:v>6.378</c:v>
                </c:pt>
                <c:pt idx="13">
                  <c:v>6.99451214285714</c:v>
                </c:pt>
                <c:pt idx="14">
                  <c:v>7.05491</c:v>
                </c:pt>
                <c:pt idx="15">
                  <c:v>6.20375</c:v>
                </c:pt>
                <c:pt idx="16">
                  <c:v>8.50595285714286</c:v>
                </c:pt>
                <c:pt idx="17">
                  <c:v>5.75137428571429</c:v>
                </c:pt>
                <c:pt idx="18">
                  <c:v>8.914245</c:v>
                </c:pt>
                <c:pt idx="19">
                  <c:v>4.826616</c:v>
                </c:pt>
                <c:pt idx="20">
                  <c:v>6.59244333333333</c:v>
                </c:pt>
                <c:pt idx="21">
                  <c:v>6.73747384615385</c:v>
                </c:pt>
                <c:pt idx="22">
                  <c:v>7.56547375</c:v>
                </c:pt>
                <c:pt idx="23">
                  <c:v>7.28524266666667</c:v>
                </c:pt>
                <c:pt idx="24">
                  <c:v>7.81800571428571</c:v>
                </c:pt>
                <c:pt idx="25">
                  <c:v>8.716588</c:v>
                </c:pt>
                <c:pt idx="26">
                  <c:v>5.70811733333333</c:v>
                </c:pt>
                <c:pt idx="27">
                  <c:v>5.45</c:v>
                </c:pt>
                <c:pt idx="28">
                  <c:v>5.13076923076923</c:v>
                </c:pt>
                <c:pt idx="29">
                  <c:v>5.00680285714286</c:v>
                </c:pt>
                <c:pt idx="30">
                  <c:v>7.336646</c:v>
                </c:pt>
                <c:pt idx="31">
                  <c:v>8.25724</c:v>
                </c:pt>
                <c:pt idx="32">
                  <c:v>5.94114818181818</c:v>
                </c:pt>
                <c:pt idx="33">
                  <c:v>7.66709444444444</c:v>
                </c:pt>
                <c:pt idx="34">
                  <c:v>8.402372</c:v>
                </c:pt>
                <c:pt idx="35">
                  <c:v>6.37695071428572</c:v>
                </c:pt>
                <c:pt idx="36">
                  <c:v>5.757437</c:v>
                </c:pt>
                <c:pt idx="37">
                  <c:v>5.57496866666667</c:v>
                </c:pt>
                <c:pt idx="38">
                  <c:v>6.53636923076923</c:v>
                </c:pt>
                <c:pt idx="39">
                  <c:v>6.34830866666667</c:v>
                </c:pt>
                <c:pt idx="40">
                  <c:v>6.20740090909091</c:v>
                </c:pt>
                <c:pt idx="41">
                  <c:v>9.08221454545455</c:v>
                </c:pt>
                <c:pt idx="42">
                  <c:v>5.77040785714286</c:v>
                </c:pt>
                <c:pt idx="43">
                  <c:v>9.343131875</c:v>
                </c:pt>
                <c:pt idx="44">
                  <c:v>12.285506</c:v>
                </c:pt>
                <c:pt idx="45">
                  <c:v>7.52115357142857</c:v>
                </c:pt>
                <c:pt idx="46">
                  <c:v>5.9233975</c:v>
                </c:pt>
                <c:pt idx="47">
                  <c:v>8.25276181818182</c:v>
                </c:pt>
                <c:pt idx="48">
                  <c:v>10.0738142857143</c:v>
                </c:pt>
                <c:pt idx="49">
                  <c:v>7.442328</c:v>
                </c:pt>
                <c:pt idx="50">
                  <c:v>9.73856928571429</c:v>
                </c:pt>
                <c:pt idx="51">
                  <c:v>10.1386163636364</c:v>
                </c:pt>
                <c:pt idx="52">
                  <c:v>6.58587111111111</c:v>
                </c:pt>
                <c:pt idx="53">
                  <c:v>19.1690958333333</c:v>
                </c:pt>
                <c:pt idx="54">
                  <c:v>8.15379777777778</c:v>
                </c:pt>
                <c:pt idx="55">
                  <c:v>9.00614933333333</c:v>
                </c:pt>
                <c:pt idx="56">
                  <c:v>5.84673866666667</c:v>
                </c:pt>
                <c:pt idx="57">
                  <c:v>15.9104608333333</c:v>
                </c:pt>
                <c:pt idx="58">
                  <c:v>11.84751</c:v>
                </c:pt>
                <c:pt idx="59">
                  <c:v>9.65433947368421</c:v>
                </c:pt>
                <c:pt idx="60">
                  <c:v>15.7370758823529</c:v>
                </c:pt>
                <c:pt idx="61">
                  <c:v>12.6599776470588</c:v>
                </c:pt>
                <c:pt idx="62">
                  <c:v>5.10431</c:v>
                </c:pt>
                <c:pt idx="63">
                  <c:v>10.00110125</c:v>
                </c:pt>
                <c:pt idx="64">
                  <c:v>5.29063363636364</c:v>
                </c:pt>
                <c:pt idx="65">
                  <c:v>5.617685</c:v>
                </c:pt>
                <c:pt idx="66">
                  <c:v>16.0270776190476</c:v>
                </c:pt>
                <c:pt idx="67">
                  <c:v>13.2637794117647</c:v>
                </c:pt>
                <c:pt idx="68">
                  <c:v>7.9754485</c:v>
                </c:pt>
                <c:pt idx="69">
                  <c:v>19.2893157142857</c:v>
                </c:pt>
                <c:pt idx="70">
                  <c:v>13.1526411111111</c:v>
                </c:pt>
                <c:pt idx="71">
                  <c:v>15.4907739130435</c:v>
                </c:pt>
                <c:pt idx="72">
                  <c:v>10.3766905555556</c:v>
                </c:pt>
                <c:pt idx="73">
                  <c:v>6.70172333333333</c:v>
                </c:pt>
                <c:pt idx="74">
                  <c:v>10.4870527272727</c:v>
                </c:pt>
                <c:pt idx="75">
                  <c:v>7.85896684210526</c:v>
                </c:pt>
                <c:pt idx="76">
                  <c:v>9.34571428571429</c:v>
                </c:pt>
                <c:pt idx="77">
                  <c:v>6.54295375</c:v>
                </c:pt>
                <c:pt idx="78">
                  <c:v>6.349476</c:v>
                </c:pt>
                <c:pt idx="79">
                  <c:v>7.60416714285714</c:v>
                </c:pt>
                <c:pt idx="80">
                  <c:v>15.279684</c:v>
                </c:pt>
                <c:pt idx="81">
                  <c:v>7.03326235294118</c:v>
                </c:pt>
                <c:pt idx="82">
                  <c:v>15.5650366666667</c:v>
                </c:pt>
                <c:pt idx="83">
                  <c:v>10.4881927777778</c:v>
                </c:pt>
                <c:pt idx="84">
                  <c:v>18.550026</c:v>
                </c:pt>
                <c:pt idx="85">
                  <c:v>15.6631545454545</c:v>
                </c:pt>
                <c:pt idx="86">
                  <c:v>4.793755</c:v>
                </c:pt>
                <c:pt idx="156">
                  <c:v>5</c:v>
                </c:pt>
                <c:pt idx="157">
                  <c:v>4.51566954545454</c:v>
                </c:pt>
                <c:pt idx="158">
                  <c:v>4.47384</c:v>
                </c:pt>
                <c:pt idx="159">
                  <c:v>3.55216705882353</c:v>
                </c:pt>
                <c:pt idx="160">
                  <c:v>2.74279210526316</c:v>
                </c:pt>
                <c:pt idx="161">
                  <c:v>3.219144</c:v>
                </c:pt>
                <c:pt idx="162">
                  <c:v>2.08122545454545</c:v>
                </c:pt>
                <c:pt idx="163">
                  <c:v>1.12238333333333</c:v>
                </c:pt>
                <c:pt idx="164">
                  <c:v>0.978548636363636</c:v>
                </c:pt>
              </c:numCache>
            </c:numRef>
          </c:val>
          <c:smooth val="0"/>
        </c:ser>
        <c:ser>
          <c:idx val="1"/>
          <c:order val="1"/>
          <c:tx>
            <c:strRef>
              <c:f>label 1</c:f>
              <c:strCache>
                <c:ptCount val="1"/>
                <c:pt idx="0">
                  <c:v>MPR</c:v>
                </c:pt>
              </c:strCache>
            </c:strRef>
          </c:tx>
          <c:spPr>
            <a:solidFill>
              <a:srgbClr val="ed7d31"/>
            </a:solidFill>
            <a:ln w="28440">
              <a:solidFill>
                <a:srgbClr val="ed7d31"/>
              </a:solidFill>
              <a:round/>
            </a:ln>
          </c:spPr>
          <c:marker>
            <c:symbol val="none"/>
          </c:marker>
          <c:dPt>
            <c:idx val="156"/>
            <c:marker>
              <c:symbol val="circle"/>
              <c:size val="5"/>
              <c:spPr>
                <a:solidFill>
                  <a:srgbClr val="ed7d31"/>
                </a:solidFill>
              </c:spPr>
            </c:marker>
          </c:dPt>
          <c:dPt>
            <c:idx val="164"/>
            <c:marker>
              <c:symbol val="circle"/>
              <c:size val="7"/>
              <c:spPr>
                <a:solidFill>
                  <a:srgbClr val="ed7d31"/>
                </a:solidFill>
              </c:spPr>
            </c:marker>
          </c:dPt>
          <c:dLbls>
            <c:dLbl>
              <c:idx val="156"/>
              <c:txPr>
                <a:bodyPr/>
                <a:lstStyle/>
                <a:p>
                  <a:pPr>
                    <a:defRPr b="0" sz="1100" spc="-1" strike="noStrike">
                      <a:solidFill>
                        <a:srgbClr val="000000"/>
                      </a:solidFill>
                      <a:latin typeface="Aquawax"/>
                    </a:defRPr>
                  </a:pPr>
                </a:p>
              </c:txPr>
              <c:dLblPos val="r"/>
              <c:showLegendKey val="0"/>
              <c:showVal val="0"/>
              <c:showCatName val="0"/>
              <c:showSerName val="0"/>
              <c:showPercent val="0"/>
              <c:separator>; </c:separator>
            </c:dLbl>
            <c:dLbl>
              <c:idx val="164"/>
              <c:txPr>
                <a:bodyPr/>
                <a:lstStyle/>
                <a:p>
                  <a:pPr>
                    <a:defRPr b="0" sz="11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11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65"/>
                <c:pt idx="0">
                  <c:v>sep-20</c:v>
                </c:pt>
                <c:pt idx="1">
                  <c:v>ago-20</c:v>
                </c:pt>
                <c:pt idx="2">
                  <c:v>jul-20</c:v>
                </c:pt>
                <c:pt idx="3">
                  <c:v>jun-20</c:v>
                </c:pt>
                <c:pt idx="4">
                  <c:v>may-20</c:v>
                </c:pt>
                <c:pt idx="5">
                  <c:v>abr-20</c:v>
                </c:pt>
                <c:pt idx="6">
                  <c:v>mar-20</c:v>
                </c:pt>
                <c:pt idx="7">
                  <c:v>feb-20</c:v>
                </c:pt>
                <c:pt idx="8">
                  <c:v>ene-20</c:v>
                </c:pt>
                <c:pt idx="9">
                  <c:v>dic-19</c:v>
                </c:pt>
                <c:pt idx="10">
                  <c:v>nov-19</c:v>
                </c:pt>
                <c:pt idx="11">
                  <c:v>oct-19</c:v>
                </c:pt>
                <c:pt idx="12">
                  <c:v>sep-19</c:v>
                </c:pt>
                <c:pt idx="13">
                  <c:v>ago-19</c:v>
                </c:pt>
                <c:pt idx="14">
                  <c:v>jul-19</c:v>
                </c:pt>
                <c:pt idx="15">
                  <c:v>jun-19</c:v>
                </c:pt>
                <c:pt idx="16">
                  <c:v>may-19</c:v>
                </c:pt>
                <c:pt idx="17">
                  <c:v>abr-19</c:v>
                </c:pt>
                <c:pt idx="18">
                  <c:v>mar-19</c:v>
                </c:pt>
                <c:pt idx="19">
                  <c:v>feb-19</c:v>
                </c:pt>
                <c:pt idx="20">
                  <c:v>ene-19</c:v>
                </c:pt>
                <c:pt idx="21">
                  <c:v>dic-18</c:v>
                </c:pt>
                <c:pt idx="22">
                  <c:v>nov-18</c:v>
                </c:pt>
                <c:pt idx="23">
                  <c:v>oct-18</c:v>
                </c:pt>
                <c:pt idx="24">
                  <c:v>sep-18</c:v>
                </c:pt>
                <c:pt idx="25">
                  <c:v>ago-18</c:v>
                </c:pt>
                <c:pt idx="26">
                  <c:v>jul-18</c:v>
                </c:pt>
                <c:pt idx="27">
                  <c:v>jun-18</c:v>
                </c:pt>
                <c:pt idx="28">
                  <c:v>may-18</c:v>
                </c:pt>
                <c:pt idx="29">
                  <c:v>abr-18</c:v>
                </c:pt>
                <c:pt idx="30">
                  <c:v>mar-18</c:v>
                </c:pt>
                <c:pt idx="31">
                  <c:v>feb-18</c:v>
                </c:pt>
                <c:pt idx="32">
                  <c:v>ene-18</c:v>
                </c:pt>
                <c:pt idx="33">
                  <c:v>dic-17</c:v>
                </c:pt>
                <c:pt idx="34">
                  <c:v>nov-17</c:v>
                </c:pt>
                <c:pt idx="35">
                  <c:v>oct-17</c:v>
                </c:pt>
                <c:pt idx="36">
                  <c:v>sep-17</c:v>
                </c:pt>
                <c:pt idx="37">
                  <c:v>ago-17</c:v>
                </c:pt>
                <c:pt idx="38">
                  <c:v>jul-17</c:v>
                </c:pt>
                <c:pt idx="39">
                  <c:v>jun-17</c:v>
                </c:pt>
                <c:pt idx="40">
                  <c:v>may-17</c:v>
                </c:pt>
                <c:pt idx="41">
                  <c:v>abr-17</c:v>
                </c:pt>
                <c:pt idx="42">
                  <c:v>mar-17</c:v>
                </c:pt>
                <c:pt idx="43">
                  <c:v>feb-17</c:v>
                </c:pt>
                <c:pt idx="44">
                  <c:v>ene-17</c:v>
                </c:pt>
                <c:pt idx="45">
                  <c:v>dic-16</c:v>
                </c:pt>
                <c:pt idx="46">
                  <c:v>nov-16</c:v>
                </c:pt>
                <c:pt idx="47">
                  <c:v>oct-16</c:v>
                </c:pt>
                <c:pt idx="48">
                  <c:v>sep-16</c:v>
                </c:pt>
                <c:pt idx="49">
                  <c:v>ago-16</c:v>
                </c:pt>
                <c:pt idx="50">
                  <c:v>jul-16</c:v>
                </c:pt>
                <c:pt idx="51">
                  <c:v>jun-16</c:v>
                </c:pt>
                <c:pt idx="52">
                  <c:v>may-16</c:v>
                </c:pt>
                <c:pt idx="53">
                  <c:v>abr-16</c:v>
                </c:pt>
                <c:pt idx="54">
                  <c:v>mar-16</c:v>
                </c:pt>
                <c:pt idx="55">
                  <c:v>feb-16</c:v>
                </c:pt>
                <c:pt idx="56">
                  <c:v>ene-16</c:v>
                </c:pt>
                <c:pt idx="57">
                  <c:v>dic-15</c:v>
                </c:pt>
                <c:pt idx="58">
                  <c:v>nov-15</c:v>
                </c:pt>
                <c:pt idx="59">
                  <c:v>oct-15</c:v>
                </c:pt>
                <c:pt idx="60">
                  <c:v>sep-15</c:v>
                </c:pt>
                <c:pt idx="61">
                  <c:v>ago-15</c:v>
                </c:pt>
                <c:pt idx="62">
                  <c:v>jul-15</c:v>
                </c:pt>
                <c:pt idx="63">
                  <c:v>jun-15</c:v>
                </c:pt>
                <c:pt idx="64">
                  <c:v>may-15</c:v>
                </c:pt>
                <c:pt idx="65">
                  <c:v>abr-15</c:v>
                </c:pt>
                <c:pt idx="66">
                  <c:v>mar-15</c:v>
                </c:pt>
                <c:pt idx="67">
                  <c:v>feb-15</c:v>
                </c:pt>
                <c:pt idx="68">
                  <c:v>ene-15</c:v>
                </c:pt>
                <c:pt idx="69">
                  <c:v>dic-14</c:v>
                </c:pt>
                <c:pt idx="70">
                  <c:v>nov-14</c:v>
                </c:pt>
                <c:pt idx="71">
                  <c:v>oct-14</c:v>
                </c:pt>
                <c:pt idx="72">
                  <c:v>sep-14</c:v>
                </c:pt>
                <c:pt idx="73">
                  <c:v>ago-14</c:v>
                </c:pt>
                <c:pt idx="74">
                  <c:v>jul-14</c:v>
                </c:pt>
                <c:pt idx="75">
                  <c:v>jun-14</c:v>
                </c:pt>
                <c:pt idx="76">
                  <c:v>may-14</c:v>
                </c:pt>
                <c:pt idx="77">
                  <c:v>abr-14</c:v>
                </c:pt>
                <c:pt idx="78">
                  <c:v>mar-14</c:v>
                </c:pt>
                <c:pt idx="79">
                  <c:v>feb-14</c:v>
                </c:pt>
                <c:pt idx="80">
                  <c:v>ene-14</c:v>
                </c:pt>
                <c:pt idx="81">
                  <c:v>dic-13</c:v>
                </c:pt>
                <c:pt idx="82">
                  <c:v>nov-13</c:v>
                </c:pt>
                <c:pt idx="83">
                  <c:v>oct-13</c:v>
                </c:pt>
                <c:pt idx="84">
                  <c:v>sep-13</c:v>
                </c:pt>
                <c:pt idx="85">
                  <c:v>ago-13</c:v>
                </c:pt>
                <c:pt idx="86">
                  <c:v>jul-13</c:v>
                </c:pt>
                <c:pt idx="87">
                  <c:v>jun-13</c:v>
                </c:pt>
                <c:pt idx="88">
                  <c:v>may-13</c:v>
                </c:pt>
                <c:pt idx="89">
                  <c:v>abr-13</c:v>
                </c:pt>
                <c:pt idx="90">
                  <c:v>mar-13</c:v>
                </c:pt>
                <c:pt idx="91">
                  <c:v>feb-13</c:v>
                </c:pt>
                <c:pt idx="92">
                  <c:v>ene-13</c:v>
                </c:pt>
                <c:pt idx="93">
                  <c:v>dic-12</c:v>
                </c:pt>
                <c:pt idx="94">
                  <c:v>nov-12</c:v>
                </c:pt>
                <c:pt idx="95">
                  <c:v>oct-12</c:v>
                </c:pt>
                <c:pt idx="96">
                  <c:v>sep-12</c:v>
                </c:pt>
                <c:pt idx="97">
                  <c:v>ago-12</c:v>
                </c:pt>
                <c:pt idx="98">
                  <c:v>jul-12</c:v>
                </c:pt>
                <c:pt idx="99">
                  <c:v>jun-12</c:v>
                </c:pt>
                <c:pt idx="100">
                  <c:v>may-12</c:v>
                </c:pt>
                <c:pt idx="101">
                  <c:v>abr-12</c:v>
                </c:pt>
                <c:pt idx="102">
                  <c:v>mar-12</c:v>
                </c:pt>
                <c:pt idx="103">
                  <c:v>feb-12</c:v>
                </c:pt>
                <c:pt idx="104">
                  <c:v>ene-12</c:v>
                </c:pt>
                <c:pt idx="105">
                  <c:v>dic-11</c:v>
                </c:pt>
                <c:pt idx="106">
                  <c:v>nov-11</c:v>
                </c:pt>
                <c:pt idx="107">
                  <c:v>oct-11</c:v>
                </c:pt>
                <c:pt idx="108">
                  <c:v>sep-11</c:v>
                </c:pt>
                <c:pt idx="109">
                  <c:v>ago-11</c:v>
                </c:pt>
                <c:pt idx="110">
                  <c:v>jul-11</c:v>
                </c:pt>
                <c:pt idx="111">
                  <c:v>jun-11</c:v>
                </c:pt>
                <c:pt idx="112">
                  <c:v>may-11</c:v>
                </c:pt>
                <c:pt idx="113">
                  <c:v>abr-11</c:v>
                </c:pt>
                <c:pt idx="114">
                  <c:v>mar-11</c:v>
                </c:pt>
                <c:pt idx="115">
                  <c:v>feb-11</c:v>
                </c:pt>
                <c:pt idx="116">
                  <c:v>ene-11</c:v>
                </c:pt>
                <c:pt idx="117">
                  <c:v>dic-10</c:v>
                </c:pt>
                <c:pt idx="118">
                  <c:v>nov-10</c:v>
                </c:pt>
                <c:pt idx="119">
                  <c:v>oct-10</c:v>
                </c:pt>
                <c:pt idx="120">
                  <c:v>sep-10</c:v>
                </c:pt>
                <c:pt idx="121">
                  <c:v>ago-10</c:v>
                </c:pt>
                <c:pt idx="122">
                  <c:v>jul-10</c:v>
                </c:pt>
                <c:pt idx="123">
                  <c:v>jun-10</c:v>
                </c:pt>
                <c:pt idx="124">
                  <c:v>may-10</c:v>
                </c:pt>
                <c:pt idx="125">
                  <c:v>abr-10</c:v>
                </c:pt>
                <c:pt idx="126">
                  <c:v>mar-10</c:v>
                </c:pt>
                <c:pt idx="127">
                  <c:v>feb-10</c:v>
                </c:pt>
                <c:pt idx="128">
                  <c:v>ene-10</c:v>
                </c:pt>
                <c:pt idx="129">
                  <c:v>dic-09</c:v>
                </c:pt>
                <c:pt idx="130">
                  <c:v>nov-09</c:v>
                </c:pt>
                <c:pt idx="131">
                  <c:v>oct-09</c:v>
                </c:pt>
                <c:pt idx="132">
                  <c:v>sep-09</c:v>
                </c:pt>
                <c:pt idx="133">
                  <c:v>ago-09</c:v>
                </c:pt>
                <c:pt idx="134">
                  <c:v>jul-09</c:v>
                </c:pt>
                <c:pt idx="135">
                  <c:v>jun-09</c:v>
                </c:pt>
                <c:pt idx="136">
                  <c:v>may-09</c:v>
                </c:pt>
                <c:pt idx="137">
                  <c:v>abr-09</c:v>
                </c:pt>
                <c:pt idx="138">
                  <c:v>mar-09</c:v>
                </c:pt>
                <c:pt idx="139">
                  <c:v>feb-09</c:v>
                </c:pt>
                <c:pt idx="140">
                  <c:v>ene-09</c:v>
                </c:pt>
                <c:pt idx="141">
                  <c:v>dic-08</c:v>
                </c:pt>
                <c:pt idx="142">
                  <c:v>nov-08</c:v>
                </c:pt>
                <c:pt idx="143">
                  <c:v>oct-08</c:v>
                </c:pt>
                <c:pt idx="144">
                  <c:v>sep-08</c:v>
                </c:pt>
                <c:pt idx="145">
                  <c:v>ago-08</c:v>
                </c:pt>
                <c:pt idx="146">
                  <c:v>jul-08</c:v>
                </c:pt>
                <c:pt idx="147">
                  <c:v>jun-08</c:v>
                </c:pt>
                <c:pt idx="148">
                  <c:v>may-08</c:v>
                </c:pt>
                <c:pt idx="149">
                  <c:v>abr-08</c:v>
                </c:pt>
                <c:pt idx="150">
                  <c:v>mar-08</c:v>
                </c:pt>
                <c:pt idx="151">
                  <c:v>feb-08</c:v>
                </c:pt>
                <c:pt idx="152">
                  <c:v>ene-08</c:v>
                </c:pt>
                <c:pt idx="153">
                  <c:v>dic-07</c:v>
                </c:pt>
                <c:pt idx="154">
                  <c:v>nov-07</c:v>
                </c:pt>
                <c:pt idx="155">
                  <c:v>oct-07</c:v>
                </c:pt>
                <c:pt idx="156">
                  <c:v>sep-07</c:v>
                </c:pt>
                <c:pt idx="157">
                  <c:v>ago-07</c:v>
                </c:pt>
                <c:pt idx="158">
                  <c:v>jul-07</c:v>
                </c:pt>
                <c:pt idx="159">
                  <c:v>jun-07</c:v>
                </c:pt>
                <c:pt idx="160">
                  <c:v>may-07</c:v>
                </c:pt>
                <c:pt idx="161">
                  <c:v>abr-07</c:v>
                </c:pt>
                <c:pt idx="162">
                  <c:v>mar-07</c:v>
                </c:pt>
                <c:pt idx="163">
                  <c:v>feb-07</c:v>
                </c:pt>
                <c:pt idx="164">
                  <c:v>ene-07</c:v>
                </c:pt>
              </c:strCache>
            </c:strRef>
          </c:cat>
          <c:val>
            <c:numRef>
              <c:f>1</c:f>
              <c:numCache>
                <c:formatCode>General</c:formatCode>
                <c:ptCount val="165"/>
                <c:pt idx="0">
                  <c:v>4.5</c:v>
                </c:pt>
                <c:pt idx="86">
                  <c:v>9.25</c:v>
                </c:pt>
                <c:pt idx="87">
                  <c:v>9.25</c:v>
                </c:pt>
                <c:pt idx="88">
                  <c:v>9.25</c:v>
                </c:pt>
                <c:pt idx="89">
                  <c:v>9.25</c:v>
                </c:pt>
                <c:pt idx="90">
                  <c:v>9.25</c:v>
                </c:pt>
                <c:pt idx="91">
                  <c:v>9.25</c:v>
                </c:pt>
                <c:pt idx="92">
                  <c:v>9.25</c:v>
                </c:pt>
                <c:pt idx="93">
                  <c:v>9</c:v>
                </c:pt>
                <c:pt idx="94">
                  <c:v>9</c:v>
                </c:pt>
                <c:pt idx="95">
                  <c:v>9</c:v>
                </c:pt>
                <c:pt idx="96">
                  <c:v>8.75</c:v>
                </c:pt>
                <c:pt idx="97">
                  <c:v>8.75</c:v>
                </c:pt>
                <c:pt idx="98">
                  <c:v>8.75</c:v>
                </c:pt>
                <c:pt idx="99">
                  <c:v>8.75</c:v>
                </c:pt>
                <c:pt idx="100">
                  <c:v>8.75</c:v>
                </c:pt>
                <c:pt idx="101">
                  <c:v>8.75</c:v>
                </c:pt>
                <c:pt idx="102">
                  <c:v>8.75</c:v>
                </c:pt>
                <c:pt idx="103">
                  <c:v>8.75</c:v>
                </c:pt>
                <c:pt idx="104">
                  <c:v>8.75</c:v>
                </c:pt>
                <c:pt idx="105">
                  <c:v>8.75</c:v>
                </c:pt>
                <c:pt idx="106">
                  <c:v>8</c:v>
                </c:pt>
                <c:pt idx="107">
                  <c:v>8</c:v>
                </c:pt>
                <c:pt idx="108">
                  <c:v>8</c:v>
                </c:pt>
                <c:pt idx="109">
                  <c:v>8</c:v>
                </c:pt>
                <c:pt idx="110">
                  <c:v>8</c:v>
                </c:pt>
                <c:pt idx="111">
                  <c:v>8</c:v>
                </c:pt>
                <c:pt idx="112">
                  <c:v>7.5</c:v>
                </c:pt>
                <c:pt idx="113">
                  <c:v>7.5</c:v>
                </c:pt>
                <c:pt idx="114">
                  <c:v>7.5</c:v>
                </c:pt>
                <c:pt idx="115">
                  <c:v>6.5</c:v>
                </c:pt>
                <c:pt idx="116">
                  <c:v>6.5</c:v>
                </c:pt>
                <c:pt idx="117">
                  <c:v>6.5</c:v>
                </c:pt>
                <c:pt idx="118">
                  <c:v>6.5</c:v>
                </c:pt>
                <c:pt idx="119">
                  <c:v>6.5</c:v>
                </c:pt>
                <c:pt idx="120">
                  <c:v>6.5</c:v>
                </c:pt>
                <c:pt idx="121">
                  <c:v>6.25</c:v>
                </c:pt>
                <c:pt idx="122">
                  <c:v>6.25</c:v>
                </c:pt>
                <c:pt idx="123">
                  <c:v>6.25</c:v>
                </c:pt>
                <c:pt idx="124">
                  <c:v>6.25</c:v>
                </c:pt>
                <c:pt idx="125">
                  <c:v>6.25</c:v>
                </c:pt>
                <c:pt idx="126">
                  <c:v>6.25</c:v>
                </c:pt>
                <c:pt idx="127">
                  <c:v>6.25</c:v>
                </c:pt>
                <c:pt idx="128">
                  <c:v>6.25</c:v>
                </c:pt>
                <c:pt idx="129">
                  <c:v>6.25</c:v>
                </c:pt>
                <c:pt idx="130">
                  <c:v>8</c:v>
                </c:pt>
                <c:pt idx="131">
                  <c:v>8</c:v>
                </c:pt>
                <c:pt idx="132">
                  <c:v>8</c:v>
                </c:pt>
                <c:pt idx="133">
                  <c:v>8</c:v>
                </c:pt>
                <c:pt idx="134">
                  <c:v>8</c:v>
                </c:pt>
                <c:pt idx="135">
                  <c:v>8</c:v>
                </c:pt>
                <c:pt idx="136">
                  <c:v>9.06910304363769</c:v>
                </c:pt>
                <c:pt idx="137">
                  <c:v>9.0084766285535</c:v>
                </c:pt>
                <c:pt idx="138">
                  <c:v>9.03225482315113</c:v>
                </c:pt>
                <c:pt idx="139">
                  <c:v>10.1027942946777</c:v>
                </c:pt>
                <c:pt idx="140">
                  <c:v>10.0693543673198</c:v>
                </c:pt>
                <c:pt idx="141">
                  <c:v>9.71180344930122</c:v>
                </c:pt>
                <c:pt idx="142">
                  <c:v>11.8662592460844</c:v>
                </c:pt>
                <c:pt idx="143">
                  <c:v>19.1391805606357</c:v>
                </c:pt>
                <c:pt idx="144">
                  <c:v>7.30382170407749</c:v>
                </c:pt>
                <c:pt idx="145">
                  <c:v>7.22669357236926</c:v>
                </c:pt>
                <c:pt idx="146">
                  <c:v>7.2428961379717</c:v>
                </c:pt>
                <c:pt idx="147">
                  <c:v>7.24333000638304</c:v>
                </c:pt>
                <c:pt idx="148">
                  <c:v>7.25</c:v>
                </c:pt>
                <c:pt idx="149">
                  <c:v>7.25</c:v>
                </c:pt>
                <c:pt idx="150">
                  <c:v>7.25</c:v>
                </c:pt>
                <c:pt idx="151">
                  <c:v>7.25</c:v>
                </c:pt>
                <c:pt idx="152">
                  <c:v>7.25</c:v>
                </c:pt>
                <c:pt idx="153">
                  <c:v>7.25</c:v>
                </c:pt>
                <c:pt idx="154">
                  <c:v>7.25</c:v>
                </c:pt>
                <c:pt idx="155">
                  <c:v>7</c:v>
                </c:pt>
                <c:pt idx="156">
                  <c:v>5</c:v>
                </c:pt>
              </c:numCache>
            </c:numRef>
          </c:val>
          <c:smooth val="0"/>
        </c:ser>
        <c:hiLowLines>
          <c:spPr>
            <a:ln>
              <a:noFill/>
            </a:ln>
          </c:spPr>
        </c:hiLowLines>
        <c:marker val="0"/>
        <c:axId val="28121929"/>
        <c:axId val="15817735"/>
      </c:lineChart>
      <c:catAx>
        <c:axId val="28121929"/>
        <c:scaling>
          <c:orientation val="minMax"/>
        </c:scaling>
        <c:delete val="0"/>
        <c:axPos val="b"/>
        <c:numFmt formatCode="[$-380A]dd/mm/yyyy" sourceLinked="1"/>
        <c:majorTickMark val="none"/>
        <c:minorTickMark val="none"/>
        <c:tickLblPos val="nextTo"/>
        <c:spPr>
          <a:ln w="9360">
            <a:solidFill>
              <a:srgbClr val="404040"/>
            </a:solidFill>
            <a:round/>
          </a:ln>
        </c:spPr>
        <c:txPr>
          <a:bodyPr/>
          <a:lstStyle/>
          <a:p>
            <a:pPr>
              <a:defRPr b="0" sz="1100" spc="-1" strike="noStrike">
                <a:solidFill>
                  <a:srgbClr val="000000"/>
                </a:solidFill>
                <a:latin typeface="Aquawax"/>
              </a:defRPr>
            </a:pPr>
          </a:p>
        </c:txPr>
        <c:crossAx val="15817735"/>
        <c:crosses val="autoZero"/>
        <c:auto val="1"/>
        <c:lblAlgn val="ctr"/>
        <c:lblOffset val="100"/>
        <c:noMultiLvlLbl val="0"/>
      </c:catAx>
      <c:valAx>
        <c:axId val="15817735"/>
        <c:scaling>
          <c:orientation val="minMax"/>
          <c:max val="20"/>
        </c:scaling>
        <c:delete val="0"/>
        <c:axPos val="l"/>
        <c:numFmt formatCode="General" sourceLinked="0"/>
        <c:majorTickMark val="none"/>
        <c:minorTickMark val="none"/>
        <c:tickLblPos val="nextTo"/>
        <c:spPr>
          <a:ln w="6480">
            <a:solidFill>
              <a:srgbClr val="404040"/>
            </a:solidFill>
            <a:round/>
          </a:ln>
        </c:spPr>
        <c:txPr>
          <a:bodyPr/>
          <a:lstStyle/>
          <a:p>
            <a:pPr>
              <a:defRPr b="0" sz="1100" spc="-1" strike="noStrike">
                <a:solidFill>
                  <a:srgbClr val="000000"/>
                </a:solidFill>
                <a:latin typeface="Aquawax"/>
              </a:defRPr>
            </a:pPr>
          </a:p>
        </c:txPr>
        <c:crossAx val="28121929"/>
        <c:crosses val="autoZero"/>
        <c:crossBetween val="midCat"/>
        <c:majorUnit val="5"/>
      </c:valAx>
      <c:spPr>
        <a:noFill/>
        <a:ln>
          <a:noFill/>
        </a:ln>
      </c:spPr>
    </c:plotArea>
    <c:legend>
      <c:legendPos val="t"/>
      <c:layout>
        <c:manualLayout>
          <c:xMode val="edge"/>
          <c:yMode val="edge"/>
          <c:x val="0.290314960629921"/>
          <c:y val="0.78527056358057"/>
          <c:w val="0.558154185368927"/>
          <c:h val="0.0502994011976048"/>
        </c:manualLayout>
      </c:layout>
      <c:overlay val="0"/>
      <c:spPr>
        <a:noFill/>
        <a:ln>
          <a:noFill/>
        </a:ln>
      </c:spPr>
      <c:txPr>
        <a:bodyPr/>
        <a:lstStyle/>
        <a:p>
          <a:pPr>
            <a:defRPr b="0" sz="1100" spc="-1" strike="noStrike">
              <a:solidFill>
                <a:srgbClr val="000000"/>
              </a:solidFill>
              <a:latin typeface="Aquawax"/>
            </a:defRPr>
          </a:pPr>
        </a:p>
      </c:txPr>
    </c:legend>
    <c:plotVisOnly val="1"/>
    <c:dispBlanksAs val="gap"/>
  </c:chart>
  <c:spPr>
    <a:noFill/>
    <a:ln w="9360">
      <a:noFill/>
    </a:ln>
  </c:spPr>
</c:chartSpace>
</file>

<file path=ppt/charts/chart29.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871841984382177"/>
          <c:y val="0.0287894816382046"/>
          <c:w val="0.898484152503445"/>
          <c:h val="0.906755327187547"/>
        </c:manualLayout>
      </c:layout>
      <c:lineChart>
        <c:grouping val="standard"/>
        <c:varyColors val="0"/>
        <c:ser>
          <c:idx val="0"/>
          <c:order val="0"/>
          <c:tx>
            <c:strRef>
              <c:f>label 0</c:f>
              <c:strCache>
                <c:ptCount val="1"/>
                <c:pt idx="0">
                  <c:v>2nd week of Sep.</c:v>
                </c:pt>
              </c:strCache>
            </c:strRef>
          </c:tx>
          <c:spPr>
            <a:solidFill>
              <a:srgbClr val="293272"/>
            </a:solidFill>
            <a:ln w="28440">
              <a:solidFill>
                <a:srgbClr val="293272"/>
              </a:solidFill>
              <a:round/>
            </a:ln>
          </c:spPr>
          <c:marker>
            <c:symbol val="none"/>
          </c:marker>
          <c:dLbls>
            <c:txPr>
              <a:bodyPr/>
              <a:lstStyle/>
              <a:p>
                <a:pPr>
                  <a:defRPr b="0" sz="11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4"/>
                <c:pt idx="0">
                  <c:v>30</c:v>
                </c:pt>
                <c:pt idx="1">
                  <c:v>90</c:v>
                </c:pt>
                <c:pt idx="2">
                  <c:v>180</c:v>
                </c:pt>
                <c:pt idx="3">
                  <c:v>360</c:v>
                </c:pt>
              </c:strCache>
            </c:strRef>
          </c:cat>
          <c:val>
            <c:numRef>
              <c:f>0</c:f>
              <c:numCache>
                <c:formatCode>General</c:formatCode>
                <c:ptCount val="4"/>
                <c:pt idx="0">
                  <c:v>5.23</c:v>
                </c:pt>
                <c:pt idx="1">
                  <c:v>5.79</c:v>
                </c:pt>
                <c:pt idx="2">
                  <c:v>6.84</c:v>
                </c:pt>
                <c:pt idx="3">
                  <c:v>7.74</c:v>
                </c:pt>
              </c:numCache>
            </c:numRef>
          </c:val>
          <c:smooth val="0"/>
        </c:ser>
        <c:ser>
          <c:idx val="1"/>
          <c:order val="1"/>
          <c:tx>
            <c:strRef>
              <c:f>label 1</c:f>
              <c:strCache>
                <c:ptCount val="1"/>
                <c:pt idx="0">
                  <c:v>1st week of Sep.</c:v>
                </c:pt>
              </c:strCache>
            </c:strRef>
          </c:tx>
          <c:spPr>
            <a:solidFill>
              <a:srgbClr val="d89b3d"/>
            </a:solidFill>
            <a:ln w="28440">
              <a:solidFill>
                <a:srgbClr val="d89b3d"/>
              </a:solidFill>
              <a:round/>
            </a:ln>
          </c:spPr>
          <c:marker>
            <c:symbol val="none"/>
          </c:marker>
          <c:dLbls>
            <c:txPr>
              <a:bodyPr/>
              <a:lstStyle/>
              <a:p>
                <a:pPr>
                  <a:defRPr b="0" sz="11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4"/>
                <c:pt idx="0">
                  <c:v>30</c:v>
                </c:pt>
                <c:pt idx="1">
                  <c:v>90</c:v>
                </c:pt>
                <c:pt idx="2">
                  <c:v>180</c:v>
                </c:pt>
                <c:pt idx="3">
                  <c:v>360</c:v>
                </c:pt>
              </c:strCache>
            </c:strRef>
          </c:cat>
          <c:val>
            <c:numRef>
              <c:f>1</c:f>
              <c:numCache>
                <c:formatCode>General</c:formatCode>
                <c:ptCount val="4"/>
                <c:pt idx="0">
                  <c:v>5.48</c:v>
                </c:pt>
                <c:pt idx="1">
                  <c:v>6.39</c:v>
                </c:pt>
                <c:pt idx="2">
                  <c:v>6.85</c:v>
                </c:pt>
                <c:pt idx="3">
                  <c:v>8.04</c:v>
                </c:pt>
              </c:numCache>
            </c:numRef>
          </c:val>
          <c:smooth val="0"/>
        </c:ser>
        <c:ser>
          <c:idx val="2"/>
          <c:order val="2"/>
          <c:tx>
            <c:strRef>
              <c:f>label 2</c:f>
              <c:strCache>
                <c:ptCount val="1"/>
                <c:pt idx="0">
                  <c:v>August</c:v>
                </c:pt>
              </c:strCache>
            </c:strRef>
          </c:tx>
          <c:spPr>
            <a:solidFill>
              <a:srgbClr val="be1633"/>
            </a:solidFill>
            <a:ln w="28440">
              <a:solidFill>
                <a:srgbClr val="be1633"/>
              </a:solidFill>
              <a:round/>
            </a:ln>
          </c:spPr>
          <c:marker>
            <c:symbol val="none"/>
          </c:marker>
          <c:dLbls>
            <c:txPr>
              <a:bodyPr/>
              <a:lstStyle/>
              <a:p>
                <a:pPr>
                  <a:defRPr b="0" sz="11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4"/>
                <c:pt idx="0">
                  <c:v>30</c:v>
                </c:pt>
                <c:pt idx="1">
                  <c:v>90</c:v>
                </c:pt>
                <c:pt idx="2">
                  <c:v>180</c:v>
                </c:pt>
                <c:pt idx="3">
                  <c:v>360</c:v>
                </c:pt>
              </c:strCache>
            </c:strRef>
          </c:cat>
          <c:val>
            <c:numRef>
              <c:f>2</c:f>
              <c:numCache>
                <c:formatCode>General</c:formatCode>
                <c:ptCount val="4"/>
                <c:pt idx="0">
                  <c:v>5.871</c:v>
                </c:pt>
                <c:pt idx="1">
                  <c:v>6.623</c:v>
                </c:pt>
                <c:pt idx="2">
                  <c:v>7.155</c:v>
                </c:pt>
                <c:pt idx="3">
                  <c:v>8.108</c:v>
                </c:pt>
              </c:numCache>
            </c:numRef>
          </c:val>
          <c:smooth val="0"/>
        </c:ser>
        <c:ser>
          <c:idx val="3"/>
          <c:order val="3"/>
          <c:tx>
            <c:strRef>
              <c:f>label 3</c:f>
              <c:strCache>
                <c:ptCount val="1"/>
                <c:pt idx="0">
                  <c:v>July</c:v>
                </c:pt>
              </c:strCache>
            </c:strRef>
          </c:tx>
          <c:spPr>
            <a:solidFill>
              <a:srgbClr val="b2b2b2"/>
            </a:solidFill>
            <a:ln w="28440">
              <a:solidFill>
                <a:srgbClr val="b2b2b2"/>
              </a:solidFill>
              <a:round/>
            </a:ln>
          </c:spPr>
          <c:marker>
            <c:symbol val="none"/>
          </c:marker>
          <c:dLbls>
            <c:txPr>
              <a:bodyPr/>
              <a:lstStyle/>
              <a:p>
                <a:pPr>
                  <a:defRPr b="0" sz="1100" spc="-1" strike="noStrike">
                    <a:solidFill>
                      <a:srgbClr val="000000"/>
                    </a:solidFill>
                    <a:latin typeface="Aquawax"/>
                    <a:ea typeface="Arial"/>
                  </a:defRPr>
                </a:pPr>
              </a:p>
            </c:txPr>
            <c:dLblPos val="r"/>
            <c:showLegendKey val="0"/>
            <c:showVal val="0"/>
            <c:showCatName val="0"/>
            <c:showSerName val="0"/>
            <c:showPercent val="0"/>
            <c:separator>; </c:separator>
            <c:showLeaderLines val="0"/>
          </c:dLbls>
          <c:cat>
            <c:strRef>
              <c:f>categories</c:f>
              <c:strCache>
                <c:ptCount val="4"/>
                <c:pt idx="0">
                  <c:v>30</c:v>
                </c:pt>
                <c:pt idx="1">
                  <c:v>90</c:v>
                </c:pt>
                <c:pt idx="2">
                  <c:v>180</c:v>
                </c:pt>
                <c:pt idx="3">
                  <c:v>360</c:v>
                </c:pt>
              </c:strCache>
            </c:strRef>
          </c:cat>
          <c:val>
            <c:numRef>
              <c:f>3</c:f>
              <c:numCache>
                <c:formatCode>General</c:formatCode>
                <c:ptCount val="4"/>
                <c:pt idx="0">
                  <c:v>7.643</c:v>
                </c:pt>
                <c:pt idx="1">
                  <c:v>8.291</c:v>
                </c:pt>
                <c:pt idx="2">
                  <c:v>8.809</c:v>
                </c:pt>
                <c:pt idx="3">
                  <c:v>10.059</c:v>
                </c:pt>
              </c:numCache>
            </c:numRef>
          </c:val>
          <c:smooth val="0"/>
        </c:ser>
        <c:hiLowLines>
          <c:spPr>
            <a:ln>
              <a:noFill/>
            </a:ln>
          </c:spPr>
        </c:hiLowLines>
        <c:marker val="0"/>
        <c:axId val="63559585"/>
        <c:axId val="6861122"/>
      </c:lineChart>
      <c:catAx>
        <c:axId val="63559585"/>
        <c:scaling>
          <c:orientation val="minMax"/>
        </c:scaling>
        <c:delete val="0"/>
        <c:axPos val="b"/>
        <c:numFmt formatCode="[$-380A]dd/mm/yyyy" sourceLinked="1"/>
        <c:majorTickMark val="none"/>
        <c:minorTickMark val="none"/>
        <c:tickLblPos val="nextTo"/>
        <c:spPr>
          <a:ln w="6480">
            <a:solidFill>
              <a:srgbClr val="404040"/>
            </a:solidFill>
            <a:round/>
          </a:ln>
        </c:spPr>
        <c:txPr>
          <a:bodyPr/>
          <a:lstStyle/>
          <a:p>
            <a:pPr>
              <a:defRPr b="0" sz="1100" spc="-1" strike="noStrike">
                <a:solidFill>
                  <a:srgbClr val="000000"/>
                </a:solidFill>
                <a:latin typeface="Aquawax"/>
                <a:ea typeface="Arial"/>
              </a:defRPr>
            </a:pPr>
          </a:p>
        </c:txPr>
        <c:crossAx val="6861122"/>
        <c:crosses val="autoZero"/>
        <c:auto val="1"/>
        <c:lblAlgn val="ctr"/>
        <c:lblOffset val="100"/>
        <c:noMultiLvlLbl val="0"/>
      </c:catAx>
      <c:valAx>
        <c:axId val="6861122"/>
        <c:scaling>
          <c:orientation val="minMax"/>
          <c:max val="10.5"/>
          <c:min val="4"/>
        </c:scaling>
        <c:delete val="0"/>
        <c:axPos val="l"/>
        <c:numFmt formatCode="0" sourceLinked="0"/>
        <c:majorTickMark val="none"/>
        <c:minorTickMark val="none"/>
        <c:tickLblPos val="nextTo"/>
        <c:spPr>
          <a:ln w="6480">
            <a:solidFill>
              <a:srgbClr val="404040"/>
            </a:solidFill>
            <a:round/>
          </a:ln>
        </c:spPr>
        <c:txPr>
          <a:bodyPr/>
          <a:lstStyle/>
          <a:p>
            <a:pPr>
              <a:defRPr b="0" sz="1100" spc="-1" strike="noStrike">
                <a:solidFill>
                  <a:srgbClr val="000000"/>
                </a:solidFill>
                <a:latin typeface="Aquawax"/>
                <a:ea typeface="Arial"/>
              </a:defRPr>
            </a:pPr>
          </a:p>
        </c:txPr>
        <c:crossAx val="63559585"/>
        <c:crosses val="autoZero"/>
        <c:crossBetween val="midCat"/>
      </c:valAx>
      <c:spPr>
        <a:noFill/>
        <a:ln>
          <a:noFill/>
        </a:ln>
      </c:spPr>
    </c:plotArea>
    <c:legend>
      <c:legendPos val="t"/>
      <c:layout>
        <c:manualLayout>
          <c:xMode val="edge"/>
          <c:yMode val="edge"/>
          <c:x val="0.17124483233808"/>
          <c:y val="0.0852350007556294"/>
          <c:w val="0.608875413450937"/>
          <c:h val="0.148265699387894"/>
        </c:manualLayout>
      </c:layout>
      <c:overlay val="0"/>
      <c:spPr>
        <a:noFill/>
        <a:ln>
          <a:noFill/>
        </a:ln>
      </c:spPr>
      <c:txPr>
        <a:bodyPr/>
        <a:lstStyle/>
        <a:p>
          <a:pPr>
            <a:defRPr b="0" sz="1100" spc="-1" strike="noStrike">
              <a:solidFill>
                <a:srgbClr val="000000"/>
              </a:solidFill>
              <a:latin typeface="Aquawax"/>
              <a:ea typeface="Arial"/>
            </a:defRPr>
          </a:pPr>
        </a:p>
      </c:txPr>
    </c:legend>
    <c:plotVisOnly val="1"/>
    <c:dispBlanksAs val="gap"/>
  </c:chart>
  <c:spPr>
    <a:noFill/>
    <a:ln w="9360">
      <a:noFill/>
    </a:ln>
  </c:spPr>
</c:chartSpace>
</file>

<file path=ppt/charts/chart3.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892014519056261"/>
          <c:y val="0.0308839190628328"/>
          <c:w val="0.907350272232305"/>
          <c:h val="0.915867944621938"/>
        </c:manualLayout>
      </c:layout>
      <c:barChart>
        <c:barDir val="col"/>
        <c:grouping val="clustered"/>
        <c:varyColors val="0"/>
        <c:ser>
          <c:idx val="0"/>
          <c:order val="0"/>
          <c:spPr>
            <a:solidFill>
              <a:srgbClr val="c00000"/>
            </a:solidFill>
            <a:ln>
              <a:noFill/>
            </a:ln>
          </c:spPr>
          <c:invertIfNegative val="0"/>
          <c:dPt>
            <c:idx val="0"/>
            <c:invertIfNegative val="0"/>
            <c:spPr>
              <a:solidFill>
                <a:srgbClr val="f79646"/>
              </a:solidFill>
              <a:ln>
                <a:noFill/>
              </a:ln>
            </c:spPr>
          </c:dPt>
          <c:dPt>
            <c:idx val="1"/>
            <c:invertIfNegative val="0"/>
            <c:spPr>
              <a:solidFill>
                <a:srgbClr val="008f4c"/>
              </a:solidFill>
              <a:ln>
                <a:noFill/>
              </a:ln>
            </c:spPr>
          </c:dPt>
          <c:dPt>
            <c:idx val="2"/>
            <c:invertIfNegative val="0"/>
            <c:spPr>
              <a:solidFill>
                <a:srgbClr val="008f4c"/>
              </a:solidFill>
              <a:ln>
                <a:noFill/>
              </a:ln>
            </c:spPr>
          </c:dPt>
          <c:dPt>
            <c:idx val="3"/>
            <c:invertIfNegative val="0"/>
            <c:spPr>
              <a:solidFill>
                <a:srgbClr val="f79646"/>
              </a:solidFill>
              <a:ln>
                <a:noFill/>
              </a:ln>
            </c:spPr>
          </c:dPt>
          <c:dPt>
            <c:idx val="4"/>
            <c:invertIfNegative val="0"/>
            <c:spPr>
              <a:solidFill>
                <a:srgbClr val="f79646"/>
              </a:solidFill>
              <a:ln>
                <a:noFill/>
              </a:ln>
            </c:spPr>
          </c:dPt>
          <c:dPt>
            <c:idx val="5"/>
            <c:invertIfNegative val="0"/>
            <c:spPr>
              <a:solidFill>
                <a:srgbClr val="f79646"/>
              </a:solidFill>
              <a:ln>
                <a:noFill/>
              </a:ln>
            </c:spPr>
          </c:dPt>
          <c:dPt>
            <c:idx val="6"/>
            <c:invertIfNegative val="0"/>
            <c:spPr>
              <a:solidFill>
                <a:srgbClr val="008f4c"/>
              </a:solidFill>
              <a:ln>
                <a:noFill/>
              </a:ln>
            </c:spPr>
          </c:dPt>
          <c:dPt>
            <c:idx val="7"/>
            <c:invertIfNegative val="0"/>
            <c:spPr>
              <a:solidFill>
                <a:srgbClr val="008f4c"/>
              </a:solidFill>
              <a:ln>
                <a:noFill/>
              </a:ln>
            </c:spPr>
          </c:dPt>
          <c:dPt>
            <c:idx val="8"/>
            <c:invertIfNegative val="0"/>
            <c:spPr>
              <a:solidFill>
                <a:srgbClr val="008f4c"/>
              </a:solidFill>
              <a:ln>
                <a:noFill/>
              </a:ln>
            </c:spPr>
          </c:dPt>
          <c:dPt>
            <c:idx val="9"/>
            <c:invertIfNegative val="0"/>
            <c:spPr>
              <a:solidFill>
                <a:srgbClr val="008f4c"/>
              </a:solidFill>
              <a:ln>
                <a:noFill/>
              </a:ln>
            </c:spPr>
          </c:dPt>
          <c:dPt>
            <c:idx val="10"/>
            <c:invertIfNegative val="0"/>
            <c:spPr>
              <a:solidFill>
                <a:srgbClr val="008f4c"/>
              </a:solidFill>
              <a:ln>
                <a:noFill/>
              </a:ln>
            </c:spPr>
          </c:dPt>
          <c:dPt>
            <c:idx val="11"/>
            <c:invertIfNegative val="0"/>
            <c:spPr>
              <a:solidFill>
                <a:srgbClr val="008f4c"/>
              </a:solidFill>
              <a:ln>
                <a:noFill/>
              </a:ln>
            </c:spPr>
          </c:dPt>
          <c:dPt>
            <c:idx val="12"/>
            <c:invertIfNegative val="0"/>
            <c:spPr>
              <a:solidFill>
                <a:srgbClr val="008f4c"/>
              </a:solidFill>
              <a:ln>
                <a:noFill/>
              </a:ln>
            </c:spPr>
          </c:dPt>
          <c:dPt>
            <c:idx val="13"/>
            <c:invertIfNegative val="0"/>
            <c:spPr>
              <a:solidFill>
                <a:srgbClr val="008f4c"/>
              </a:solidFill>
              <a:ln>
                <a:noFill/>
              </a:ln>
            </c:spPr>
          </c:dPt>
          <c:dPt>
            <c:idx val="14"/>
            <c:invertIfNegative val="0"/>
            <c:spPr>
              <a:solidFill>
                <a:srgbClr val="008f4c"/>
              </a:solidFill>
              <a:ln>
                <a:noFill/>
              </a:ln>
            </c:spPr>
          </c:dPt>
          <c:dPt>
            <c:idx val="15"/>
            <c:invertIfNegative val="0"/>
            <c:spPr>
              <a:solidFill>
                <a:srgbClr val="f79646"/>
              </a:solidFill>
              <a:ln>
                <a:noFill/>
              </a:ln>
            </c:spPr>
          </c:dPt>
          <c:dPt>
            <c:idx val="16"/>
            <c:invertIfNegative val="0"/>
            <c:spPr>
              <a:solidFill>
                <a:srgbClr val="f79646"/>
              </a:solidFill>
              <a:ln>
                <a:noFill/>
              </a:ln>
            </c:spPr>
          </c:dPt>
          <c:dPt>
            <c:idx val="17"/>
            <c:invertIfNegative val="0"/>
            <c:spPr>
              <a:solidFill>
                <a:srgbClr val="f79646"/>
              </a:solidFill>
              <a:ln>
                <a:noFill/>
              </a:ln>
            </c:spPr>
          </c:dPt>
          <c:dPt>
            <c:idx val="53"/>
            <c:invertIfNegative val="0"/>
            <c:spPr>
              <a:solidFill>
                <a:srgbClr val="f79646"/>
              </a:solidFill>
              <a:ln>
                <a:noFill/>
              </a:ln>
            </c:spPr>
          </c:dPt>
          <c:dPt>
            <c:idx val="56"/>
            <c:invertIfNegative val="0"/>
            <c:spPr>
              <a:solidFill>
                <a:srgbClr val="f79646"/>
              </a:solidFill>
              <a:ln>
                <a:noFill/>
              </a:ln>
            </c:spPr>
          </c:dPt>
          <c:dPt>
            <c:idx val="57"/>
            <c:invertIfNegative val="0"/>
            <c:spPr>
              <a:solidFill>
                <a:srgbClr val="f79646"/>
              </a:solidFill>
              <a:ln>
                <a:noFill/>
              </a:ln>
            </c:spPr>
          </c:dPt>
          <c:dPt>
            <c:idx val="60"/>
            <c:invertIfNegative val="0"/>
            <c:spPr>
              <a:solidFill>
                <a:srgbClr val="f79646"/>
              </a:solidFill>
              <a:ln>
                <a:noFill/>
              </a:ln>
            </c:spPr>
          </c:dPt>
          <c:dPt>
            <c:idx val="71"/>
            <c:invertIfNegative val="0"/>
            <c:spPr>
              <a:solidFill>
                <a:srgbClr val="f79646"/>
              </a:solidFill>
              <a:ln>
                <a:noFill/>
              </a:ln>
            </c:spPr>
          </c:dPt>
          <c:dPt>
            <c:idx val="72"/>
            <c:invertIfNegative val="0"/>
            <c:spPr>
              <a:solidFill>
                <a:srgbClr val="f79646"/>
              </a:solidFill>
              <a:ln>
                <a:noFill/>
              </a:ln>
            </c:spPr>
          </c:dPt>
          <c:dPt>
            <c:idx val="73"/>
            <c:invertIfNegative val="0"/>
            <c:spPr>
              <a:solidFill>
                <a:srgbClr val="f79646"/>
              </a:solidFill>
              <a:ln>
                <a:noFill/>
              </a:ln>
            </c:spPr>
          </c:dPt>
          <c:dPt>
            <c:idx val="74"/>
            <c:invertIfNegative val="0"/>
            <c:spPr>
              <a:solidFill>
                <a:srgbClr val="f79646"/>
              </a:solidFill>
              <a:ln>
                <a:noFill/>
              </a:ln>
            </c:spPr>
          </c:dPt>
          <c:dPt>
            <c:idx val="75"/>
            <c:invertIfNegative val="0"/>
            <c:spPr>
              <a:solidFill>
                <a:srgbClr val="f79646"/>
              </a:solidFill>
              <a:ln>
                <a:noFill/>
              </a:ln>
            </c:spPr>
          </c:dPt>
          <c:dPt>
            <c:idx val="78"/>
            <c:invertIfNegative val="0"/>
            <c:spPr>
              <a:solidFill>
                <a:srgbClr val="f79646"/>
              </a:solidFill>
              <a:ln>
                <a:noFill/>
              </a:ln>
            </c:spPr>
          </c:dPt>
          <c:dPt>
            <c:idx val="79"/>
            <c:invertIfNegative val="0"/>
            <c:spPr>
              <a:solidFill>
                <a:srgbClr val="f79646"/>
              </a:solidFill>
              <a:ln>
                <a:noFill/>
              </a:ln>
            </c:spPr>
          </c:dPt>
          <c:dPt>
            <c:idx val="82"/>
            <c:invertIfNegative val="0"/>
            <c:spPr>
              <a:solidFill>
                <a:srgbClr val="f79646"/>
              </a:solidFill>
              <a:ln>
                <a:noFill/>
              </a:ln>
            </c:spPr>
          </c:dPt>
          <c:dPt>
            <c:idx val="85"/>
            <c:invertIfNegative val="0"/>
            <c:spPr>
              <a:solidFill>
                <a:srgbClr val="f79646"/>
              </a:solidFill>
              <a:ln>
                <a:noFill/>
              </a:ln>
            </c:spPr>
          </c:dPt>
          <c:dPt>
            <c:idx val="86"/>
            <c:invertIfNegative val="0"/>
            <c:spPr>
              <a:solidFill>
                <a:srgbClr val="f79646"/>
              </a:solidFill>
              <a:ln>
                <a:noFill/>
              </a:ln>
            </c:spPr>
          </c:dPt>
          <c:dPt>
            <c:idx val="87"/>
            <c:invertIfNegative val="0"/>
            <c:spPr>
              <a:solidFill>
                <a:srgbClr val="008f4c"/>
              </a:solidFill>
              <a:ln>
                <a:noFill/>
              </a:ln>
            </c:spPr>
          </c:dPt>
          <c:dPt>
            <c:idx val="88"/>
            <c:invertIfNegative val="0"/>
            <c:spPr>
              <a:solidFill>
                <a:srgbClr val="f79646"/>
              </a:solidFill>
              <a:ln>
                <a:noFill/>
              </a:ln>
            </c:spPr>
          </c:dPt>
          <c:dPt>
            <c:idx val="89"/>
            <c:invertIfNegative val="0"/>
            <c:spPr>
              <a:solidFill>
                <a:srgbClr val="f79646"/>
              </a:solidFill>
              <a:ln>
                <a:noFill/>
              </a:ln>
            </c:spPr>
          </c:dPt>
          <c:dPt>
            <c:idx val="90"/>
            <c:invertIfNegative val="0"/>
            <c:spPr>
              <a:solidFill>
                <a:srgbClr val="f79646"/>
              </a:solidFill>
              <a:ln>
                <a:noFill/>
              </a:ln>
            </c:spPr>
          </c:dPt>
          <c:dPt>
            <c:idx val="91"/>
            <c:invertIfNegative val="0"/>
            <c:spPr>
              <a:solidFill>
                <a:srgbClr val="f79646"/>
              </a:solidFill>
              <a:ln>
                <a:noFill/>
              </a:ln>
            </c:spPr>
          </c:dPt>
          <c:dPt>
            <c:idx val="92"/>
            <c:invertIfNegative val="0"/>
            <c:spPr>
              <a:solidFill>
                <a:srgbClr val="f79646"/>
              </a:solidFill>
              <a:ln>
                <a:noFill/>
              </a:ln>
            </c:spPr>
          </c:dPt>
          <c:dPt>
            <c:idx val="93"/>
            <c:invertIfNegative val="0"/>
            <c:spPr>
              <a:solidFill>
                <a:srgbClr val="f79646"/>
              </a:solidFill>
              <a:ln>
                <a:noFill/>
              </a:ln>
            </c:spPr>
          </c:dPt>
          <c:dPt>
            <c:idx val="94"/>
            <c:invertIfNegative val="0"/>
            <c:spPr>
              <a:solidFill>
                <a:srgbClr val="f79646"/>
              </a:solidFill>
              <a:ln>
                <a:noFill/>
              </a:ln>
            </c:spPr>
          </c:dPt>
          <c:dPt>
            <c:idx val="95"/>
            <c:invertIfNegative val="0"/>
            <c:spPr>
              <a:solidFill>
                <a:srgbClr val="f79646"/>
              </a:solidFill>
              <a:ln>
                <a:noFill/>
              </a:ln>
            </c:spPr>
          </c:dPt>
          <c:dPt>
            <c:idx val="96"/>
            <c:invertIfNegative val="0"/>
            <c:spPr>
              <a:solidFill>
                <a:srgbClr val="f79646"/>
              </a:solidFill>
              <a:ln>
                <a:noFill/>
              </a:ln>
            </c:spPr>
          </c:dPt>
          <c:dPt>
            <c:idx val="97"/>
            <c:invertIfNegative val="0"/>
            <c:spPr>
              <a:solidFill>
                <a:srgbClr val="f79646"/>
              </a:solidFill>
              <a:ln>
                <a:noFill/>
              </a:ln>
            </c:spPr>
          </c:dPt>
          <c:dPt>
            <c:idx val="98"/>
            <c:invertIfNegative val="0"/>
            <c:spPr>
              <a:solidFill>
                <a:srgbClr val="f79646"/>
              </a:solidFill>
              <a:ln>
                <a:noFill/>
              </a:ln>
            </c:spPr>
          </c:dPt>
          <c:dPt>
            <c:idx val="99"/>
            <c:invertIfNegative val="0"/>
            <c:spPr>
              <a:solidFill>
                <a:srgbClr val="f79646"/>
              </a:solidFill>
              <a:ln>
                <a:noFill/>
              </a:ln>
            </c:spPr>
          </c:dPt>
          <c:dPt>
            <c:idx val="103"/>
            <c:invertIfNegative val="0"/>
            <c:spPr>
              <a:solidFill>
                <a:srgbClr val="f79646"/>
              </a:solidFill>
              <a:ln>
                <a:noFill/>
              </a:ln>
            </c:spPr>
          </c:dPt>
          <c:dPt>
            <c:idx val="104"/>
            <c:invertIfNegative val="0"/>
            <c:spPr>
              <a:solidFill>
                <a:srgbClr val="f79646"/>
              </a:solidFill>
              <a:ln>
                <a:noFill/>
              </a:ln>
            </c:spPr>
          </c:dPt>
          <c:dPt>
            <c:idx val="105"/>
            <c:invertIfNegative val="0"/>
            <c:spPr>
              <a:solidFill>
                <a:srgbClr val="f79646"/>
              </a:solidFill>
              <a:ln>
                <a:noFill/>
              </a:ln>
            </c:spPr>
          </c:dPt>
          <c:dPt>
            <c:idx val="106"/>
            <c:invertIfNegative val="0"/>
            <c:spPr>
              <a:solidFill>
                <a:srgbClr val="f79646"/>
              </a:solidFill>
              <a:ln>
                <a:noFill/>
              </a:ln>
            </c:spPr>
          </c:dPt>
          <c:dPt>
            <c:idx val="107"/>
            <c:invertIfNegative val="0"/>
            <c:spPr>
              <a:solidFill>
                <a:srgbClr val="f79646"/>
              </a:solidFill>
              <a:ln>
                <a:noFill/>
              </a:ln>
            </c:spPr>
          </c:dPt>
          <c:dPt>
            <c:idx val="108"/>
            <c:invertIfNegative val="0"/>
            <c:spPr>
              <a:solidFill>
                <a:srgbClr val="008f4c"/>
              </a:solidFill>
              <a:ln>
                <a:noFill/>
              </a:ln>
            </c:spPr>
          </c:dPt>
          <c:dPt>
            <c:idx val="109"/>
            <c:invertIfNegative val="0"/>
            <c:spPr>
              <a:solidFill>
                <a:srgbClr val="008f4c"/>
              </a:solidFill>
              <a:ln>
                <a:noFill/>
              </a:ln>
            </c:spPr>
          </c:dPt>
          <c:dPt>
            <c:idx val="110"/>
            <c:invertIfNegative val="0"/>
            <c:spPr>
              <a:solidFill>
                <a:srgbClr val="f79646"/>
              </a:solidFill>
              <a:ln>
                <a:noFill/>
              </a:ln>
            </c:spPr>
          </c:dPt>
          <c:dPt>
            <c:idx val="111"/>
            <c:invertIfNegative val="0"/>
            <c:spPr>
              <a:solidFill>
                <a:srgbClr val="008f4c"/>
              </a:solidFill>
              <a:ln>
                <a:noFill/>
              </a:ln>
            </c:spPr>
          </c:dPt>
          <c:dPt>
            <c:idx val="112"/>
            <c:invertIfNegative val="0"/>
            <c:spPr>
              <a:solidFill>
                <a:srgbClr val="008f4c"/>
              </a:solidFill>
              <a:ln>
                <a:noFill/>
              </a:ln>
            </c:spPr>
          </c:dPt>
          <c:dPt>
            <c:idx val="113"/>
            <c:invertIfNegative val="0"/>
            <c:spPr>
              <a:solidFill>
                <a:srgbClr val="008f4c"/>
              </a:solidFill>
              <a:ln>
                <a:noFill/>
              </a:ln>
            </c:spPr>
          </c:dPt>
          <c:dPt>
            <c:idx val="114"/>
            <c:invertIfNegative val="0"/>
            <c:spPr>
              <a:solidFill>
                <a:srgbClr val="f79646"/>
              </a:solidFill>
              <a:ln>
                <a:noFill/>
              </a:ln>
            </c:spPr>
          </c:dPt>
          <c:dPt>
            <c:idx val="115"/>
            <c:invertIfNegative val="0"/>
            <c:spPr>
              <a:solidFill>
                <a:srgbClr val="008f4c"/>
              </a:solidFill>
              <a:ln>
                <a:noFill/>
              </a:ln>
            </c:spPr>
          </c:dPt>
          <c:dPt>
            <c:idx val="117"/>
            <c:invertIfNegative val="0"/>
            <c:spPr>
              <a:solidFill>
                <a:srgbClr val="f79646"/>
              </a:solidFill>
              <a:ln>
                <a:noFill/>
              </a:ln>
            </c:spPr>
          </c:dPt>
          <c:dPt>
            <c:idx val="118"/>
            <c:invertIfNegative val="0"/>
            <c:spPr>
              <a:solidFill>
                <a:srgbClr val="f79646"/>
              </a:solidFill>
              <a:ln>
                <a:noFill/>
              </a:ln>
            </c:spPr>
          </c:dPt>
          <c:dPt>
            <c:idx val="119"/>
            <c:invertIfNegative val="0"/>
            <c:spPr>
              <a:solidFill>
                <a:srgbClr val="f79646"/>
              </a:solidFill>
              <a:ln>
                <a:noFill/>
              </a:ln>
            </c:spPr>
          </c:dPt>
          <c:dPt>
            <c:idx val="120"/>
            <c:invertIfNegative val="0"/>
            <c:spPr>
              <a:solidFill>
                <a:srgbClr val="f79646"/>
              </a:solidFill>
              <a:ln>
                <a:noFill/>
              </a:ln>
            </c:spPr>
          </c:dPt>
          <c:dPt>
            <c:idx val="121"/>
            <c:invertIfNegative val="0"/>
            <c:spPr>
              <a:solidFill>
                <a:srgbClr val="f79646"/>
              </a:solidFill>
              <a:ln>
                <a:noFill/>
              </a:ln>
            </c:spPr>
          </c:dPt>
          <c:dPt>
            <c:idx val="122"/>
            <c:invertIfNegative val="0"/>
            <c:spPr>
              <a:solidFill>
                <a:srgbClr val="f79646"/>
              </a:solidFill>
              <a:ln>
                <a:noFill/>
              </a:ln>
            </c:spPr>
          </c:dPt>
          <c:dPt>
            <c:idx val="123"/>
            <c:invertIfNegative val="0"/>
            <c:spPr>
              <a:solidFill>
                <a:srgbClr val="f79646"/>
              </a:solidFill>
              <a:ln>
                <a:noFill/>
              </a:ln>
            </c:spPr>
          </c:dPt>
          <c:dPt>
            <c:idx val="124"/>
            <c:invertIfNegative val="0"/>
            <c:spPr>
              <a:solidFill>
                <a:srgbClr val="f79646"/>
              </a:solidFill>
              <a:ln>
                <a:noFill/>
              </a:ln>
            </c:spPr>
          </c:dPt>
          <c:dPt>
            <c:idx val="125"/>
            <c:invertIfNegative val="0"/>
            <c:spPr>
              <a:solidFill>
                <a:srgbClr val="f79646"/>
              </a:solidFill>
              <a:ln>
                <a:noFill/>
              </a:ln>
            </c:spPr>
          </c:dPt>
          <c:dPt>
            <c:idx val="126"/>
            <c:invertIfNegative val="0"/>
            <c:spPr>
              <a:solidFill>
                <a:srgbClr val="ed7d31"/>
              </a:solidFill>
              <a:ln>
                <a:noFill/>
              </a:ln>
            </c:spPr>
          </c:dPt>
          <c:dPt>
            <c:idx val="127"/>
            <c:invertIfNegative val="0"/>
            <c:spPr>
              <a:solidFill>
                <a:srgbClr val="ed7d31"/>
              </a:solidFill>
              <a:ln>
                <a:noFill/>
              </a:ln>
            </c:spPr>
          </c:dPt>
          <c:dPt>
            <c:idx val="128"/>
            <c:invertIfNegative val="0"/>
            <c:spPr>
              <a:solidFill>
                <a:srgbClr val="ed7d31"/>
              </a:solidFill>
              <a:ln>
                <a:noFill/>
              </a:ln>
            </c:spPr>
          </c:dPt>
          <c:dPt>
            <c:idx val="129"/>
            <c:invertIfNegative val="0"/>
            <c:spPr>
              <a:solidFill>
                <a:srgbClr val="548235"/>
              </a:solidFill>
              <a:ln>
                <a:noFill/>
              </a:ln>
            </c:spPr>
          </c:dPt>
          <c:dPt>
            <c:idx val="130"/>
            <c:invertIfNegative val="0"/>
            <c:spPr>
              <a:solidFill>
                <a:srgbClr val="548235"/>
              </a:solidFill>
              <a:ln>
                <a:noFill/>
              </a:ln>
            </c:spPr>
          </c:dPt>
          <c:dPt>
            <c:idx val="131"/>
            <c:invertIfNegative val="0"/>
            <c:spPr>
              <a:solidFill>
                <a:srgbClr val="548235"/>
              </a:solidFill>
              <a:ln>
                <a:noFill/>
              </a:ln>
            </c:spPr>
          </c:dPt>
          <c:dPt>
            <c:idx val="132"/>
            <c:invertIfNegative val="0"/>
            <c:spPr>
              <a:solidFill>
                <a:srgbClr val="548235"/>
              </a:solidFill>
              <a:ln>
                <a:noFill/>
              </a:ln>
            </c:spPr>
          </c:dPt>
          <c:dPt>
            <c:idx val="133"/>
            <c:invertIfNegative val="0"/>
            <c:spPr>
              <a:solidFill>
                <a:srgbClr val="548235"/>
              </a:solidFill>
              <a:ln>
                <a:noFill/>
              </a:ln>
            </c:spPr>
          </c:dPt>
          <c:dPt>
            <c:idx val="134"/>
            <c:invertIfNegative val="0"/>
            <c:spPr>
              <a:solidFill>
                <a:srgbClr val="ed7d31"/>
              </a:solidFill>
              <a:ln>
                <a:noFill/>
              </a:ln>
            </c:spPr>
          </c:dPt>
          <c:dPt>
            <c:idx val="135"/>
            <c:invertIfNegative val="0"/>
            <c:spPr>
              <a:solidFill>
                <a:srgbClr val="ed7d31"/>
              </a:solidFill>
              <a:ln>
                <a:noFill/>
              </a:ln>
            </c:spPr>
          </c:dPt>
          <c:dPt>
            <c:idx val="136"/>
            <c:invertIfNegative val="0"/>
            <c:spPr>
              <a:solidFill>
                <a:srgbClr val="ed7d31"/>
              </a:solidFill>
              <a:ln>
                <a:noFill/>
              </a:ln>
            </c:spPr>
          </c:dPt>
          <c:dPt>
            <c:idx val="137"/>
            <c:invertIfNegative val="0"/>
            <c:spPr>
              <a:solidFill>
                <a:srgbClr val="ed7d31"/>
              </a:solidFill>
              <a:ln>
                <a:noFill/>
              </a:ln>
            </c:spPr>
          </c:dPt>
          <c:dPt>
            <c:idx val="138"/>
            <c:invertIfNegative val="0"/>
            <c:spPr>
              <a:solidFill>
                <a:srgbClr val="548235"/>
              </a:solidFill>
              <a:ln>
                <a:noFill/>
              </a:ln>
            </c:spPr>
          </c:dPt>
          <c:dPt>
            <c:idx val="139"/>
            <c:invertIfNegative val="0"/>
            <c:spPr>
              <a:solidFill>
                <a:srgbClr val="548235"/>
              </a:solidFill>
              <a:ln>
                <a:noFill/>
              </a:ln>
            </c:spPr>
          </c:dPt>
          <c:dPt>
            <c:idx val="140"/>
            <c:invertIfNegative val="0"/>
            <c:spPr>
              <a:solidFill>
                <a:srgbClr val="548235"/>
              </a:solidFill>
              <a:ln>
                <a:noFill/>
              </a:ln>
            </c:spPr>
          </c:dPt>
          <c:dPt>
            <c:idx val="141"/>
            <c:invertIfNegative val="0"/>
            <c:spPr>
              <a:solidFill>
                <a:srgbClr val="548235"/>
              </a:solidFill>
              <a:ln>
                <a:noFill/>
              </a:ln>
            </c:spPr>
          </c:dPt>
          <c:dPt>
            <c:idx val="143"/>
            <c:invertIfNegative val="0"/>
            <c:spPr>
              <a:solidFill>
                <a:srgbClr val="548235"/>
              </a:solidFill>
              <a:ln>
                <a:noFill/>
              </a:ln>
            </c:spPr>
          </c:dPt>
          <c:dPt>
            <c:idx val="144"/>
            <c:invertIfNegative val="0"/>
            <c:spPr>
              <a:solidFill>
                <a:srgbClr val="548235"/>
              </a:solidFill>
              <a:ln>
                <a:noFill/>
              </a:ln>
            </c:spPr>
          </c:dPt>
          <c:dPt>
            <c:idx val="145"/>
            <c:invertIfNegative val="0"/>
            <c:spPr>
              <a:solidFill>
                <a:srgbClr val="ed7d31"/>
              </a:solidFill>
              <a:ln>
                <a:noFill/>
              </a:ln>
            </c:spPr>
          </c:dPt>
          <c:dPt>
            <c:idx val="146"/>
            <c:invertIfNegative val="0"/>
            <c:spPr>
              <a:solidFill>
                <a:srgbClr val="ed7d31"/>
              </a:solidFill>
              <a:ln>
                <a:noFill/>
              </a:ln>
            </c:spPr>
          </c:dPt>
          <c:dPt>
            <c:idx val="147"/>
            <c:invertIfNegative val="0"/>
            <c:spPr>
              <a:solidFill>
                <a:srgbClr val="ed7d31"/>
              </a:solidFill>
              <a:ln>
                <a:noFill/>
              </a:ln>
            </c:spPr>
          </c:dPt>
          <c:dPt>
            <c:idx val="148"/>
            <c:invertIfNegative val="0"/>
            <c:spPr>
              <a:solidFill>
                <a:srgbClr val="ed7d31"/>
              </a:solidFill>
              <a:ln>
                <a:noFill/>
              </a:ln>
            </c:spPr>
          </c:dPt>
          <c:dPt>
            <c:idx val="149"/>
            <c:invertIfNegative val="0"/>
            <c:spPr>
              <a:solidFill>
                <a:srgbClr val="548235"/>
              </a:solidFill>
              <a:ln>
                <a:noFill/>
              </a:ln>
            </c:spPr>
          </c:dPt>
          <c:dPt>
            <c:idx val="150"/>
            <c:invertIfNegative val="0"/>
            <c:spPr>
              <a:solidFill>
                <a:srgbClr val="ed7d31"/>
              </a:solidFill>
              <a:ln>
                <a:noFill/>
              </a:ln>
            </c:spPr>
          </c:dPt>
          <c:dPt>
            <c:idx val="151"/>
            <c:invertIfNegative val="0"/>
            <c:spPr>
              <a:solidFill>
                <a:srgbClr val="ed7d31"/>
              </a:solidFill>
              <a:ln>
                <a:noFill/>
              </a:ln>
            </c:spPr>
          </c:dPt>
          <c:dPt>
            <c:idx val="152"/>
            <c:invertIfNegative val="0"/>
            <c:spPr>
              <a:solidFill>
                <a:srgbClr val="ed7d31"/>
              </a:solidFill>
              <a:ln>
                <a:noFill/>
              </a:ln>
            </c:spPr>
          </c:dPt>
          <c:dPt>
            <c:idx val="153"/>
            <c:invertIfNegative val="0"/>
            <c:spPr>
              <a:solidFill>
                <a:srgbClr val="ed7d31"/>
              </a:solidFill>
              <a:ln>
                <a:noFill/>
              </a:ln>
            </c:spPr>
          </c:dPt>
          <c:dPt>
            <c:idx val="154"/>
            <c:invertIfNegative val="0"/>
            <c:spPr>
              <a:solidFill>
                <a:srgbClr val="ed7d31"/>
              </a:solidFill>
              <a:ln>
                <a:noFill/>
              </a:ln>
            </c:spPr>
          </c:dPt>
          <c:dPt>
            <c:idx val="155"/>
            <c:invertIfNegative val="0"/>
            <c:spPr>
              <a:solidFill>
                <a:srgbClr val="ed7d31"/>
              </a:solidFill>
              <a:ln>
                <a:noFill/>
              </a:ln>
            </c:spPr>
          </c:dPt>
          <c:dPt>
            <c:idx val="156"/>
            <c:invertIfNegative val="0"/>
            <c:spPr>
              <a:solidFill>
                <a:srgbClr val="ed7d31"/>
              </a:solidFill>
              <a:ln>
                <a:noFill/>
              </a:ln>
            </c:spPr>
          </c:dPt>
          <c:dPt>
            <c:idx val="157"/>
            <c:invertIfNegative val="0"/>
            <c:spPr>
              <a:solidFill>
                <a:srgbClr val="548235"/>
              </a:solidFill>
              <a:ln>
                <a:noFill/>
              </a:ln>
            </c:spPr>
          </c:dPt>
          <c:dPt>
            <c:idx val="158"/>
            <c:invertIfNegative val="0"/>
            <c:spPr>
              <a:solidFill>
                <a:srgbClr val="ed7d31"/>
              </a:solidFill>
              <a:ln>
                <a:noFill/>
              </a:ln>
            </c:spPr>
          </c:dPt>
          <c:dPt>
            <c:idx val="159"/>
            <c:invertIfNegative val="0"/>
            <c:spPr>
              <a:solidFill>
                <a:srgbClr val="ed7d31"/>
              </a:solidFill>
              <a:ln>
                <a:noFill/>
              </a:ln>
            </c:spPr>
          </c:dPt>
          <c:dPt>
            <c:idx val="160"/>
            <c:invertIfNegative val="0"/>
            <c:spPr>
              <a:solidFill>
                <a:srgbClr val="ed7d31"/>
              </a:solidFill>
              <a:ln>
                <a:noFill/>
              </a:ln>
            </c:spPr>
          </c:dPt>
          <c:dPt>
            <c:idx val="161"/>
            <c:invertIfNegative val="0"/>
            <c:spPr>
              <a:solidFill>
                <a:srgbClr val="ed7d31"/>
              </a:solidFill>
              <a:ln>
                <a:noFill/>
              </a:ln>
            </c:spPr>
          </c:dPt>
          <c:dPt>
            <c:idx val="162"/>
            <c:invertIfNegative val="0"/>
            <c:spPr>
              <a:solidFill>
                <a:srgbClr val="ed7d31"/>
              </a:solidFill>
              <a:ln>
                <a:noFill/>
              </a:ln>
            </c:spPr>
          </c:dPt>
          <c:dPt>
            <c:idx val="163"/>
            <c:invertIfNegative val="0"/>
            <c:spPr>
              <a:solidFill>
                <a:srgbClr val="ed7d31"/>
              </a:solidFill>
              <a:ln>
                <a:noFill/>
              </a:ln>
            </c:spPr>
          </c:dPt>
          <c:dPt>
            <c:idx val="164"/>
            <c:invertIfNegative val="0"/>
            <c:spPr>
              <a:solidFill>
                <a:srgbClr val="ed7d31"/>
              </a:solidFill>
              <a:ln>
                <a:noFill/>
              </a:ln>
            </c:spPr>
          </c:dPt>
          <c:dPt>
            <c:idx val="165"/>
            <c:invertIfNegative val="0"/>
            <c:spPr>
              <a:solidFill>
                <a:srgbClr val="ed7d31"/>
              </a:solidFill>
              <a:ln>
                <a:noFill/>
              </a:ln>
            </c:spPr>
          </c:dPt>
          <c:dPt>
            <c:idx val="166"/>
            <c:invertIfNegative val="0"/>
            <c:spPr>
              <a:solidFill>
                <a:srgbClr val="ed7d31"/>
              </a:solidFill>
              <a:ln>
                <a:noFill/>
              </a:ln>
            </c:spPr>
          </c:dPt>
          <c:dPt>
            <c:idx val="167"/>
            <c:invertIfNegative val="0"/>
            <c:spPr>
              <a:solidFill>
                <a:srgbClr val="ed7d31"/>
              </a:solidFill>
              <a:ln>
                <a:noFill/>
              </a:ln>
            </c:spPr>
          </c:dPt>
          <c:dPt>
            <c:idx val="168"/>
            <c:invertIfNegative val="0"/>
            <c:spPr>
              <a:solidFill>
                <a:srgbClr val="ed7d31"/>
              </a:solidFill>
              <a:ln>
                <a:noFill/>
              </a:ln>
            </c:spPr>
          </c:dPt>
          <c:dPt>
            <c:idx val="169"/>
            <c:invertIfNegative val="0"/>
            <c:spPr>
              <a:solidFill>
                <a:srgbClr val="ed7d31"/>
              </a:solidFill>
              <a:ln>
                <a:noFill/>
              </a:ln>
            </c:spPr>
          </c:dPt>
          <c:dPt>
            <c:idx val="170"/>
            <c:invertIfNegative val="0"/>
            <c:spPr>
              <a:solidFill>
                <a:srgbClr val="ed7d31"/>
              </a:solidFill>
              <a:ln>
                <a:noFill/>
              </a:ln>
            </c:spPr>
          </c:dPt>
          <c:dPt>
            <c:idx val="171"/>
            <c:invertIfNegative val="0"/>
            <c:spPr>
              <a:solidFill>
                <a:srgbClr val="548235"/>
              </a:solidFill>
              <a:ln>
                <a:noFill/>
              </a:ln>
            </c:spPr>
          </c:dPt>
          <c:dPt>
            <c:idx val="172"/>
            <c:invertIfNegative val="0"/>
            <c:spPr>
              <a:solidFill>
                <a:srgbClr val="548235"/>
              </a:solidFill>
              <a:ln>
                <a:noFill/>
              </a:ln>
            </c:spPr>
          </c:dPt>
          <c:dPt>
            <c:idx val="173"/>
            <c:invertIfNegative val="0"/>
            <c:spPr>
              <a:solidFill>
                <a:srgbClr val="548235"/>
              </a:solidFill>
              <a:ln>
                <a:noFill/>
              </a:ln>
            </c:spPr>
          </c:dPt>
          <c:dPt>
            <c:idx val="174"/>
            <c:invertIfNegative val="0"/>
            <c:spPr>
              <a:solidFill>
                <a:srgbClr val="548235"/>
              </a:solidFill>
              <a:ln>
                <a:noFill/>
              </a:ln>
            </c:spPr>
          </c:dPt>
          <c:dPt>
            <c:idx val="175"/>
            <c:invertIfNegative val="0"/>
            <c:spPr>
              <a:solidFill>
                <a:srgbClr val="548235"/>
              </a:solidFill>
              <a:ln>
                <a:noFill/>
              </a:ln>
            </c:spPr>
          </c:dPt>
          <c:dPt>
            <c:idx val="176"/>
            <c:invertIfNegative val="0"/>
            <c:spPr>
              <a:solidFill>
                <a:srgbClr val="548235"/>
              </a:solidFill>
              <a:ln>
                <a:noFill/>
              </a:ln>
            </c:spPr>
          </c:dPt>
          <c:dPt>
            <c:idx val="177"/>
            <c:invertIfNegative val="0"/>
            <c:spPr>
              <a:solidFill>
                <a:srgbClr val="ed7d31"/>
              </a:solidFill>
              <a:ln>
                <a:noFill/>
              </a:ln>
            </c:spPr>
          </c:dPt>
          <c:dPt>
            <c:idx val="178"/>
            <c:invertIfNegative val="0"/>
            <c:spPr>
              <a:solidFill>
                <a:srgbClr val="548235"/>
              </a:solidFill>
              <a:ln>
                <a:noFill/>
              </a:ln>
            </c:spPr>
          </c:dPt>
          <c:dPt>
            <c:idx val="179"/>
            <c:invertIfNegative val="0"/>
            <c:spPr>
              <a:solidFill>
                <a:srgbClr val="548235"/>
              </a:solidFill>
              <a:ln>
                <a:noFill/>
              </a:ln>
            </c:spPr>
          </c:dPt>
          <c:dPt>
            <c:idx val="180"/>
            <c:invertIfNegative val="0"/>
            <c:spPr>
              <a:solidFill>
                <a:srgbClr val="ed7d31"/>
              </a:solidFill>
              <a:ln>
                <a:noFill/>
              </a:ln>
            </c:spPr>
          </c:dPt>
          <c:dPt>
            <c:idx val="181"/>
            <c:invertIfNegative val="0"/>
            <c:spPr>
              <a:solidFill>
                <a:srgbClr val="ed7d31"/>
              </a:solidFill>
              <a:ln>
                <a:noFill/>
              </a:ln>
            </c:spPr>
          </c:dPt>
          <c:dPt>
            <c:idx val="182"/>
            <c:invertIfNegative val="0"/>
            <c:spPr>
              <a:solidFill>
                <a:srgbClr val="ed7d31"/>
              </a:solidFill>
              <a:ln>
                <a:noFill/>
              </a:ln>
            </c:spPr>
          </c:dPt>
          <c:dPt>
            <c:idx val="183"/>
            <c:invertIfNegative val="0"/>
            <c:spPr>
              <a:solidFill>
                <a:srgbClr val="ed7d31"/>
              </a:solidFill>
              <a:ln>
                <a:noFill/>
              </a:ln>
            </c:spPr>
          </c:dPt>
          <c:dLbls>
            <c:dLbl>
              <c:idx val="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5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5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5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6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7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7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7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7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7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7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7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8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8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8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8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8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8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9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0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0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0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0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0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0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0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1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2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3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4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5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6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4"/>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5"/>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6"/>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7"/>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8"/>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79"/>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8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8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82"/>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83"/>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showLeaderLines val="0"/>
          </c:dLbls>
          <c:cat>
            <c:strRef>
              <c:f>categories</c:f>
              <c:strCache>
                <c:ptCount val="184"/>
                <c:pt idx="0">
                  <c:v>1-Mar</c:v>
                </c:pt>
                <c:pt idx="1">
                  <c:v>2-Mar</c:v>
                </c:pt>
                <c:pt idx="2">
                  <c:v>3-Mar</c:v>
                </c:pt>
                <c:pt idx="3">
                  <c:v>4-Mar</c:v>
                </c:pt>
                <c:pt idx="4">
                  <c:v>5-Mar</c:v>
                </c:pt>
                <c:pt idx="5">
                  <c:v>6-Mar</c:v>
                </c:pt>
                <c:pt idx="6">
                  <c:v>7-Mar</c:v>
                </c:pt>
                <c:pt idx="7">
                  <c:v>8-Mar</c:v>
                </c:pt>
                <c:pt idx="8">
                  <c:v>9-Mar</c:v>
                </c:pt>
                <c:pt idx="9">
                  <c:v>10-Mar</c:v>
                </c:pt>
                <c:pt idx="10">
                  <c:v>11-Mar</c:v>
                </c:pt>
                <c:pt idx="11">
                  <c:v>12-Mar</c:v>
                </c:pt>
                <c:pt idx="12">
                  <c:v>13-Mar</c:v>
                </c:pt>
                <c:pt idx="13">
                  <c:v>14-Mar</c:v>
                </c:pt>
                <c:pt idx="14">
                  <c:v>15-Mar</c:v>
                </c:pt>
                <c:pt idx="15">
                  <c:v>16-Mar</c:v>
                </c:pt>
                <c:pt idx="16">
                  <c:v>17-Mar</c:v>
                </c:pt>
                <c:pt idx="17">
                  <c:v>18-Mar</c:v>
                </c:pt>
                <c:pt idx="18">
                  <c:v>19-Mar</c:v>
                </c:pt>
                <c:pt idx="19">
                  <c:v>20-Mar</c:v>
                </c:pt>
                <c:pt idx="20">
                  <c:v>21-Mar</c:v>
                </c:pt>
                <c:pt idx="21">
                  <c:v>22-Mar</c:v>
                </c:pt>
                <c:pt idx="22">
                  <c:v>23-Mar</c:v>
                </c:pt>
                <c:pt idx="23">
                  <c:v>24-Mar</c:v>
                </c:pt>
                <c:pt idx="24">
                  <c:v>25-Mar</c:v>
                </c:pt>
                <c:pt idx="25">
                  <c:v>26-Mar</c:v>
                </c:pt>
                <c:pt idx="26">
                  <c:v>27-Mar</c:v>
                </c:pt>
                <c:pt idx="27">
                  <c:v>28-Mar</c:v>
                </c:pt>
                <c:pt idx="28">
                  <c:v>29-Mar</c:v>
                </c:pt>
                <c:pt idx="29">
                  <c:v>30-Mar</c:v>
                </c:pt>
                <c:pt idx="30">
                  <c:v>31-Mar</c:v>
                </c:pt>
                <c:pt idx="31">
                  <c:v>1-Apr</c:v>
                </c:pt>
                <c:pt idx="32">
                  <c:v>2-Apr</c:v>
                </c:pt>
                <c:pt idx="33">
                  <c:v>3-Apr</c:v>
                </c:pt>
                <c:pt idx="34">
                  <c:v>4-Apr</c:v>
                </c:pt>
                <c:pt idx="35">
                  <c:v>5-Apr</c:v>
                </c:pt>
                <c:pt idx="36">
                  <c:v>6-Apr</c:v>
                </c:pt>
                <c:pt idx="37">
                  <c:v>7-Apr</c:v>
                </c:pt>
                <c:pt idx="38">
                  <c:v>8-Apr</c:v>
                </c:pt>
                <c:pt idx="39">
                  <c:v>9-Apr</c:v>
                </c:pt>
                <c:pt idx="40">
                  <c:v>10-Apr</c:v>
                </c:pt>
                <c:pt idx="41">
                  <c:v>11-Apr</c:v>
                </c:pt>
                <c:pt idx="42">
                  <c:v>12-Apr</c:v>
                </c:pt>
                <c:pt idx="43">
                  <c:v>13-Apr</c:v>
                </c:pt>
                <c:pt idx="44">
                  <c:v>14-Apr</c:v>
                </c:pt>
                <c:pt idx="45">
                  <c:v>15-Apr</c:v>
                </c:pt>
                <c:pt idx="46">
                  <c:v>16-Apr</c:v>
                </c:pt>
                <c:pt idx="47">
                  <c:v>17-Apr</c:v>
                </c:pt>
                <c:pt idx="48">
                  <c:v>18-Apr</c:v>
                </c:pt>
                <c:pt idx="49">
                  <c:v>19-Apr</c:v>
                </c:pt>
                <c:pt idx="50">
                  <c:v>20-Apr</c:v>
                </c:pt>
                <c:pt idx="51">
                  <c:v>21-Apr</c:v>
                </c:pt>
                <c:pt idx="52">
                  <c:v>22-Apr</c:v>
                </c:pt>
                <c:pt idx="53">
                  <c:v>23-Apr</c:v>
                </c:pt>
                <c:pt idx="54">
                  <c:v>24-Apr</c:v>
                </c:pt>
                <c:pt idx="55">
                  <c:v>25-Apr</c:v>
                </c:pt>
                <c:pt idx="56">
                  <c:v>26-Apr</c:v>
                </c:pt>
                <c:pt idx="57">
                  <c:v>27-Apr</c:v>
                </c:pt>
                <c:pt idx="58">
                  <c:v>28-Apr</c:v>
                </c:pt>
                <c:pt idx="59">
                  <c:v>29-Apr</c:v>
                </c:pt>
                <c:pt idx="60">
                  <c:v>30-Apr</c:v>
                </c:pt>
                <c:pt idx="61">
                  <c:v>1-May</c:v>
                </c:pt>
                <c:pt idx="62">
                  <c:v>2-May</c:v>
                </c:pt>
                <c:pt idx="63">
                  <c:v>3-May</c:v>
                </c:pt>
                <c:pt idx="64">
                  <c:v>4-May</c:v>
                </c:pt>
                <c:pt idx="65">
                  <c:v>5-May</c:v>
                </c:pt>
                <c:pt idx="66">
                  <c:v>6-May</c:v>
                </c:pt>
                <c:pt idx="67">
                  <c:v>7-May</c:v>
                </c:pt>
                <c:pt idx="68">
                  <c:v>8-May</c:v>
                </c:pt>
                <c:pt idx="69">
                  <c:v>9-May</c:v>
                </c:pt>
                <c:pt idx="70">
                  <c:v>10-May</c:v>
                </c:pt>
                <c:pt idx="71">
                  <c:v>11-May</c:v>
                </c:pt>
                <c:pt idx="72">
                  <c:v>12-May</c:v>
                </c:pt>
                <c:pt idx="73">
                  <c:v>13-May</c:v>
                </c:pt>
                <c:pt idx="74">
                  <c:v>14-May</c:v>
                </c:pt>
                <c:pt idx="75">
                  <c:v>15-May</c:v>
                </c:pt>
                <c:pt idx="76">
                  <c:v>16-May</c:v>
                </c:pt>
                <c:pt idx="77">
                  <c:v>17-May</c:v>
                </c:pt>
                <c:pt idx="78">
                  <c:v>18-May</c:v>
                </c:pt>
                <c:pt idx="79">
                  <c:v>19-May</c:v>
                </c:pt>
                <c:pt idx="80">
                  <c:v>20-May</c:v>
                </c:pt>
                <c:pt idx="81">
                  <c:v>21-May</c:v>
                </c:pt>
                <c:pt idx="82">
                  <c:v>22-May</c:v>
                </c:pt>
                <c:pt idx="83">
                  <c:v>23-May</c:v>
                </c:pt>
                <c:pt idx="84">
                  <c:v>24-May</c:v>
                </c:pt>
                <c:pt idx="85">
                  <c:v>25-May</c:v>
                </c:pt>
                <c:pt idx="86">
                  <c:v>26-May</c:v>
                </c:pt>
                <c:pt idx="87">
                  <c:v>27-May</c:v>
                </c:pt>
                <c:pt idx="88">
                  <c:v>28-May</c:v>
                </c:pt>
                <c:pt idx="89">
                  <c:v>29-May</c:v>
                </c:pt>
                <c:pt idx="90">
                  <c:v>30-May</c:v>
                </c:pt>
                <c:pt idx="91">
                  <c:v>31-May</c:v>
                </c:pt>
                <c:pt idx="92">
                  <c:v>1-Jun</c:v>
                </c:pt>
                <c:pt idx="93">
                  <c:v>2-Jun</c:v>
                </c:pt>
                <c:pt idx="94">
                  <c:v>3-Jun</c:v>
                </c:pt>
                <c:pt idx="95">
                  <c:v>4-Jun</c:v>
                </c:pt>
                <c:pt idx="96">
                  <c:v>5-Jun</c:v>
                </c:pt>
                <c:pt idx="97">
                  <c:v>6-Jun</c:v>
                </c:pt>
                <c:pt idx="98">
                  <c:v>7-Jun</c:v>
                </c:pt>
                <c:pt idx="99">
                  <c:v>8-Jun</c:v>
                </c:pt>
                <c:pt idx="100">
                  <c:v>9-Jun</c:v>
                </c:pt>
                <c:pt idx="101">
                  <c:v>10-Jun</c:v>
                </c:pt>
                <c:pt idx="102">
                  <c:v>11-Jun</c:v>
                </c:pt>
                <c:pt idx="103">
                  <c:v>12-Jun</c:v>
                </c:pt>
                <c:pt idx="104">
                  <c:v>13-Jun</c:v>
                </c:pt>
                <c:pt idx="105">
                  <c:v>14-Jun</c:v>
                </c:pt>
                <c:pt idx="106">
                  <c:v>15-Jun</c:v>
                </c:pt>
                <c:pt idx="107">
                  <c:v>16-Jun</c:v>
                </c:pt>
                <c:pt idx="108">
                  <c:v>17-Jun</c:v>
                </c:pt>
                <c:pt idx="109">
                  <c:v>18-Jun</c:v>
                </c:pt>
                <c:pt idx="110">
                  <c:v>19-Jun</c:v>
                </c:pt>
                <c:pt idx="111">
                  <c:v>20-Jun</c:v>
                </c:pt>
                <c:pt idx="112">
                  <c:v>21-Jun</c:v>
                </c:pt>
                <c:pt idx="113">
                  <c:v>22-Jun</c:v>
                </c:pt>
                <c:pt idx="114">
                  <c:v>23-Jun</c:v>
                </c:pt>
                <c:pt idx="115">
                  <c:v>24-Jun</c:v>
                </c:pt>
                <c:pt idx="116">
                  <c:v>25-Jun</c:v>
                </c:pt>
                <c:pt idx="117">
                  <c:v>26-Jun</c:v>
                </c:pt>
                <c:pt idx="118">
                  <c:v>27-Jun</c:v>
                </c:pt>
                <c:pt idx="119">
                  <c:v>28-Jun</c:v>
                </c:pt>
                <c:pt idx="120">
                  <c:v>29-Jun</c:v>
                </c:pt>
                <c:pt idx="121">
                  <c:v>30-Jun</c:v>
                </c:pt>
                <c:pt idx="122">
                  <c:v>1-Jul</c:v>
                </c:pt>
                <c:pt idx="123">
                  <c:v>2-Jul</c:v>
                </c:pt>
                <c:pt idx="124">
                  <c:v>3-Jul</c:v>
                </c:pt>
                <c:pt idx="125">
                  <c:v>4-Jul</c:v>
                </c:pt>
                <c:pt idx="126">
                  <c:v>5-Jul</c:v>
                </c:pt>
                <c:pt idx="127">
                  <c:v>6-Jul</c:v>
                </c:pt>
                <c:pt idx="128">
                  <c:v>7-Jul</c:v>
                </c:pt>
                <c:pt idx="129">
                  <c:v>8-Jul</c:v>
                </c:pt>
                <c:pt idx="130">
                  <c:v>9-Jul</c:v>
                </c:pt>
                <c:pt idx="131">
                  <c:v>10-Jul</c:v>
                </c:pt>
                <c:pt idx="132">
                  <c:v>11-Jul</c:v>
                </c:pt>
                <c:pt idx="133">
                  <c:v>12-Jul</c:v>
                </c:pt>
                <c:pt idx="134">
                  <c:v>13-Jul</c:v>
                </c:pt>
                <c:pt idx="135">
                  <c:v>14-Jul</c:v>
                </c:pt>
                <c:pt idx="136">
                  <c:v>15-Jul</c:v>
                </c:pt>
                <c:pt idx="137">
                  <c:v>16-Jul</c:v>
                </c:pt>
                <c:pt idx="138">
                  <c:v>17-Jul</c:v>
                </c:pt>
                <c:pt idx="139">
                  <c:v>18-Jul</c:v>
                </c:pt>
                <c:pt idx="140">
                  <c:v>19-Jul</c:v>
                </c:pt>
                <c:pt idx="141">
                  <c:v>20-Jul</c:v>
                </c:pt>
                <c:pt idx="142">
                  <c:v>21-Jul</c:v>
                </c:pt>
                <c:pt idx="143">
                  <c:v>22-Jul</c:v>
                </c:pt>
                <c:pt idx="144">
                  <c:v>23-Jul</c:v>
                </c:pt>
                <c:pt idx="145">
                  <c:v>24-Jul</c:v>
                </c:pt>
                <c:pt idx="146">
                  <c:v>25-Jul</c:v>
                </c:pt>
                <c:pt idx="147">
                  <c:v>26-Jul</c:v>
                </c:pt>
                <c:pt idx="148">
                  <c:v>27-Jul</c:v>
                </c:pt>
                <c:pt idx="149">
                  <c:v>28-Jul</c:v>
                </c:pt>
                <c:pt idx="150">
                  <c:v>29-Jul</c:v>
                </c:pt>
                <c:pt idx="151">
                  <c:v>30-Jul</c:v>
                </c:pt>
                <c:pt idx="152">
                  <c:v>31-Jul</c:v>
                </c:pt>
                <c:pt idx="153">
                  <c:v>1-Aug</c:v>
                </c:pt>
                <c:pt idx="154">
                  <c:v>2-Aug</c:v>
                </c:pt>
                <c:pt idx="155">
                  <c:v>3-Aug</c:v>
                </c:pt>
                <c:pt idx="156">
                  <c:v>4-Aug</c:v>
                </c:pt>
                <c:pt idx="157">
                  <c:v>5-Aug</c:v>
                </c:pt>
                <c:pt idx="158">
                  <c:v>6-Aug</c:v>
                </c:pt>
                <c:pt idx="159">
                  <c:v>7-Aug</c:v>
                </c:pt>
                <c:pt idx="160">
                  <c:v>8-Aug</c:v>
                </c:pt>
                <c:pt idx="161">
                  <c:v>9-Aug</c:v>
                </c:pt>
                <c:pt idx="162">
                  <c:v>10-Aug</c:v>
                </c:pt>
                <c:pt idx="163">
                  <c:v>11-Aug</c:v>
                </c:pt>
                <c:pt idx="164">
                  <c:v>12-Aug</c:v>
                </c:pt>
                <c:pt idx="165">
                  <c:v>13-Aug</c:v>
                </c:pt>
                <c:pt idx="166">
                  <c:v>14-Aug</c:v>
                </c:pt>
                <c:pt idx="167">
                  <c:v>15-Aug</c:v>
                </c:pt>
                <c:pt idx="168">
                  <c:v>16-Aug</c:v>
                </c:pt>
                <c:pt idx="169">
                  <c:v>17-Aug</c:v>
                </c:pt>
                <c:pt idx="170">
                  <c:v>18-Aug</c:v>
                </c:pt>
                <c:pt idx="171">
                  <c:v>19-Aug</c:v>
                </c:pt>
                <c:pt idx="172">
                  <c:v>20-Aug</c:v>
                </c:pt>
                <c:pt idx="173">
                  <c:v>21-Aug</c:v>
                </c:pt>
                <c:pt idx="174">
                  <c:v>22-Aug</c:v>
                </c:pt>
                <c:pt idx="175">
                  <c:v>23-Aug</c:v>
                </c:pt>
                <c:pt idx="176">
                  <c:v>24-Aug</c:v>
                </c:pt>
                <c:pt idx="177">
                  <c:v>25-Aug</c:v>
                </c:pt>
                <c:pt idx="178">
                  <c:v>26-Aug</c:v>
                </c:pt>
                <c:pt idx="179">
                  <c:v>27-Aug</c:v>
                </c:pt>
                <c:pt idx="180">
                  <c:v>28-Aug</c:v>
                </c:pt>
                <c:pt idx="181">
                  <c:v>29-Aug</c:v>
                </c:pt>
                <c:pt idx="182">
                  <c:v>30-Aug</c:v>
                </c:pt>
                <c:pt idx="183">
                  <c:v>31-Aug</c:v>
                </c:pt>
              </c:strCache>
            </c:strRef>
          </c:cat>
          <c:val>
            <c:numRef>
              <c:f>0</c:f>
              <c:numCache>
                <c:formatCode>General</c:formatCode>
                <c:ptCount val="184"/>
                <c:pt idx="0">
                  <c:v>-17.0257948796094</c:v>
                </c:pt>
                <c:pt idx="1">
                  <c:v>3.78408172785893</c:v>
                </c:pt>
                <c:pt idx="2">
                  <c:v>26.6787370552519</c:v>
                </c:pt>
                <c:pt idx="3">
                  <c:v>-1.17960497289866</c:v>
                </c:pt>
                <c:pt idx="4">
                  <c:v>-0.450301092001282</c:v>
                </c:pt>
                <c:pt idx="5">
                  <c:v>-3.65000664189625</c:v>
                </c:pt>
                <c:pt idx="6">
                  <c:v>3.64054331190933</c:v>
                </c:pt>
                <c:pt idx="7">
                  <c:v>19.7093518115868</c:v>
                </c:pt>
                <c:pt idx="8">
                  <c:v>25.833979031891</c:v>
                </c:pt>
                <c:pt idx="9">
                  <c:v>2.96331646671599</c:v>
                </c:pt>
                <c:pt idx="10">
                  <c:v>15.2282180160813</c:v>
                </c:pt>
                <c:pt idx="11">
                  <c:v>16.8711972536987</c:v>
                </c:pt>
                <c:pt idx="12">
                  <c:v>17.7416415419955</c:v>
                </c:pt>
                <c:pt idx="13">
                  <c:v>5.57167564689376</c:v>
                </c:pt>
                <c:pt idx="14">
                  <c:v>6.25791414130281</c:v>
                </c:pt>
                <c:pt idx="15">
                  <c:v>-2.3650977112421</c:v>
                </c:pt>
                <c:pt idx="16">
                  <c:v>-17.5085297149492</c:v>
                </c:pt>
                <c:pt idx="17">
                  <c:v>-12.1647075744531</c:v>
                </c:pt>
                <c:pt idx="18">
                  <c:v>-21.0982391819622</c:v>
                </c:pt>
                <c:pt idx="19">
                  <c:v>-23.1346473937366</c:v>
                </c:pt>
                <c:pt idx="20">
                  <c:v>-27.2725304789812</c:v>
                </c:pt>
                <c:pt idx="21">
                  <c:v>-27.2725304789812</c:v>
                </c:pt>
                <c:pt idx="22">
                  <c:v>-33.4907984037309</c:v>
                </c:pt>
                <c:pt idx="23">
                  <c:v>-38.1672544668071</c:v>
                </c:pt>
                <c:pt idx="24">
                  <c:v>-45.2035339565653</c:v>
                </c:pt>
                <c:pt idx="25">
                  <c:v>-46.0956331837263</c:v>
                </c:pt>
                <c:pt idx="26">
                  <c:v>-50.4275181055504</c:v>
                </c:pt>
                <c:pt idx="27">
                  <c:v>-50.2862873821646</c:v>
                </c:pt>
                <c:pt idx="28">
                  <c:v>-50.2862873821646</c:v>
                </c:pt>
                <c:pt idx="29">
                  <c:v>-55.5311596644942</c:v>
                </c:pt>
                <c:pt idx="30">
                  <c:v>-45.8475372608907</c:v>
                </c:pt>
                <c:pt idx="31">
                  <c:v>-50.4800123276339</c:v>
                </c:pt>
                <c:pt idx="32">
                  <c:v>-52.8391970989302</c:v>
                </c:pt>
                <c:pt idx="33">
                  <c:v>-51.7537202985831</c:v>
                </c:pt>
                <c:pt idx="34">
                  <c:v>-53.0152140611091</c:v>
                </c:pt>
                <c:pt idx="35">
                  <c:v>-53.0152140611091</c:v>
                </c:pt>
                <c:pt idx="36">
                  <c:v>-48.8572591718395</c:v>
                </c:pt>
                <c:pt idx="37">
                  <c:v>-51.1585939078102</c:v>
                </c:pt>
                <c:pt idx="38">
                  <c:v>-38.3960602454488</c:v>
                </c:pt>
                <c:pt idx="39">
                  <c:v>-32.4248244383075</c:v>
                </c:pt>
                <c:pt idx="40">
                  <c:v>-47.9597164766994</c:v>
                </c:pt>
                <c:pt idx="41">
                  <c:v>-44.7153111604537</c:v>
                </c:pt>
                <c:pt idx="42">
                  <c:v>-44.7153111604537</c:v>
                </c:pt>
                <c:pt idx="43">
                  <c:v>-46.5584085025546</c:v>
                </c:pt>
                <c:pt idx="44">
                  <c:v>-53.9678777599271</c:v>
                </c:pt>
                <c:pt idx="45">
                  <c:v>-63.1683381833998</c:v>
                </c:pt>
                <c:pt idx="46">
                  <c:v>-69.6465925225523</c:v>
                </c:pt>
                <c:pt idx="47">
                  <c:v>-46.9767612482274</c:v>
                </c:pt>
                <c:pt idx="48">
                  <c:v>-30.0757905953357</c:v>
                </c:pt>
                <c:pt idx="49">
                  <c:v>-49.3403832893634</c:v>
                </c:pt>
                <c:pt idx="50">
                  <c:v>-47.1294950276665</c:v>
                </c:pt>
                <c:pt idx="51">
                  <c:v>-29.247229690147</c:v>
                </c:pt>
                <c:pt idx="52">
                  <c:v>-23.7747726380377</c:v>
                </c:pt>
                <c:pt idx="53">
                  <c:v>-1.3958335862826</c:v>
                </c:pt>
                <c:pt idx="54">
                  <c:v>-20.7123968906901</c:v>
                </c:pt>
                <c:pt idx="55">
                  <c:v>-40.7044216886554</c:v>
                </c:pt>
                <c:pt idx="56">
                  <c:v>-19.1417889575634</c:v>
                </c:pt>
                <c:pt idx="57">
                  <c:v>-19.6351958093367</c:v>
                </c:pt>
                <c:pt idx="58">
                  <c:v>-34.2977238075619</c:v>
                </c:pt>
                <c:pt idx="59">
                  <c:v>-32.278891024473</c:v>
                </c:pt>
                <c:pt idx="60">
                  <c:v>-14.6071327291317</c:v>
                </c:pt>
                <c:pt idx="61">
                  <c:v>-36.806380384546</c:v>
                </c:pt>
                <c:pt idx="62">
                  <c:v>-30.2602315138809</c:v>
                </c:pt>
                <c:pt idx="63">
                  <c:v>-30.2602315138809</c:v>
                </c:pt>
                <c:pt idx="64">
                  <c:v>-29.0072644700189</c:v>
                </c:pt>
                <c:pt idx="65">
                  <c:v>-25.581114512577</c:v>
                </c:pt>
                <c:pt idx="66">
                  <c:v>-22.552467308531</c:v>
                </c:pt>
                <c:pt idx="67">
                  <c:v>-40.7423636095385</c:v>
                </c:pt>
                <c:pt idx="68">
                  <c:v>-20.3155848323639</c:v>
                </c:pt>
                <c:pt idx="69">
                  <c:v>-22.6565958184944</c:v>
                </c:pt>
                <c:pt idx="70">
                  <c:v>-22.6565958184944</c:v>
                </c:pt>
                <c:pt idx="71">
                  <c:v>-19.6891000636027</c:v>
                </c:pt>
                <c:pt idx="72">
                  <c:v>-18.2737534609851</c:v>
                </c:pt>
                <c:pt idx="73">
                  <c:v>-16.4080760988903</c:v>
                </c:pt>
                <c:pt idx="74">
                  <c:v>-8.28707304797596</c:v>
                </c:pt>
                <c:pt idx="75">
                  <c:v>-4.41135696055556</c:v>
                </c:pt>
                <c:pt idx="76">
                  <c:v>-0.0572254292132257</c:v>
                </c:pt>
                <c:pt idx="77">
                  <c:v>-0.0572254292132257</c:v>
                </c:pt>
                <c:pt idx="78">
                  <c:v>-19.3181136975436</c:v>
                </c:pt>
                <c:pt idx="79">
                  <c:v>-13.6700801528572</c:v>
                </c:pt>
                <c:pt idx="80">
                  <c:v>-28.9403318482467</c:v>
                </c:pt>
                <c:pt idx="81">
                  <c:v>-21.3080621601828</c:v>
                </c:pt>
                <c:pt idx="82">
                  <c:v>-18.8885088122655</c:v>
                </c:pt>
                <c:pt idx="83">
                  <c:v>-21.3846936401171</c:v>
                </c:pt>
                <c:pt idx="84">
                  <c:v>-21.3846936401171</c:v>
                </c:pt>
                <c:pt idx="85">
                  <c:v>-4.59336224763121</c:v>
                </c:pt>
                <c:pt idx="86">
                  <c:v>-11.6350744032757</c:v>
                </c:pt>
                <c:pt idx="87">
                  <c:v>3.70269221265391</c:v>
                </c:pt>
                <c:pt idx="88">
                  <c:v>-9.63496342043988</c:v>
                </c:pt>
                <c:pt idx="89">
                  <c:v>-11.8625879675495</c:v>
                </c:pt>
                <c:pt idx="90">
                  <c:v>-15.5492456724991</c:v>
                </c:pt>
                <c:pt idx="91">
                  <c:v>-16.0589298162588</c:v>
                </c:pt>
                <c:pt idx="92">
                  <c:v>-11.7934885075489</c:v>
                </c:pt>
                <c:pt idx="93">
                  <c:v>-9.56360358227979</c:v>
                </c:pt>
                <c:pt idx="94">
                  <c:v>-9.30453698177565</c:v>
                </c:pt>
                <c:pt idx="95">
                  <c:v>-9.70528993558128</c:v>
                </c:pt>
                <c:pt idx="96">
                  <c:v>-13.076223821687</c:v>
                </c:pt>
                <c:pt idx="97">
                  <c:v>-15.4027329867068</c:v>
                </c:pt>
                <c:pt idx="98">
                  <c:v>-14.9503807379746</c:v>
                </c:pt>
                <c:pt idx="99">
                  <c:v>-16.1609546192298</c:v>
                </c:pt>
                <c:pt idx="100">
                  <c:v>-20.434530785478</c:v>
                </c:pt>
                <c:pt idx="101">
                  <c:v>-25.362396065783</c:v>
                </c:pt>
                <c:pt idx="102">
                  <c:v>-20.665761271786</c:v>
                </c:pt>
                <c:pt idx="103">
                  <c:v>-16.9149796037848</c:v>
                </c:pt>
                <c:pt idx="104">
                  <c:v>-11.0113291891431</c:v>
                </c:pt>
                <c:pt idx="105">
                  <c:v>-11.0113291891431</c:v>
                </c:pt>
                <c:pt idx="106">
                  <c:v>-11.2339362408838</c:v>
                </c:pt>
                <c:pt idx="107">
                  <c:v>-2.75407362137412</c:v>
                </c:pt>
                <c:pt idx="108">
                  <c:v>6.22691179667121</c:v>
                </c:pt>
                <c:pt idx="109">
                  <c:v>31.4732520292655</c:v>
                </c:pt>
                <c:pt idx="110">
                  <c:v>-2.64071881578081</c:v>
                </c:pt>
                <c:pt idx="111">
                  <c:v>2.72495622564566</c:v>
                </c:pt>
                <c:pt idx="112">
                  <c:v>2.72495622564566</c:v>
                </c:pt>
                <c:pt idx="113">
                  <c:v>4.71528283659808</c:v>
                </c:pt>
                <c:pt idx="114">
                  <c:v>-10.271623863834</c:v>
                </c:pt>
                <c:pt idx="115">
                  <c:v>1.26552226683361</c:v>
                </c:pt>
                <c:pt idx="116">
                  <c:v>-30.2018518385503</c:v>
                </c:pt>
                <c:pt idx="117">
                  <c:v>-5.18491160572898</c:v>
                </c:pt>
                <c:pt idx="118">
                  <c:v>-11.1770578034932</c:v>
                </c:pt>
                <c:pt idx="119">
                  <c:v>-11.1770578034932</c:v>
                </c:pt>
                <c:pt idx="120">
                  <c:v>-11.6410418374398</c:v>
                </c:pt>
                <c:pt idx="121">
                  <c:v>-3.33961490434571</c:v>
                </c:pt>
                <c:pt idx="122">
                  <c:v>-14.9338738861726</c:v>
                </c:pt>
                <c:pt idx="123">
                  <c:v>-7.43586993180523</c:v>
                </c:pt>
                <c:pt idx="124">
                  <c:v>-3.62310300018246</c:v>
                </c:pt>
                <c:pt idx="125">
                  <c:v>-6.04757069956471</c:v>
                </c:pt>
                <c:pt idx="126">
                  <c:v>-6.04757069956471</c:v>
                </c:pt>
                <c:pt idx="127">
                  <c:v>-2.76089703372387</c:v>
                </c:pt>
                <c:pt idx="128">
                  <c:v>-0.993618008737618</c:v>
                </c:pt>
                <c:pt idx="129">
                  <c:v>0.354240645059112</c:v>
                </c:pt>
                <c:pt idx="130">
                  <c:v>0.714100310749966</c:v>
                </c:pt>
                <c:pt idx="131">
                  <c:v>0.645227019292793</c:v>
                </c:pt>
                <c:pt idx="132">
                  <c:v>1.28083345230081</c:v>
                </c:pt>
                <c:pt idx="133">
                  <c:v>1.28083345230081</c:v>
                </c:pt>
                <c:pt idx="134">
                  <c:v>-0.527227224141591</c:v>
                </c:pt>
                <c:pt idx="135">
                  <c:v>-0.651472805033659</c:v>
                </c:pt>
                <c:pt idx="136">
                  <c:v>-1.1327792053323</c:v>
                </c:pt>
                <c:pt idx="137">
                  <c:v>-9.85620412061704</c:v>
                </c:pt>
                <c:pt idx="138">
                  <c:v>8.84887424147172</c:v>
                </c:pt>
                <c:pt idx="139">
                  <c:v>2.20900434911366</c:v>
                </c:pt>
                <c:pt idx="140">
                  <c:v>2.20900434911366</c:v>
                </c:pt>
                <c:pt idx="141">
                  <c:v>2.25011407393454</c:v>
                </c:pt>
                <c:pt idx="142">
                  <c:v>-0.074573024282687</c:v>
                </c:pt>
                <c:pt idx="143">
                  <c:v>0.960201837225871</c:v>
                </c:pt>
                <c:pt idx="144">
                  <c:v>9.71194454909885</c:v>
                </c:pt>
                <c:pt idx="145">
                  <c:v>-11.3748751490559</c:v>
                </c:pt>
                <c:pt idx="146">
                  <c:v>-3.23198034986317</c:v>
                </c:pt>
                <c:pt idx="147">
                  <c:v>-3.23198034986317</c:v>
                </c:pt>
                <c:pt idx="148">
                  <c:v>-4.20520731525748</c:v>
                </c:pt>
                <c:pt idx="149">
                  <c:v>9.82379210200257</c:v>
                </c:pt>
                <c:pt idx="150">
                  <c:v>-7.21327874847165</c:v>
                </c:pt>
                <c:pt idx="151">
                  <c:v>-3.33758724132794</c:v>
                </c:pt>
                <c:pt idx="152">
                  <c:v>-1.65842143595945</c:v>
                </c:pt>
                <c:pt idx="153">
                  <c:v>-3.01567758275566</c:v>
                </c:pt>
                <c:pt idx="154">
                  <c:v>-5.60169897674736</c:v>
                </c:pt>
                <c:pt idx="155">
                  <c:v>-4.81110706888026</c:v>
                </c:pt>
                <c:pt idx="156">
                  <c:v>-12.873009298685</c:v>
                </c:pt>
                <c:pt idx="157">
                  <c:v>1.82898608434561</c:v>
                </c:pt>
                <c:pt idx="158">
                  <c:v>-3.07844672177191</c:v>
                </c:pt>
                <c:pt idx="159">
                  <c:v>-3.55754955736826</c:v>
                </c:pt>
                <c:pt idx="160">
                  <c:v>-1.46507584578821</c:v>
                </c:pt>
                <c:pt idx="161">
                  <c:v>-3.1348141761551</c:v>
                </c:pt>
                <c:pt idx="162">
                  <c:v>-3.07947038466481</c:v>
                </c:pt>
                <c:pt idx="163">
                  <c:v>-4.14241152443032</c:v>
                </c:pt>
                <c:pt idx="164">
                  <c:v>-3.32684716672996</c:v>
                </c:pt>
                <c:pt idx="165">
                  <c:v>-2.78044485048983</c:v>
                </c:pt>
                <c:pt idx="166">
                  <c:v>-3.81311805232888</c:v>
                </c:pt>
                <c:pt idx="167">
                  <c:v>-3.34792842558292</c:v>
                </c:pt>
                <c:pt idx="168">
                  <c:v>-2.12186149836666</c:v>
                </c:pt>
                <c:pt idx="169">
                  <c:v>-1.80267716554912</c:v>
                </c:pt>
                <c:pt idx="170">
                  <c:v>-1.46423501133147</c:v>
                </c:pt>
                <c:pt idx="171">
                  <c:v>0.930157410088395</c:v>
                </c:pt>
                <c:pt idx="172">
                  <c:v>2.83841181490065</c:v>
                </c:pt>
                <c:pt idx="173">
                  <c:v>4.14168188738684</c:v>
                </c:pt>
                <c:pt idx="174">
                  <c:v>6.44081401014811</c:v>
                </c:pt>
                <c:pt idx="175">
                  <c:v>5.02753366122388</c:v>
                </c:pt>
                <c:pt idx="176">
                  <c:v>13.1573072044149</c:v>
                </c:pt>
                <c:pt idx="177">
                  <c:v>-2.77837033743503</c:v>
                </c:pt>
                <c:pt idx="178">
                  <c:v>1.037253971755</c:v>
                </c:pt>
                <c:pt idx="179">
                  <c:v>1.89255499335077</c:v>
                </c:pt>
                <c:pt idx="180">
                  <c:v>-0.359880302036275</c:v>
                </c:pt>
                <c:pt idx="181">
                  <c:v>-2.81288013356288</c:v>
                </c:pt>
                <c:pt idx="182">
                  <c:v>-1.78030617792364</c:v>
                </c:pt>
                <c:pt idx="183">
                  <c:v>-12.3371948193413</c:v>
                </c:pt>
              </c:numCache>
            </c:numRef>
          </c:val>
        </c:ser>
        <c:gapWidth val="50"/>
        <c:overlap val="-27"/>
        <c:axId val="91799606"/>
        <c:axId val="5911834"/>
      </c:barChart>
      <c:catAx>
        <c:axId val="91799606"/>
        <c:scaling>
          <c:orientation val="minMax"/>
          <c:max val="44074"/>
        </c:scaling>
        <c:delete val="0"/>
        <c:axPos val="b"/>
        <c:numFmt formatCode="[$-380A]dd/mm/yyyy" sourceLinked="1"/>
        <c:majorTickMark val="none"/>
        <c:minorTickMark val="none"/>
        <c:tickLblPos val="low"/>
        <c:spPr>
          <a:ln w="9360">
            <a:solidFill>
              <a:srgbClr val="595959"/>
            </a:solidFill>
            <a:round/>
          </a:ln>
        </c:spPr>
        <c:txPr>
          <a:bodyPr/>
          <a:lstStyle/>
          <a:p>
            <a:pPr>
              <a:defRPr b="0" sz="1000" spc="-1" strike="noStrike">
                <a:solidFill>
                  <a:srgbClr val="000000"/>
                </a:solidFill>
                <a:latin typeface="Aquawax"/>
              </a:defRPr>
            </a:pPr>
          </a:p>
        </c:txPr>
        <c:crossAx val="5911834"/>
        <c:crosses val="autoZero"/>
        <c:auto val="1"/>
        <c:lblAlgn val="ctr"/>
        <c:lblOffset val="100"/>
        <c:noMultiLvlLbl val="0"/>
      </c:catAx>
      <c:valAx>
        <c:axId val="5911834"/>
        <c:scaling>
          <c:orientation val="minMax"/>
        </c:scaling>
        <c:delete val="0"/>
        <c:axPos val="l"/>
        <c:numFmt formatCode="0"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91799606"/>
        <c:crosses val="autoZero"/>
        <c:crossBetween val="between"/>
      </c:valAx>
      <c:spPr>
        <a:noFill/>
        <a:ln>
          <a:noFill/>
        </a:ln>
      </c:spPr>
    </c:plotArea>
    <c:plotVisOnly val="1"/>
    <c:dispBlanksAs val="gap"/>
  </c:chart>
  <c:spPr>
    <a:noFill/>
    <a:ln w="9360">
      <a:noFill/>
    </a:ln>
  </c:spPr>
</c:chartSpace>
</file>

<file path=ppt/charts/chart30.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218859245630175"/>
          <c:y val="0.0222042793702059"/>
          <c:w val="0.781140754369825"/>
          <c:h val="0.889866774323779"/>
        </c:manualLayout>
      </c:layout>
      <c:barChart>
        <c:barDir val="bar"/>
        <c:grouping val="clustered"/>
        <c:varyColors val="0"/>
        <c:ser>
          <c:idx val="0"/>
          <c:order val="0"/>
          <c:tx>
            <c:strRef>
              <c:f>label 0</c:f>
              <c:strCache>
                <c:ptCount val="1"/>
                <c:pt idx="0">
                  <c:v>Serie1</c:v>
                </c:pt>
              </c:strCache>
            </c:strRef>
          </c:tx>
          <c:spPr>
            <a:solidFill>
              <a:srgbClr val="bfbfbf"/>
            </a:solidFill>
            <a:ln w="25560">
              <a:noFill/>
            </a:ln>
          </c:spPr>
          <c:invertIfNegative val="0"/>
          <c:dPt>
            <c:idx val="11"/>
            <c:invertIfNegative val="0"/>
            <c:spPr>
              <a:solidFill>
                <a:srgbClr val="bfbfbf"/>
              </a:solidFill>
              <a:ln w="25560">
                <a:noFill/>
              </a:ln>
            </c:spPr>
          </c:dPt>
          <c:dPt>
            <c:idx val="12"/>
            <c:invertIfNegative val="0"/>
            <c:spPr>
              <a:solidFill>
                <a:srgbClr val="8faadc"/>
              </a:solidFill>
              <a:ln w="25560">
                <a:noFill/>
              </a:ln>
            </c:spPr>
          </c:dPt>
          <c:dPt>
            <c:idx val="13"/>
            <c:invertIfNegative val="0"/>
            <c:spPr>
              <a:solidFill>
                <a:srgbClr val="bfbfbf"/>
              </a:solidFill>
              <a:ln w="25560">
                <a:noFill/>
              </a:ln>
            </c:spPr>
          </c:dPt>
          <c:dPt>
            <c:idx val="14"/>
            <c:invertIfNegative val="0"/>
            <c:spPr>
              <a:solidFill>
                <a:srgbClr val="bfbfbf"/>
              </a:solidFill>
              <a:ln w="25560">
                <a:noFill/>
              </a:ln>
            </c:spPr>
          </c:dPt>
          <c:dPt>
            <c:idx val="15"/>
            <c:invertIfNegative val="0"/>
            <c:spPr>
              <a:solidFill>
                <a:srgbClr val="bfbfbf"/>
              </a:solidFill>
              <a:ln w="25560">
                <a:noFill/>
              </a:ln>
            </c:spPr>
          </c:dPt>
          <c:dPt>
            <c:idx val="16"/>
            <c:invertIfNegative val="0"/>
            <c:spPr>
              <a:solidFill>
                <a:srgbClr val="bfbfbf"/>
              </a:solidFill>
              <a:ln w="25560">
                <a:noFill/>
              </a:ln>
            </c:spPr>
          </c:dPt>
          <c:dPt>
            <c:idx val="17"/>
            <c:invertIfNegative val="0"/>
            <c:spPr>
              <a:solidFill>
                <a:srgbClr val="bfbfbf"/>
              </a:solidFill>
              <a:ln w="25560">
                <a:noFill/>
              </a:ln>
            </c:spPr>
          </c:dPt>
          <c:dLbls>
            <c:dLbl>
              <c:idx val="11"/>
              <c:txPr>
                <a:bodyPr/>
                <a:lstStyle/>
                <a:p>
                  <a:pPr>
                    <a:defRPr b="1" sz="1000" spc="-1" strike="noStrike">
                      <a:solidFill>
                        <a:srgbClr val="000000"/>
                      </a:solidFill>
                      <a:latin typeface="Aquawax"/>
                    </a:defRPr>
                  </a:pPr>
                </a:p>
              </c:txPr>
              <c:dLblPos val="outEnd"/>
              <c:showLegendKey val="0"/>
              <c:showVal val="0"/>
              <c:showCatName val="0"/>
              <c:showSerName val="0"/>
              <c:showPercent val="0"/>
              <c:separator>; </c:separator>
            </c:dLbl>
            <c:dLbl>
              <c:idx val="12"/>
              <c:numFmt formatCode="0.0" sourceLinked="0"/>
              <c:txPr>
                <a:bodyPr/>
                <a:lstStyle/>
                <a:p>
                  <a:pPr>
                    <a:defRPr b="0" sz="800" spc="-1" strike="noStrike">
                      <a:solidFill>
                        <a:srgbClr val="000000"/>
                      </a:solidFill>
                      <a:latin typeface="Aquawax"/>
                    </a:defRPr>
                  </a:pPr>
                </a:p>
              </c:txPr>
              <c:dLblPos val="outEnd"/>
              <c:showLegendKey val="0"/>
              <c:showVal val="1"/>
              <c:showCatName val="0"/>
              <c:showSerName val="0"/>
              <c:showPercent val="0"/>
              <c:separator>; </c:separator>
            </c:dLbl>
            <c:dLbl>
              <c:idx val="13"/>
              <c:txPr>
                <a:bodyPr/>
                <a:lstStyle/>
                <a:p>
                  <a:pPr>
                    <a:defRPr b="1" sz="1000" spc="-1" strike="noStrike">
                      <a:solidFill>
                        <a:srgbClr val="000000"/>
                      </a:solidFill>
                      <a:latin typeface="Aquawax"/>
                    </a:defRPr>
                  </a:pPr>
                </a:p>
              </c:txPr>
              <c:dLblPos val="outEnd"/>
              <c:showLegendKey val="0"/>
              <c:showVal val="0"/>
              <c:showCatName val="0"/>
              <c:showSerName val="0"/>
              <c:showPercent val="0"/>
              <c:separator>; </c:separator>
            </c:dLbl>
            <c:dLbl>
              <c:idx val="14"/>
              <c:txPr>
                <a:bodyPr/>
                <a:lstStyle/>
                <a:p>
                  <a:pPr>
                    <a:defRPr b="1" sz="1000" spc="-1" strike="noStrike">
                      <a:solidFill>
                        <a:srgbClr val="000000"/>
                      </a:solidFill>
                      <a:latin typeface="Aquawax"/>
                    </a:defRPr>
                  </a:pPr>
                </a:p>
              </c:txPr>
              <c:dLblPos val="outEnd"/>
              <c:showLegendKey val="0"/>
              <c:showVal val="0"/>
              <c:showCatName val="0"/>
              <c:showSerName val="0"/>
              <c:showPercent val="0"/>
              <c:separator>; </c:separator>
            </c:dLbl>
            <c:dLbl>
              <c:idx val="15"/>
              <c:txPr>
                <a:bodyPr/>
                <a:lstStyle/>
                <a:p>
                  <a:pPr>
                    <a:defRPr b="1" sz="1000" spc="-1" strike="noStrike">
                      <a:solidFill>
                        <a:srgbClr val="000000"/>
                      </a:solidFill>
                      <a:latin typeface="Aquawax"/>
                    </a:defRPr>
                  </a:pPr>
                </a:p>
              </c:txPr>
              <c:dLblPos val="outEnd"/>
              <c:showLegendKey val="0"/>
              <c:showVal val="0"/>
              <c:showCatName val="0"/>
              <c:showSerName val="0"/>
              <c:showPercent val="0"/>
              <c:separator>; </c:separator>
            </c:dLbl>
            <c:dLbl>
              <c:idx val="16"/>
              <c:txPr>
                <a:bodyPr/>
                <a:lstStyle/>
                <a:p>
                  <a:pPr>
                    <a:defRPr b="1" sz="1000" spc="-1" strike="noStrike">
                      <a:solidFill>
                        <a:srgbClr val="000000"/>
                      </a:solidFill>
                      <a:latin typeface="Aquawax"/>
                    </a:defRPr>
                  </a:pPr>
                </a:p>
              </c:txPr>
              <c:dLblPos val="outEnd"/>
              <c:showLegendKey val="0"/>
              <c:showVal val="0"/>
              <c:showCatName val="0"/>
              <c:showSerName val="0"/>
              <c:showPercent val="0"/>
              <c:separator>; </c:separator>
            </c:dLbl>
            <c:dLbl>
              <c:idx val="17"/>
              <c:txPr>
                <a:bodyPr/>
                <a:lstStyle/>
                <a:p>
                  <a:pPr>
                    <a:defRPr b="1" sz="1000" spc="-1" strike="noStrike">
                      <a:solidFill>
                        <a:srgbClr val="000000"/>
                      </a:solidFill>
                      <a:latin typeface="Aquawax"/>
                    </a:defRPr>
                  </a:pPr>
                </a:p>
              </c:txPr>
              <c:dLblPos val="outEnd"/>
              <c:showLegendKey val="0"/>
              <c:showVal val="0"/>
              <c:showCatName val="0"/>
              <c:showSerName val="0"/>
              <c:showPercent val="0"/>
              <c:separator>; </c:separator>
            </c:dLbl>
            <c:txPr>
              <a:bodyPr/>
              <a:lstStyle/>
              <a:p>
                <a:pPr>
                  <a:defRPr b="1" sz="1000" spc="-1" strike="noStrike">
                    <a:solidFill>
                      <a:srgbClr val="000000"/>
                    </a:solidFill>
                    <a:latin typeface="Aquawax"/>
                    <a:ea typeface="Arial"/>
                  </a:defRPr>
                </a:pPr>
              </a:p>
            </c:txPr>
            <c:dLblPos val="outEnd"/>
            <c:showLegendKey val="0"/>
            <c:showVal val="0"/>
            <c:showCatName val="0"/>
            <c:showSerName val="0"/>
            <c:showPercent val="0"/>
            <c:separator>; </c:separator>
            <c:showLeaderLines val="0"/>
          </c:dLbls>
          <c:cat>
            <c:strRef>
              <c:f>categories</c:f>
              <c:strCache>
                <c:ptCount val="18"/>
                <c:pt idx="0">
                  <c:v>Euro</c:v>
                </c:pt>
                <c:pt idx="1">
                  <c:v>Australian Dollar</c:v>
                </c:pt>
                <c:pt idx="2">
                  <c:v>Japanese Yen</c:v>
                </c:pt>
                <c:pt idx="3">
                  <c:v>New Zealand Dollar</c:v>
                </c:pt>
                <c:pt idx="4">
                  <c:v>Chilean Peso</c:v>
                </c:pt>
                <c:pt idx="5">
                  <c:v>Chinese Renminbi</c:v>
                </c:pt>
                <c:pt idx="6">
                  <c:v>Singapore Dollar</c:v>
                </c:pt>
                <c:pt idx="7">
                  <c:v>Malaysian Ringgit</c:v>
                </c:pt>
                <c:pt idx="8">
                  <c:v>Indian Rupee</c:v>
                </c:pt>
                <c:pt idx="9">
                  <c:v>Peruvian Sol</c:v>
                </c:pt>
                <c:pt idx="10">
                  <c:v>Indonesian Rupiah</c:v>
                </c:pt>
                <c:pt idx="11">
                  <c:v>Colombian Peso</c:v>
                </c:pt>
                <c:pt idx="12">
                  <c:v>Uruguayan Peso</c:v>
                </c:pt>
                <c:pt idx="13">
                  <c:v>Mexican Peso</c:v>
                </c:pt>
                <c:pt idx="14">
                  <c:v>Russian Ruble</c:v>
                </c:pt>
                <c:pt idx="15">
                  <c:v>Argentine Peso (official)</c:v>
                </c:pt>
                <c:pt idx="16">
                  <c:v>Brazilian Real</c:v>
                </c:pt>
                <c:pt idx="17">
                  <c:v>Turkish Lira</c:v>
                </c:pt>
              </c:strCache>
            </c:strRef>
          </c:cat>
          <c:val>
            <c:numRef>
              <c:f>0</c:f>
              <c:numCache>
                <c:formatCode>General</c:formatCode>
                <c:ptCount val="18"/>
                <c:pt idx="0">
                  <c:v>-8.78777643634687</c:v>
                </c:pt>
                <c:pt idx="1">
                  <c:v>-8.36079102485333</c:v>
                </c:pt>
                <c:pt idx="2">
                  <c:v>-4.67810014044736</c:v>
                </c:pt>
                <c:pt idx="3">
                  <c:v>-4.20042016771035</c:v>
                </c:pt>
                <c:pt idx="4">
                  <c:v>-3.76146907169693</c:v>
                </c:pt>
                <c:pt idx="5">
                  <c:v>-2.34199725714395</c:v>
                </c:pt>
                <c:pt idx="6">
                  <c:v>-1.92169790371947</c:v>
                </c:pt>
                <c:pt idx="7">
                  <c:v>-0.235503332200904</c:v>
                </c:pt>
                <c:pt idx="8">
                  <c:v>2.7633186892934</c:v>
                </c:pt>
                <c:pt idx="9">
                  <c:v>5.72231270709818</c:v>
                </c:pt>
                <c:pt idx="10">
                  <c:v>8.72581211727159</c:v>
                </c:pt>
                <c:pt idx="11">
                  <c:v>9.35338951790829</c:v>
                </c:pt>
                <c:pt idx="12">
                  <c:v>11.6405937826349</c:v>
                </c:pt>
                <c:pt idx="13">
                  <c:v>14.6126242913059</c:v>
                </c:pt>
                <c:pt idx="14">
                  <c:v>18.0203673082515</c:v>
                </c:pt>
                <c:pt idx="15">
                  <c:v>21.3478142368042</c:v>
                </c:pt>
                <c:pt idx="16">
                  <c:v>21.9001361413792</c:v>
                </c:pt>
                <c:pt idx="17">
                  <c:v>22.8974879884947</c:v>
                </c:pt>
              </c:numCache>
            </c:numRef>
          </c:val>
        </c:ser>
        <c:gapWidth val="40"/>
        <c:overlap val="2"/>
        <c:axId val="79740806"/>
        <c:axId val="24037988"/>
      </c:barChart>
      <c:catAx>
        <c:axId val="79740806"/>
        <c:scaling>
          <c:orientation val="minMax"/>
        </c:scaling>
        <c:delete val="0"/>
        <c:axPos val="b"/>
        <c:numFmt formatCode="[$-380A]dd/mm/yyyy" sourceLinked="1"/>
        <c:majorTickMark val="none"/>
        <c:minorTickMark val="none"/>
        <c:tickLblPos val="low"/>
        <c:spPr>
          <a:ln w="9360">
            <a:solidFill>
              <a:srgbClr val="404040"/>
            </a:solidFill>
            <a:round/>
          </a:ln>
        </c:spPr>
        <c:txPr>
          <a:bodyPr/>
          <a:lstStyle/>
          <a:p>
            <a:pPr>
              <a:defRPr b="0" sz="1000" spc="-1" strike="noStrike">
                <a:solidFill>
                  <a:srgbClr val="000000"/>
                </a:solidFill>
                <a:latin typeface="Aquawax"/>
                <a:ea typeface="Arial"/>
              </a:defRPr>
            </a:pPr>
          </a:p>
        </c:txPr>
        <c:crossAx val="24037988"/>
        <c:crosses val="autoZero"/>
        <c:auto val="1"/>
        <c:lblAlgn val="ctr"/>
        <c:lblOffset val="100"/>
        <c:noMultiLvlLbl val="0"/>
      </c:catAx>
      <c:valAx>
        <c:axId val="24037988"/>
        <c:scaling>
          <c:orientation val="minMax"/>
        </c:scaling>
        <c:delete val="0"/>
        <c:axPos val="l"/>
        <c:numFmt formatCode="0" sourceLinked="0"/>
        <c:majorTickMark val="none"/>
        <c:minorTickMark val="none"/>
        <c:tickLblPos val="nextTo"/>
        <c:spPr>
          <a:ln w="9360">
            <a:noFill/>
          </a:ln>
        </c:spPr>
        <c:txPr>
          <a:bodyPr/>
          <a:lstStyle/>
          <a:p>
            <a:pPr>
              <a:defRPr b="0" sz="1000" spc="-1" strike="noStrike">
                <a:solidFill>
                  <a:srgbClr val="000000"/>
                </a:solidFill>
                <a:latin typeface="Aquawax"/>
                <a:ea typeface="Arial"/>
              </a:defRPr>
            </a:pPr>
          </a:p>
        </c:txPr>
        <c:crossAx val="79740806"/>
        <c:crosses val="autoZero"/>
        <c:crossBetween val="between"/>
      </c:valAx>
      <c:spPr>
        <a:noFill/>
        <a:ln w="25560">
          <a:noFill/>
        </a:ln>
      </c:spPr>
    </c:plotArea>
    <c:plotVisOnly val="1"/>
    <c:dispBlanksAs val="gap"/>
  </c:chart>
  <c:spPr>
    <a:solidFill>
      <a:srgbClr val="ffffff"/>
    </a:solidFill>
    <a:ln w="9360">
      <a:noFill/>
    </a:ln>
  </c:spPr>
</c:chartSpace>
</file>

<file path=ppt/charts/chart31.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919758697628295"/>
          <c:y val="0.102897647608662"/>
          <c:w val="0.824229402528717"/>
          <c:h val="0.842420937840785"/>
        </c:manualLayout>
      </c:layout>
      <c:barChart>
        <c:barDir val="col"/>
        <c:grouping val="clustered"/>
        <c:varyColors val="0"/>
        <c:ser>
          <c:idx val="0"/>
          <c:order val="0"/>
          <c:tx>
            <c:strRef>
              <c:f>label 0</c:f>
              <c:strCache>
                <c:ptCount val="1"/>
                <c:pt idx="0">
                  <c:v>Spot market interventions (in USD millions)</c:v>
                </c:pt>
              </c:strCache>
            </c:strRef>
          </c:tx>
          <c:spPr>
            <a:solidFill>
              <a:srgbClr val="008080"/>
            </a:solidFill>
            <a:ln>
              <a:noFill/>
            </a:ln>
          </c:spPr>
          <c:invertIfNegative val="0"/>
          <c:dLbls>
            <c:txPr>
              <a:bodyPr/>
              <a:lstStyle/>
              <a:p>
                <a:pPr>
                  <a:defRPr b="0" sz="900" spc="-1" strike="noStrike">
                    <a:solidFill>
                      <a:srgbClr val="000000"/>
                    </a:solidFill>
                    <a:latin typeface="Aquawax"/>
                  </a:defRPr>
                </a:pPr>
              </a:p>
            </c:txPr>
            <c:dLblPos val="outEnd"/>
            <c:showLegendKey val="0"/>
            <c:showVal val="0"/>
            <c:showCatName val="0"/>
            <c:showSerName val="0"/>
            <c:showPercent val="0"/>
            <c:separator>; </c:separator>
            <c:showLeaderLines val="0"/>
          </c:dLbls>
          <c:cat>
            <c:strRef>
              <c:f>categories</c:f>
              <c:strCache>
                <c:ptCount val="784"/>
                <c:pt idx="0">
                  <c:v>Jan-18</c:v>
                </c:pt>
                <c:pt idx="1">
                  <c:v>Jan-18</c:v>
                </c:pt>
                <c:pt idx="2">
                  <c:v>Jan-18</c:v>
                </c:pt>
                <c:pt idx="3">
                  <c:v>Jan-18</c:v>
                </c:pt>
                <c:pt idx="4">
                  <c:v>Jan-18</c:v>
                </c:pt>
                <c:pt idx="5">
                  <c:v>Jan-18</c:v>
                </c:pt>
                <c:pt idx="6">
                  <c:v>Jan-18</c:v>
                </c:pt>
                <c:pt idx="7">
                  <c:v>Jan-18</c:v>
                </c:pt>
                <c:pt idx="8">
                  <c:v>Jan-18</c:v>
                </c:pt>
                <c:pt idx="9">
                  <c:v>Jan-18</c:v>
                </c:pt>
                <c:pt idx="10">
                  <c:v>Feb-18</c:v>
                </c:pt>
                <c:pt idx="11">
                  <c:v>Feb-18</c:v>
                </c:pt>
                <c:pt idx="12">
                  <c:v>Feb-18</c:v>
                </c:pt>
                <c:pt idx="13">
                  <c:v>Feb-18</c:v>
                </c:pt>
                <c:pt idx="14">
                  <c:v>Feb-18</c:v>
                </c:pt>
                <c:pt idx="15">
                  <c:v>Feb-18</c:v>
                </c:pt>
                <c:pt idx="16">
                  <c:v>Feb-18</c:v>
                </c:pt>
                <c:pt idx="17">
                  <c:v>Feb-18</c:v>
                </c:pt>
                <c:pt idx="18">
                  <c:v>Feb-18</c:v>
                </c:pt>
                <c:pt idx="19">
                  <c:v>Feb-18</c:v>
                </c:pt>
                <c:pt idx="20">
                  <c:v>Feb-18</c:v>
                </c:pt>
                <c:pt idx="21">
                  <c:v>Feb-18</c:v>
                </c:pt>
                <c:pt idx="22">
                  <c:v>Feb-18</c:v>
                </c:pt>
                <c:pt idx="23">
                  <c:v>Feb-18</c:v>
                </c:pt>
                <c:pt idx="24">
                  <c:v>Feb-18</c:v>
                </c:pt>
                <c:pt idx="25">
                  <c:v>Feb-18</c:v>
                </c:pt>
                <c:pt idx="26">
                  <c:v>Feb-18</c:v>
                </c:pt>
                <c:pt idx="27">
                  <c:v>Feb-18</c:v>
                </c:pt>
                <c:pt idx="28">
                  <c:v>Mar-18</c:v>
                </c:pt>
                <c:pt idx="29">
                  <c:v>Mar-18</c:v>
                </c:pt>
                <c:pt idx="30">
                  <c:v>Mar-18</c:v>
                </c:pt>
                <c:pt idx="31">
                  <c:v>Mar-18</c:v>
                </c:pt>
                <c:pt idx="32">
                  <c:v>Mar-18</c:v>
                </c:pt>
                <c:pt idx="33">
                  <c:v>Mar-18</c:v>
                </c:pt>
                <c:pt idx="34">
                  <c:v>Mar-18</c:v>
                </c:pt>
                <c:pt idx="35">
                  <c:v>Mar-18</c:v>
                </c:pt>
                <c:pt idx="36">
                  <c:v>Mar-18</c:v>
                </c:pt>
                <c:pt idx="37">
                  <c:v>Mar-18</c:v>
                </c:pt>
                <c:pt idx="38">
                  <c:v>Mar-18</c:v>
                </c:pt>
                <c:pt idx="39">
                  <c:v>Mar-18</c:v>
                </c:pt>
                <c:pt idx="40">
                  <c:v>Mar-18</c:v>
                </c:pt>
                <c:pt idx="41">
                  <c:v>Mar-18</c:v>
                </c:pt>
                <c:pt idx="42">
                  <c:v>Mar-18</c:v>
                </c:pt>
                <c:pt idx="43">
                  <c:v>Mar-18</c:v>
                </c:pt>
                <c:pt idx="44">
                  <c:v>Mar-18</c:v>
                </c:pt>
                <c:pt idx="45">
                  <c:v>Mar-18</c:v>
                </c:pt>
                <c:pt idx="46">
                  <c:v>Mar-18</c:v>
                </c:pt>
                <c:pt idx="47">
                  <c:v>Mar-18</c:v>
                </c:pt>
                <c:pt idx="48">
                  <c:v>Apr-18</c:v>
                </c:pt>
                <c:pt idx="49">
                  <c:v>Apr-18</c:v>
                </c:pt>
                <c:pt idx="50">
                  <c:v>Apr-18</c:v>
                </c:pt>
                <c:pt idx="51">
                  <c:v>Apr-18</c:v>
                </c:pt>
                <c:pt idx="52">
                  <c:v>Apr-18</c:v>
                </c:pt>
                <c:pt idx="53">
                  <c:v>Apr-18</c:v>
                </c:pt>
                <c:pt idx="54">
                  <c:v>Apr-18</c:v>
                </c:pt>
                <c:pt idx="55">
                  <c:v>Apr-18</c:v>
                </c:pt>
                <c:pt idx="56">
                  <c:v>Apr-18</c:v>
                </c:pt>
                <c:pt idx="57">
                  <c:v>Apr-18</c:v>
                </c:pt>
                <c:pt idx="58">
                  <c:v>Apr-18</c:v>
                </c:pt>
                <c:pt idx="59">
                  <c:v>Apr-18</c:v>
                </c:pt>
                <c:pt idx="60">
                  <c:v>Apr-18</c:v>
                </c:pt>
                <c:pt idx="61">
                  <c:v>Apr-18</c:v>
                </c:pt>
                <c:pt idx="62">
                  <c:v>Apr-18</c:v>
                </c:pt>
                <c:pt idx="63">
                  <c:v>Apr-18</c:v>
                </c:pt>
                <c:pt idx="64">
                  <c:v>Apr-18</c:v>
                </c:pt>
                <c:pt idx="65">
                  <c:v>Apr-18</c:v>
                </c:pt>
                <c:pt idx="66">
                  <c:v>Apr-18</c:v>
                </c:pt>
                <c:pt idx="67">
                  <c:v>Apr-18</c:v>
                </c:pt>
                <c:pt idx="68">
                  <c:v>May-18</c:v>
                </c:pt>
                <c:pt idx="69">
                  <c:v>May-18</c:v>
                </c:pt>
                <c:pt idx="70">
                  <c:v>May-18</c:v>
                </c:pt>
                <c:pt idx="71">
                  <c:v>May-18</c:v>
                </c:pt>
                <c:pt idx="72">
                  <c:v>May-18</c:v>
                </c:pt>
                <c:pt idx="73">
                  <c:v>May-18</c:v>
                </c:pt>
                <c:pt idx="74">
                  <c:v>May-18</c:v>
                </c:pt>
                <c:pt idx="75">
                  <c:v>May-18</c:v>
                </c:pt>
                <c:pt idx="76">
                  <c:v>May-18</c:v>
                </c:pt>
                <c:pt idx="77">
                  <c:v>May-18</c:v>
                </c:pt>
                <c:pt idx="78">
                  <c:v>May-18</c:v>
                </c:pt>
                <c:pt idx="79">
                  <c:v>May-18</c:v>
                </c:pt>
                <c:pt idx="80">
                  <c:v>May-18</c:v>
                </c:pt>
                <c:pt idx="81">
                  <c:v>May-18</c:v>
                </c:pt>
                <c:pt idx="82">
                  <c:v>May-18</c:v>
                </c:pt>
                <c:pt idx="83">
                  <c:v>May-18</c:v>
                </c:pt>
                <c:pt idx="84">
                  <c:v>May-18</c:v>
                </c:pt>
                <c:pt idx="85">
                  <c:v>May-18</c:v>
                </c:pt>
                <c:pt idx="86">
                  <c:v>May-18</c:v>
                </c:pt>
                <c:pt idx="87">
                  <c:v>May-18</c:v>
                </c:pt>
                <c:pt idx="88">
                  <c:v>May-18</c:v>
                </c:pt>
                <c:pt idx="89">
                  <c:v>Jun-18</c:v>
                </c:pt>
                <c:pt idx="90">
                  <c:v>Jun-18</c:v>
                </c:pt>
                <c:pt idx="91">
                  <c:v>Jun-18</c:v>
                </c:pt>
                <c:pt idx="92">
                  <c:v>Jun-18</c:v>
                </c:pt>
                <c:pt idx="93">
                  <c:v>Jun-18</c:v>
                </c:pt>
                <c:pt idx="94">
                  <c:v>Jun-18</c:v>
                </c:pt>
                <c:pt idx="95">
                  <c:v>Jun-18</c:v>
                </c:pt>
                <c:pt idx="96">
                  <c:v>Jun-18</c:v>
                </c:pt>
                <c:pt idx="97">
                  <c:v>Jun-18</c:v>
                </c:pt>
                <c:pt idx="98">
                  <c:v>Jun-18</c:v>
                </c:pt>
                <c:pt idx="99">
                  <c:v>Jun-18</c:v>
                </c:pt>
                <c:pt idx="100">
                  <c:v>Jun-18</c:v>
                </c:pt>
                <c:pt idx="101">
                  <c:v>Jun-18</c:v>
                </c:pt>
                <c:pt idx="102">
                  <c:v>Jun-18</c:v>
                </c:pt>
                <c:pt idx="103">
                  <c:v>Jun-18</c:v>
                </c:pt>
                <c:pt idx="104">
                  <c:v>Jun-18</c:v>
                </c:pt>
                <c:pt idx="105">
                  <c:v>Jun-18</c:v>
                </c:pt>
                <c:pt idx="106">
                  <c:v>Jun-18</c:v>
                </c:pt>
                <c:pt idx="107">
                  <c:v>Jun-18</c:v>
                </c:pt>
                <c:pt idx="108">
                  <c:v>Jun-18</c:v>
                </c:pt>
                <c:pt idx="109">
                  <c:v>Jul-18</c:v>
                </c:pt>
                <c:pt idx="110">
                  <c:v>Jul-18</c:v>
                </c:pt>
                <c:pt idx="111">
                  <c:v>Jul-18</c:v>
                </c:pt>
                <c:pt idx="112">
                  <c:v>Jul-18</c:v>
                </c:pt>
                <c:pt idx="113">
                  <c:v>Jul-18</c:v>
                </c:pt>
                <c:pt idx="114">
                  <c:v>Jul-18</c:v>
                </c:pt>
                <c:pt idx="115">
                  <c:v>Jul-18</c:v>
                </c:pt>
                <c:pt idx="116">
                  <c:v>Jul-18</c:v>
                </c:pt>
                <c:pt idx="117">
                  <c:v>Jul-18</c:v>
                </c:pt>
                <c:pt idx="118">
                  <c:v>Jul-18</c:v>
                </c:pt>
                <c:pt idx="119">
                  <c:v>Jul-18</c:v>
                </c:pt>
                <c:pt idx="120">
                  <c:v>Jul-18</c:v>
                </c:pt>
                <c:pt idx="121">
                  <c:v>Jul-18</c:v>
                </c:pt>
                <c:pt idx="122">
                  <c:v>Jul-18</c:v>
                </c:pt>
                <c:pt idx="123">
                  <c:v>Jul-18</c:v>
                </c:pt>
                <c:pt idx="124">
                  <c:v>Jul-18</c:v>
                </c:pt>
                <c:pt idx="125">
                  <c:v>Jul-18</c:v>
                </c:pt>
                <c:pt idx="126">
                  <c:v>Jul-18</c:v>
                </c:pt>
                <c:pt idx="127">
                  <c:v>Jul-18</c:v>
                </c:pt>
                <c:pt idx="128">
                  <c:v>Jul-18</c:v>
                </c:pt>
                <c:pt idx="129">
                  <c:v>Jul-18</c:v>
                </c:pt>
                <c:pt idx="130">
                  <c:v>Aug-18</c:v>
                </c:pt>
                <c:pt idx="131">
                  <c:v>Aug-18</c:v>
                </c:pt>
                <c:pt idx="132">
                  <c:v>Aug-18</c:v>
                </c:pt>
                <c:pt idx="133">
                  <c:v>Aug-18</c:v>
                </c:pt>
                <c:pt idx="134">
                  <c:v>Aug-18</c:v>
                </c:pt>
                <c:pt idx="135">
                  <c:v>Aug-18</c:v>
                </c:pt>
                <c:pt idx="136">
                  <c:v>Aug-18</c:v>
                </c:pt>
                <c:pt idx="137">
                  <c:v>Aug-18</c:v>
                </c:pt>
                <c:pt idx="138">
                  <c:v>Aug-18</c:v>
                </c:pt>
                <c:pt idx="139">
                  <c:v>Aug-18</c:v>
                </c:pt>
                <c:pt idx="140">
                  <c:v>Aug-18</c:v>
                </c:pt>
                <c:pt idx="141">
                  <c:v>Aug-18</c:v>
                </c:pt>
                <c:pt idx="142">
                  <c:v>Aug-18</c:v>
                </c:pt>
                <c:pt idx="143">
                  <c:v>Aug-18</c:v>
                </c:pt>
                <c:pt idx="144">
                  <c:v>Aug-18</c:v>
                </c:pt>
                <c:pt idx="145">
                  <c:v>Aug-18</c:v>
                </c:pt>
                <c:pt idx="146">
                  <c:v>Aug-18</c:v>
                </c:pt>
                <c:pt idx="147">
                  <c:v>Aug-18</c:v>
                </c:pt>
                <c:pt idx="148">
                  <c:v>Aug-18</c:v>
                </c:pt>
                <c:pt idx="149">
                  <c:v>Aug-18</c:v>
                </c:pt>
                <c:pt idx="150">
                  <c:v>Aug-18</c:v>
                </c:pt>
                <c:pt idx="151">
                  <c:v>Aug-18</c:v>
                </c:pt>
                <c:pt idx="152">
                  <c:v>Sep-18</c:v>
                </c:pt>
                <c:pt idx="153">
                  <c:v>Sep-18</c:v>
                </c:pt>
                <c:pt idx="154">
                  <c:v>Sep-18</c:v>
                </c:pt>
                <c:pt idx="155">
                  <c:v>Sep-18</c:v>
                </c:pt>
                <c:pt idx="156">
                  <c:v>Sep-18</c:v>
                </c:pt>
                <c:pt idx="157">
                  <c:v>Sep-18</c:v>
                </c:pt>
                <c:pt idx="158">
                  <c:v>Sep-18</c:v>
                </c:pt>
                <c:pt idx="159">
                  <c:v>Sep-18</c:v>
                </c:pt>
                <c:pt idx="160">
                  <c:v>Sep-18</c:v>
                </c:pt>
                <c:pt idx="161">
                  <c:v>Sep-18</c:v>
                </c:pt>
                <c:pt idx="162">
                  <c:v>Sep-18</c:v>
                </c:pt>
                <c:pt idx="163">
                  <c:v>Sep-18</c:v>
                </c:pt>
                <c:pt idx="164">
                  <c:v>Sep-18</c:v>
                </c:pt>
                <c:pt idx="165">
                  <c:v>Sep-18</c:v>
                </c:pt>
                <c:pt idx="166">
                  <c:v>Sep-18</c:v>
                </c:pt>
                <c:pt idx="167">
                  <c:v>Sep-18</c:v>
                </c:pt>
                <c:pt idx="168">
                  <c:v>Sep-18</c:v>
                </c:pt>
                <c:pt idx="169">
                  <c:v>Sep-18</c:v>
                </c:pt>
                <c:pt idx="170">
                  <c:v>Sep-18</c:v>
                </c:pt>
                <c:pt idx="171">
                  <c:v>Sep-18</c:v>
                </c:pt>
                <c:pt idx="172">
                  <c:v>Oct-18</c:v>
                </c:pt>
                <c:pt idx="173">
                  <c:v>Oct-18</c:v>
                </c:pt>
                <c:pt idx="174">
                  <c:v>Oct-18</c:v>
                </c:pt>
                <c:pt idx="175">
                  <c:v>Oct-18</c:v>
                </c:pt>
                <c:pt idx="176">
                  <c:v>Oct-18</c:v>
                </c:pt>
                <c:pt idx="177">
                  <c:v>Oct-18</c:v>
                </c:pt>
                <c:pt idx="178">
                  <c:v>Oct-18</c:v>
                </c:pt>
                <c:pt idx="179">
                  <c:v>Oct-18</c:v>
                </c:pt>
                <c:pt idx="180">
                  <c:v>Oct-18</c:v>
                </c:pt>
                <c:pt idx="181">
                  <c:v>Oct-18</c:v>
                </c:pt>
                <c:pt idx="182">
                  <c:v>Oct-18</c:v>
                </c:pt>
                <c:pt idx="183">
                  <c:v>Oct-18</c:v>
                </c:pt>
                <c:pt idx="184">
                  <c:v>Oct-18</c:v>
                </c:pt>
                <c:pt idx="185">
                  <c:v>Oct-18</c:v>
                </c:pt>
                <c:pt idx="186">
                  <c:v>Oct-18</c:v>
                </c:pt>
                <c:pt idx="187">
                  <c:v>Oct-18</c:v>
                </c:pt>
                <c:pt idx="188">
                  <c:v>Oct-18</c:v>
                </c:pt>
                <c:pt idx="189">
                  <c:v>Oct-18</c:v>
                </c:pt>
                <c:pt idx="190">
                  <c:v>Oct-18</c:v>
                </c:pt>
                <c:pt idx="191">
                  <c:v>Oct-18</c:v>
                </c:pt>
                <c:pt idx="192">
                  <c:v>Oct-18</c:v>
                </c:pt>
                <c:pt idx="193">
                  <c:v>Oct-18</c:v>
                </c:pt>
                <c:pt idx="194">
                  <c:v>Nov-18</c:v>
                </c:pt>
                <c:pt idx="195">
                  <c:v>Nov-18</c:v>
                </c:pt>
                <c:pt idx="196">
                  <c:v>Nov-18</c:v>
                </c:pt>
                <c:pt idx="197">
                  <c:v>Nov-18</c:v>
                </c:pt>
                <c:pt idx="198">
                  <c:v>Nov-18</c:v>
                </c:pt>
                <c:pt idx="199">
                  <c:v>Nov-18</c:v>
                </c:pt>
                <c:pt idx="200">
                  <c:v>Nov-18</c:v>
                </c:pt>
                <c:pt idx="201">
                  <c:v>Nov-18</c:v>
                </c:pt>
                <c:pt idx="202">
                  <c:v>Nov-18</c:v>
                </c:pt>
                <c:pt idx="203">
                  <c:v>Nov-18</c:v>
                </c:pt>
                <c:pt idx="204">
                  <c:v>Nov-18</c:v>
                </c:pt>
                <c:pt idx="205">
                  <c:v>Nov-18</c:v>
                </c:pt>
                <c:pt idx="206">
                  <c:v>Nov-18</c:v>
                </c:pt>
                <c:pt idx="207">
                  <c:v>Nov-18</c:v>
                </c:pt>
                <c:pt idx="208">
                  <c:v>Nov-18</c:v>
                </c:pt>
                <c:pt idx="209">
                  <c:v>Nov-18</c:v>
                </c:pt>
                <c:pt idx="210">
                  <c:v>Nov-18</c:v>
                </c:pt>
                <c:pt idx="211">
                  <c:v>Nov-18</c:v>
                </c:pt>
                <c:pt idx="212">
                  <c:v>Nov-18</c:v>
                </c:pt>
                <c:pt idx="213">
                  <c:v>Nov-18</c:v>
                </c:pt>
                <c:pt idx="214">
                  <c:v>Nov-18</c:v>
                </c:pt>
                <c:pt idx="215">
                  <c:v>Dec-18</c:v>
                </c:pt>
                <c:pt idx="216">
                  <c:v>Dec-18</c:v>
                </c:pt>
                <c:pt idx="217">
                  <c:v>Dec-18</c:v>
                </c:pt>
                <c:pt idx="218">
                  <c:v>Dec-18</c:v>
                </c:pt>
                <c:pt idx="219">
                  <c:v>Dec-18</c:v>
                </c:pt>
                <c:pt idx="220">
                  <c:v>Dec-18</c:v>
                </c:pt>
                <c:pt idx="221">
                  <c:v>Dec-18</c:v>
                </c:pt>
                <c:pt idx="222">
                  <c:v>Dec-18</c:v>
                </c:pt>
                <c:pt idx="223">
                  <c:v>Dec-18</c:v>
                </c:pt>
                <c:pt idx="224">
                  <c:v>Dec-18</c:v>
                </c:pt>
                <c:pt idx="225">
                  <c:v>Dec-18</c:v>
                </c:pt>
                <c:pt idx="226">
                  <c:v>Dec-18</c:v>
                </c:pt>
                <c:pt idx="227">
                  <c:v>Dec-18</c:v>
                </c:pt>
                <c:pt idx="228">
                  <c:v>Dec-18</c:v>
                </c:pt>
                <c:pt idx="229">
                  <c:v>Dec-18</c:v>
                </c:pt>
                <c:pt idx="230">
                  <c:v>Dec-18</c:v>
                </c:pt>
                <c:pt idx="231">
                  <c:v>Dec-18</c:v>
                </c:pt>
                <c:pt idx="232">
                  <c:v>Dec-18</c:v>
                </c:pt>
                <c:pt idx="233">
                  <c:v>Dec-18</c:v>
                </c:pt>
                <c:pt idx="234">
                  <c:v>Jan-19</c:v>
                </c:pt>
                <c:pt idx="235">
                  <c:v>Jan-19</c:v>
                </c:pt>
                <c:pt idx="236">
                  <c:v>Jan-19</c:v>
                </c:pt>
                <c:pt idx="237">
                  <c:v>Jan-19</c:v>
                </c:pt>
                <c:pt idx="238">
                  <c:v>Jan-19</c:v>
                </c:pt>
                <c:pt idx="239">
                  <c:v>Jan-19</c:v>
                </c:pt>
                <c:pt idx="240">
                  <c:v>Jan-19</c:v>
                </c:pt>
                <c:pt idx="241">
                  <c:v>Jan-19</c:v>
                </c:pt>
                <c:pt idx="242">
                  <c:v>Jan-19</c:v>
                </c:pt>
                <c:pt idx="243">
                  <c:v>Jan-19</c:v>
                </c:pt>
                <c:pt idx="244">
                  <c:v>Jan-19</c:v>
                </c:pt>
                <c:pt idx="245">
                  <c:v>Jan-19</c:v>
                </c:pt>
                <c:pt idx="246">
                  <c:v>Jan-19</c:v>
                </c:pt>
                <c:pt idx="247">
                  <c:v>Jan-19</c:v>
                </c:pt>
                <c:pt idx="248">
                  <c:v>Jan-19</c:v>
                </c:pt>
                <c:pt idx="249">
                  <c:v>Jan-19</c:v>
                </c:pt>
                <c:pt idx="250">
                  <c:v>Jan-19</c:v>
                </c:pt>
                <c:pt idx="251">
                  <c:v>Jan-19</c:v>
                </c:pt>
                <c:pt idx="252">
                  <c:v>Jan-19</c:v>
                </c:pt>
                <c:pt idx="253">
                  <c:v>Jan-19</c:v>
                </c:pt>
                <c:pt idx="254">
                  <c:v>Jan-19</c:v>
                </c:pt>
                <c:pt idx="255">
                  <c:v>Jan-19</c:v>
                </c:pt>
                <c:pt idx="256">
                  <c:v>Feb-19</c:v>
                </c:pt>
                <c:pt idx="257">
                  <c:v>Feb-19</c:v>
                </c:pt>
                <c:pt idx="258">
                  <c:v>Feb-19</c:v>
                </c:pt>
                <c:pt idx="259">
                  <c:v>Feb-19</c:v>
                </c:pt>
                <c:pt idx="260">
                  <c:v>Feb-19</c:v>
                </c:pt>
                <c:pt idx="261">
                  <c:v>Feb-19</c:v>
                </c:pt>
                <c:pt idx="262">
                  <c:v>Feb-19</c:v>
                </c:pt>
                <c:pt idx="263">
                  <c:v>Feb-19</c:v>
                </c:pt>
                <c:pt idx="264">
                  <c:v>Feb-19</c:v>
                </c:pt>
                <c:pt idx="265">
                  <c:v>Feb-19</c:v>
                </c:pt>
                <c:pt idx="266">
                  <c:v>Feb-19</c:v>
                </c:pt>
                <c:pt idx="267">
                  <c:v>Feb-19</c:v>
                </c:pt>
                <c:pt idx="268">
                  <c:v>Feb-19</c:v>
                </c:pt>
                <c:pt idx="269">
                  <c:v>Feb-19</c:v>
                </c:pt>
                <c:pt idx="270">
                  <c:v>Feb-19</c:v>
                </c:pt>
                <c:pt idx="271">
                  <c:v>Feb-19</c:v>
                </c:pt>
                <c:pt idx="272">
                  <c:v>Feb-19</c:v>
                </c:pt>
                <c:pt idx="273">
                  <c:v>Feb-19</c:v>
                </c:pt>
                <c:pt idx="274">
                  <c:v>Feb-19</c:v>
                </c:pt>
                <c:pt idx="275">
                  <c:v>Feb-19</c:v>
                </c:pt>
                <c:pt idx="276">
                  <c:v>Mar-19</c:v>
                </c:pt>
                <c:pt idx="277">
                  <c:v>Mar-19</c:v>
                </c:pt>
                <c:pt idx="278">
                  <c:v>Mar-19</c:v>
                </c:pt>
                <c:pt idx="279">
                  <c:v>Mar-19</c:v>
                </c:pt>
                <c:pt idx="280">
                  <c:v>Mar-19</c:v>
                </c:pt>
                <c:pt idx="281">
                  <c:v>Mar-19</c:v>
                </c:pt>
                <c:pt idx="282">
                  <c:v>Mar-19</c:v>
                </c:pt>
                <c:pt idx="283">
                  <c:v>Mar-19</c:v>
                </c:pt>
                <c:pt idx="284">
                  <c:v>Mar-19</c:v>
                </c:pt>
                <c:pt idx="285">
                  <c:v>Mar-19</c:v>
                </c:pt>
                <c:pt idx="286">
                  <c:v>Mar-19</c:v>
                </c:pt>
                <c:pt idx="287">
                  <c:v>Mar-19</c:v>
                </c:pt>
                <c:pt idx="288">
                  <c:v>Mar-19</c:v>
                </c:pt>
                <c:pt idx="289">
                  <c:v>Mar-19</c:v>
                </c:pt>
                <c:pt idx="290">
                  <c:v>Mar-19</c:v>
                </c:pt>
                <c:pt idx="291">
                  <c:v>Mar-19</c:v>
                </c:pt>
                <c:pt idx="292">
                  <c:v>Mar-19</c:v>
                </c:pt>
                <c:pt idx="293">
                  <c:v>Mar-19</c:v>
                </c:pt>
                <c:pt idx="294">
                  <c:v>Mar-19</c:v>
                </c:pt>
                <c:pt idx="295">
                  <c:v>Apr-19</c:v>
                </c:pt>
                <c:pt idx="296">
                  <c:v>Apr-19</c:v>
                </c:pt>
                <c:pt idx="297">
                  <c:v>Apr-19</c:v>
                </c:pt>
                <c:pt idx="298">
                  <c:v>Apr-19</c:v>
                </c:pt>
                <c:pt idx="299">
                  <c:v>Apr-19</c:v>
                </c:pt>
                <c:pt idx="300">
                  <c:v>Apr-19</c:v>
                </c:pt>
                <c:pt idx="301">
                  <c:v>Apr-19</c:v>
                </c:pt>
                <c:pt idx="302">
                  <c:v>Apr-19</c:v>
                </c:pt>
                <c:pt idx="303">
                  <c:v>Apr-19</c:v>
                </c:pt>
                <c:pt idx="304">
                  <c:v>Apr-19</c:v>
                </c:pt>
                <c:pt idx="305">
                  <c:v>Apr-19</c:v>
                </c:pt>
                <c:pt idx="306">
                  <c:v>Apr-19</c:v>
                </c:pt>
                <c:pt idx="307">
                  <c:v>Apr-19</c:v>
                </c:pt>
                <c:pt idx="308">
                  <c:v>Apr-19</c:v>
                </c:pt>
                <c:pt idx="309">
                  <c:v>Apr-19</c:v>
                </c:pt>
                <c:pt idx="310">
                  <c:v>Apr-19</c:v>
                </c:pt>
                <c:pt idx="311">
                  <c:v>Apr-19</c:v>
                </c:pt>
                <c:pt idx="312">
                  <c:v>Apr-19</c:v>
                </c:pt>
                <c:pt idx="313">
                  <c:v>Apr-19</c:v>
                </c:pt>
                <c:pt idx="314">
                  <c:v>May-19</c:v>
                </c:pt>
                <c:pt idx="315">
                  <c:v>May-19</c:v>
                </c:pt>
                <c:pt idx="316">
                  <c:v>May-19</c:v>
                </c:pt>
                <c:pt idx="317">
                  <c:v>May-19</c:v>
                </c:pt>
                <c:pt idx="318">
                  <c:v>May-19</c:v>
                </c:pt>
                <c:pt idx="319">
                  <c:v>May-19</c:v>
                </c:pt>
                <c:pt idx="320">
                  <c:v>May-19</c:v>
                </c:pt>
                <c:pt idx="321">
                  <c:v>May-19</c:v>
                </c:pt>
                <c:pt idx="322">
                  <c:v>May-19</c:v>
                </c:pt>
                <c:pt idx="323">
                  <c:v>May-19</c:v>
                </c:pt>
                <c:pt idx="324">
                  <c:v>May-19</c:v>
                </c:pt>
                <c:pt idx="325">
                  <c:v>May-19</c:v>
                </c:pt>
                <c:pt idx="326">
                  <c:v>May-19</c:v>
                </c:pt>
                <c:pt idx="327">
                  <c:v>May-19</c:v>
                </c:pt>
                <c:pt idx="328">
                  <c:v>May-19</c:v>
                </c:pt>
                <c:pt idx="329">
                  <c:v>May-19</c:v>
                </c:pt>
                <c:pt idx="330">
                  <c:v>May-19</c:v>
                </c:pt>
                <c:pt idx="331">
                  <c:v>May-19</c:v>
                </c:pt>
                <c:pt idx="332">
                  <c:v>May-19</c:v>
                </c:pt>
                <c:pt idx="333">
                  <c:v>May-19</c:v>
                </c:pt>
                <c:pt idx="334">
                  <c:v>May-19</c:v>
                </c:pt>
                <c:pt idx="335">
                  <c:v>May-19</c:v>
                </c:pt>
                <c:pt idx="336">
                  <c:v>Jun-19</c:v>
                </c:pt>
                <c:pt idx="337">
                  <c:v>Jun-19</c:v>
                </c:pt>
                <c:pt idx="338">
                  <c:v>Jun-19</c:v>
                </c:pt>
                <c:pt idx="339">
                  <c:v>Jun-19</c:v>
                </c:pt>
                <c:pt idx="340">
                  <c:v>Jun-19</c:v>
                </c:pt>
                <c:pt idx="341">
                  <c:v>Jun-19</c:v>
                </c:pt>
                <c:pt idx="342">
                  <c:v>Jun-19</c:v>
                </c:pt>
                <c:pt idx="343">
                  <c:v>Jun-19</c:v>
                </c:pt>
                <c:pt idx="344">
                  <c:v>Jun-19</c:v>
                </c:pt>
                <c:pt idx="345">
                  <c:v>Jun-19</c:v>
                </c:pt>
                <c:pt idx="346">
                  <c:v>Jun-19</c:v>
                </c:pt>
                <c:pt idx="347">
                  <c:v>Jun-19</c:v>
                </c:pt>
                <c:pt idx="348">
                  <c:v>Jun-19</c:v>
                </c:pt>
                <c:pt idx="349">
                  <c:v>Jun-19</c:v>
                </c:pt>
                <c:pt idx="350">
                  <c:v>Jun-19</c:v>
                </c:pt>
                <c:pt idx="351">
                  <c:v>Jun-19</c:v>
                </c:pt>
                <c:pt idx="352">
                  <c:v>Jun-19</c:v>
                </c:pt>
                <c:pt idx="353">
                  <c:v>Jun-19</c:v>
                </c:pt>
                <c:pt idx="354">
                  <c:v>Jul-19</c:v>
                </c:pt>
                <c:pt idx="355">
                  <c:v>Jul-19</c:v>
                </c:pt>
                <c:pt idx="356">
                  <c:v>Jul-19</c:v>
                </c:pt>
                <c:pt idx="357">
                  <c:v>Jul-19</c:v>
                </c:pt>
                <c:pt idx="358">
                  <c:v>Jul-19</c:v>
                </c:pt>
                <c:pt idx="359">
                  <c:v>Jul-19</c:v>
                </c:pt>
                <c:pt idx="360">
                  <c:v>Jul-19</c:v>
                </c:pt>
                <c:pt idx="361">
                  <c:v>Jul-19</c:v>
                </c:pt>
                <c:pt idx="362">
                  <c:v>Jul-19</c:v>
                </c:pt>
                <c:pt idx="363">
                  <c:v>Jul-19</c:v>
                </c:pt>
                <c:pt idx="364">
                  <c:v>Jul-19</c:v>
                </c:pt>
                <c:pt idx="365">
                  <c:v>Jul-19</c:v>
                </c:pt>
                <c:pt idx="366">
                  <c:v>Jul-19</c:v>
                </c:pt>
                <c:pt idx="367">
                  <c:v>Jul-19</c:v>
                </c:pt>
                <c:pt idx="368">
                  <c:v>Jul-19</c:v>
                </c:pt>
                <c:pt idx="369">
                  <c:v>Jul-19</c:v>
                </c:pt>
                <c:pt idx="370">
                  <c:v>Jul-19</c:v>
                </c:pt>
                <c:pt idx="371">
                  <c:v>Jul-19</c:v>
                </c:pt>
                <c:pt idx="372">
                  <c:v>Jul-19</c:v>
                </c:pt>
                <c:pt idx="373">
                  <c:v>Jul-19</c:v>
                </c:pt>
                <c:pt idx="374">
                  <c:v>Jul-19</c:v>
                </c:pt>
                <c:pt idx="375">
                  <c:v>Jul-19</c:v>
                </c:pt>
                <c:pt idx="376">
                  <c:v>Aug-19</c:v>
                </c:pt>
                <c:pt idx="377">
                  <c:v>Aug-19</c:v>
                </c:pt>
                <c:pt idx="378">
                  <c:v>Aug-19</c:v>
                </c:pt>
                <c:pt idx="379">
                  <c:v>Aug-19</c:v>
                </c:pt>
                <c:pt idx="380">
                  <c:v>Aug-19</c:v>
                </c:pt>
                <c:pt idx="381">
                  <c:v>Aug-19</c:v>
                </c:pt>
                <c:pt idx="382">
                  <c:v>Aug-19</c:v>
                </c:pt>
                <c:pt idx="383">
                  <c:v>Aug-19</c:v>
                </c:pt>
                <c:pt idx="384">
                  <c:v>Aug-19</c:v>
                </c:pt>
                <c:pt idx="385">
                  <c:v>Aug-19</c:v>
                </c:pt>
                <c:pt idx="386">
                  <c:v>Aug-19</c:v>
                </c:pt>
                <c:pt idx="387">
                  <c:v>Aug-19</c:v>
                </c:pt>
                <c:pt idx="388">
                  <c:v>Aug-19</c:v>
                </c:pt>
                <c:pt idx="389">
                  <c:v>Aug-19</c:v>
                </c:pt>
                <c:pt idx="390">
                  <c:v>Aug-19</c:v>
                </c:pt>
                <c:pt idx="391">
                  <c:v>Aug-19</c:v>
                </c:pt>
                <c:pt idx="392">
                  <c:v>Aug-19</c:v>
                </c:pt>
                <c:pt idx="393">
                  <c:v>Aug-19</c:v>
                </c:pt>
                <c:pt idx="394">
                  <c:v>Aug-19</c:v>
                </c:pt>
                <c:pt idx="395">
                  <c:v>Aug-19</c:v>
                </c:pt>
                <c:pt idx="396">
                  <c:v>Aug-19</c:v>
                </c:pt>
                <c:pt idx="397">
                  <c:v>Aug-19</c:v>
                </c:pt>
                <c:pt idx="398">
                  <c:v>Sep-19</c:v>
                </c:pt>
                <c:pt idx="399">
                  <c:v>Sep-19</c:v>
                </c:pt>
                <c:pt idx="400">
                  <c:v>Sep-19</c:v>
                </c:pt>
                <c:pt idx="401">
                  <c:v>Sep-19</c:v>
                </c:pt>
                <c:pt idx="402">
                  <c:v>Sep-19</c:v>
                </c:pt>
                <c:pt idx="403">
                  <c:v>Sep-19</c:v>
                </c:pt>
                <c:pt idx="404">
                  <c:v>Sep-19</c:v>
                </c:pt>
                <c:pt idx="405">
                  <c:v>Sep-19</c:v>
                </c:pt>
                <c:pt idx="406">
                  <c:v>Sep-19</c:v>
                </c:pt>
                <c:pt idx="407">
                  <c:v>Sep-19</c:v>
                </c:pt>
                <c:pt idx="408">
                  <c:v>Sep-19</c:v>
                </c:pt>
                <c:pt idx="409">
                  <c:v>Sep-19</c:v>
                </c:pt>
                <c:pt idx="410">
                  <c:v>Sep-19</c:v>
                </c:pt>
                <c:pt idx="411">
                  <c:v>Sep-19</c:v>
                </c:pt>
                <c:pt idx="412">
                  <c:v>Sep-19</c:v>
                </c:pt>
                <c:pt idx="413">
                  <c:v>Sep-19</c:v>
                </c:pt>
                <c:pt idx="414">
                  <c:v>Sep-19</c:v>
                </c:pt>
                <c:pt idx="415">
                  <c:v>Sep-19</c:v>
                </c:pt>
                <c:pt idx="416">
                  <c:v>Sep-19</c:v>
                </c:pt>
                <c:pt idx="417">
                  <c:v>Sep-19</c:v>
                </c:pt>
                <c:pt idx="418">
                  <c:v>Sep-19</c:v>
                </c:pt>
                <c:pt idx="419">
                  <c:v>Oct-19</c:v>
                </c:pt>
                <c:pt idx="420">
                  <c:v>Oct-19</c:v>
                </c:pt>
                <c:pt idx="421">
                  <c:v>Oct-19</c:v>
                </c:pt>
                <c:pt idx="422">
                  <c:v>Oct-19</c:v>
                </c:pt>
                <c:pt idx="423">
                  <c:v>Oct-19</c:v>
                </c:pt>
                <c:pt idx="424">
                  <c:v>Oct-19</c:v>
                </c:pt>
                <c:pt idx="425">
                  <c:v>Oct-19</c:v>
                </c:pt>
                <c:pt idx="426">
                  <c:v>Oct-19</c:v>
                </c:pt>
                <c:pt idx="427">
                  <c:v>Oct-19</c:v>
                </c:pt>
                <c:pt idx="428">
                  <c:v>Oct-19</c:v>
                </c:pt>
                <c:pt idx="429">
                  <c:v>Oct-19</c:v>
                </c:pt>
                <c:pt idx="430">
                  <c:v>Oct-19</c:v>
                </c:pt>
                <c:pt idx="431">
                  <c:v>Oct-19</c:v>
                </c:pt>
                <c:pt idx="432">
                  <c:v>Oct-19</c:v>
                </c:pt>
                <c:pt idx="433">
                  <c:v>Oct-19</c:v>
                </c:pt>
                <c:pt idx="434">
                  <c:v>Oct-19</c:v>
                </c:pt>
                <c:pt idx="435">
                  <c:v>Oct-19</c:v>
                </c:pt>
                <c:pt idx="436">
                  <c:v>Oct-19</c:v>
                </c:pt>
                <c:pt idx="437">
                  <c:v>Oct-19</c:v>
                </c:pt>
                <c:pt idx="438">
                  <c:v>Oct-19</c:v>
                </c:pt>
                <c:pt idx="439">
                  <c:v>Oct-19</c:v>
                </c:pt>
                <c:pt idx="440">
                  <c:v>Oct-19</c:v>
                </c:pt>
                <c:pt idx="441">
                  <c:v>Oct-19</c:v>
                </c:pt>
                <c:pt idx="442">
                  <c:v>Nov-19</c:v>
                </c:pt>
                <c:pt idx="443">
                  <c:v>Nov-19</c:v>
                </c:pt>
                <c:pt idx="444">
                  <c:v>Nov-19</c:v>
                </c:pt>
                <c:pt idx="445">
                  <c:v>Nov-19</c:v>
                </c:pt>
                <c:pt idx="446">
                  <c:v>Nov-19</c:v>
                </c:pt>
                <c:pt idx="447">
                  <c:v>Nov-19</c:v>
                </c:pt>
                <c:pt idx="448">
                  <c:v>Nov-19</c:v>
                </c:pt>
                <c:pt idx="449">
                  <c:v>Nov-19</c:v>
                </c:pt>
                <c:pt idx="450">
                  <c:v>Nov-19</c:v>
                </c:pt>
                <c:pt idx="451">
                  <c:v>Nov-19</c:v>
                </c:pt>
                <c:pt idx="452">
                  <c:v>Nov-19</c:v>
                </c:pt>
                <c:pt idx="453">
                  <c:v>Nov-19</c:v>
                </c:pt>
                <c:pt idx="454">
                  <c:v>Nov-19</c:v>
                </c:pt>
                <c:pt idx="455">
                  <c:v>Nov-19</c:v>
                </c:pt>
                <c:pt idx="456">
                  <c:v>Nov-19</c:v>
                </c:pt>
                <c:pt idx="457">
                  <c:v>Nov-19</c:v>
                </c:pt>
                <c:pt idx="458">
                  <c:v>Nov-19</c:v>
                </c:pt>
                <c:pt idx="459">
                  <c:v>Nov-19</c:v>
                </c:pt>
                <c:pt idx="460">
                  <c:v>Nov-19</c:v>
                </c:pt>
                <c:pt idx="461">
                  <c:v>Nov-19</c:v>
                </c:pt>
                <c:pt idx="462">
                  <c:v>Nov-19</c:v>
                </c:pt>
                <c:pt idx="463">
                  <c:v>Dec-19</c:v>
                </c:pt>
                <c:pt idx="464">
                  <c:v>Dec-19</c:v>
                </c:pt>
                <c:pt idx="465">
                  <c:v>Dec-19</c:v>
                </c:pt>
                <c:pt idx="466">
                  <c:v>Dec-19</c:v>
                </c:pt>
                <c:pt idx="467">
                  <c:v>Dec-19</c:v>
                </c:pt>
                <c:pt idx="468">
                  <c:v>Dec-19</c:v>
                </c:pt>
                <c:pt idx="469">
                  <c:v>Dec-19</c:v>
                </c:pt>
                <c:pt idx="470">
                  <c:v>Dec-19</c:v>
                </c:pt>
                <c:pt idx="471">
                  <c:v>Dec-19</c:v>
                </c:pt>
                <c:pt idx="472">
                  <c:v>Dec-19</c:v>
                </c:pt>
                <c:pt idx="473">
                  <c:v>Dec-19</c:v>
                </c:pt>
                <c:pt idx="474">
                  <c:v>Dec-19</c:v>
                </c:pt>
                <c:pt idx="475">
                  <c:v>Dec-19</c:v>
                </c:pt>
                <c:pt idx="476">
                  <c:v>Dec-19</c:v>
                </c:pt>
                <c:pt idx="477">
                  <c:v>Dec-19</c:v>
                </c:pt>
                <c:pt idx="478">
                  <c:v>Dec-19</c:v>
                </c:pt>
                <c:pt idx="479">
                  <c:v>Dec-19</c:v>
                </c:pt>
                <c:pt idx="480">
                  <c:v>Dec-19</c:v>
                </c:pt>
                <c:pt idx="481">
                  <c:v>Dec-19</c:v>
                </c:pt>
                <c:pt idx="482">
                  <c:v>Dec-19</c:v>
                </c:pt>
                <c:pt idx="483">
                  <c:v>Jan-20</c:v>
                </c:pt>
                <c:pt idx="484">
                  <c:v>Jan-20</c:v>
                </c:pt>
                <c:pt idx="485">
                  <c:v>Jan-20</c:v>
                </c:pt>
                <c:pt idx="486">
                  <c:v>Jan-20</c:v>
                </c:pt>
                <c:pt idx="487">
                  <c:v>Jan-20</c:v>
                </c:pt>
                <c:pt idx="488">
                  <c:v>Jan-20</c:v>
                </c:pt>
                <c:pt idx="489">
                  <c:v>Jan-20</c:v>
                </c:pt>
                <c:pt idx="490">
                  <c:v>Jan-20</c:v>
                </c:pt>
                <c:pt idx="491">
                  <c:v>Jan-20</c:v>
                </c:pt>
                <c:pt idx="492">
                  <c:v>Jan-20</c:v>
                </c:pt>
                <c:pt idx="493">
                  <c:v>Jan-20</c:v>
                </c:pt>
                <c:pt idx="494">
                  <c:v>Jan-20</c:v>
                </c:pt>
                <c:pt idx="495">
                  <c:v>Jan-20</c:v>
                </c:pt>
                <c:pt idx="496">
                  <c:v>Jan-20</c:v>
                </c:pt>
                <c:pt idx="497">
                  <c:v>Jan-20</c:v>
                </c:pt>
                <c:pt idx="498">
                  <c:v>Jan-20</c:v>
                </c:pt>
                <c:pt idx="499">
                  <c:v>Jan-20</c:v>
                </c:pt>
                <c:pt idx="500">
                  <c:v>Jan-20</c:v>
                </c:pt>
                <c:pt idx="501">
                  <c:v>Jan-20</c:v>
                </c:pt>
                <c:pt idx="502">
                  <c:v>Jan-20</c:v>
                </c:pt>
                <c:pt idx="503">
                  <c:v>Jan-20</c:v>
                </c:pt>
                <c:pt idx="504">
                  <c:v>Feb-20</c:v>
                </c:pt>
                <c:pt idx="505">
                  <c:v>Feb-20</c:v>
                </c:pt>
                <c:pt idx="506">
                  <c:v>Feb-20</c:v>
                </c:pt>
                <c:pt idx="507">
                  <c:v>Feb-20</c:v>
                </c:pt>
                <c:pt idx="508">
                  <c:v>Feb-20</c:v>
                </c:pt>
                <c:pt idx="509">
                  <c:v>Feb-20</c:v>
                </c:pt>
                <c:pt idx="510">
                  <c:v>Feb-20</c:v>
                </c:pt>
                <c:pt idx="511">
                  <c:v>Feb-20</c:v>
                </c:pt>
                <c:pt idx="512">
                  <c:v>Feb-20</c:v>
                </c:pt>
                <c:pt idx="513">
                  <c:v>Feb-20</c:v>
                </c:pt>
                <c:pt idx="514">
                  <c:v>Feb-20</c:v>
                </c:pt>
                <c:pt idx="515">
                  <c:v>Feb-20</c:v>
                </c:pt>
                <c:pt idx="516">
                  <c:v>Feb-20</c:v>
                </c:pt>
                <c:pt idx="517">
                  <c:v>Feb-20</c:v>
                </c:pt>
                <c:pt idx="518">
                  <c:v>Feb-20</c:v>
                </c:pt>
                <c:pt idx="519">
                  <c:v>Feb-20</c:v>
                </c:pt>
                <c:pt idx="520">
                  <c:v>Feb-20</c:v>
                </c:pt>
                <c:pt idx="521">
                  <c:v>Feb-20</c:v>
                </c:pt>
                <c:pt idx="522">
                  <c:v>Mar-20</c:v>
                </c:pt>
                <c:pt idx="523">
                  <c:v>Mar-20</c:v>
                </c:pt>
                <c:pt idx="524">
                  <c:v>Mar-20</c:v>
                </c:pt>
                <c:pt idx="525">
                  <c:v>Mar-20</c:v>
                </c:pt>
                <c:pt idx="526">
                  <c:v>Mar-20</c:v>
                </c:pt>
                <c:pt idx="527">
                  <c:v>Mar-20</c:v>
                </c:pt>
                <c:pt idx="528">
                  <c:v>Mar-20</c:v>
                </c:pt>
                <c:pt idx="529">
                  <c:v>Mar-20</c:v>
                </c:pt>
                <c:pt idx="530">
                  <c:v>Mar-20</c:v>
                </c:pt>
                <c:pt idx="531">
                  <c:v>Mar-20</c:v>
                </c:pt>
                <c:pt idx="532">
                  <c:v>Mar-20</c:v>
                </c:pt>
                <c:pt idx="533">
                  <c:v>Mar-20</c:v>
                </c:pt>
                <c:pt idx="534">
                  <c:v>Mar-20</c:v>
                </c:pt>
                <c:pt idx="535">
                  <c:v>Mar-20</c:v>
                </c:pt>
                <c:pt idx="536">
                  <c:v>Mar-20</c:v>
                </c:pt>
                <c:pt idx="537">
                  <c:v>Mar-20</c:v>
                </c:pt>
                <c:pt idx="538">
                  <c:v>Mar-20</c:v>
                </c:pt>
                <c:pt idx="539">
                  <c:v>Mar-20</c:v>
                </c:pt>
                <c:pt idx="540">
                  <c:v>Mar-20</c:v>
                </c:pt>
                <c:pt idx="541">
                  <c:v>Mar-20</c:v>
                </c:pt>
                <c:pt idx="542">
                  <c:v>Mar-20</c:v>
                </c:pt>
                <c:pt idx="543">
                  <c:v>Mar-20</c:v>
                </c:pt>
                <c:pt idx="544">
                  <c:v>Apr-20</c:v>
                </c:pt>
                <c:pt idx="545">
                  <c:v>Apr-20</c:v>
                </c:pt>
                <c:pt idx="546">
                  <c:v>Apr-20</c:v>
                </c:pt>
                <c:pt idx="547">
                  <c:v>Apr-20</c:v>
                </c:pt>
                <c:pt idx="548">
                  <c:v>Apr-20</c:v>
                </c:pt>
                <c:pt idx="549">
                  <c:v>Apr-20</c:v>
                </c:pt>
                <c:pt idx="550">
                  <c:v>Apr-20</c:v>
                </c:pt>
                <c:pt idx="551">
                  <c:v>Apr-20</c:v>
                </c:pt>
                <c:pt idx="552">
                  <c:v>Apr-20</c:v>
                </c:pt>
                <c:pt idx="553">
                  <c:v>Apr-20</c:v>
                </c:pt>
                <c:pt idx="554">
                  <c:v>Apr-20</c:v>
                </c:pt>
                <c:pt idx="555">
                  <c:v>Apr-20</c:v>
                </c:pt>
                <c:pt idx="556">
                  <c:v>Apr-20</c:v>
                </c:pt>
                <c:pt idx="557">
                  <c:v>Apr-20</c:v>
                </c:pt>
                <c:pt idx="558">
                  <c:v>Apr-20</c:v>
                </c:pt>
                <c:pt idx="559">
                  <c:v>Apr-20</c:v>
                </c:pt>
                <c:pt idx="560">
                  <c:v>Apr-20</c:v>
                </c:pt>
                <c:pt idx="561">
                  <c:v>Apr-20</c:v>
                </c:pt>
                <c:pt idx="562">
                  <c:v>Apr-20</c:v>
                </c:pt>
                <c:pt idx="563">
                  <c:v>Apr-20</c:v>
                </c:pt>
                <c:pt idx="564">
                  <c:v>May-20</c:v>
                </c:pt>
                <c:pt idx="565">
                  <c:v>May-20</c:v>
                </c:pt>
                <c:pt idx="566">
                  <c:v>May-20</c:v>
                </c:pt>
                <c:pt idx="567">
                  <c:v>May-20</c:v>
                </c:pt>
                <c:pt idx="568">
                  <c:v>May-20</c:v>
                </c:pt>
                <c:pt idx="569">
                  <c:v>May-20</c:v>
                </c:pt>
                <c:pt idx="570">
                  <c:v>May-20</c:v>
                </c:pt>
                <c:pt idx="571">
                  <c:v>May-20</c:v>
                </c:pt>
                <c:pt idx="572">
                  <c:v>May-20</c:v>
                </c:pt>
                <c:pt idx="573">
                  <c:v>May-20</c:v>
                </c:pt>
                <c:pt idx="574">
                  <c:v>May-20</c:v>
                </c:pt>
                <c:pt idx="575">
                  <c:v>May-20</c:v>
                </c:pt>
                <c:pt idx="576">
                  <c:v>May-20</c:v>
                </c:pt>
                <c:pt idx="577">
                  <c:v>May-20</c:v>
                </c:pt>
                <c:pt idx="578">
                  <c:v>May-20</c:v>
                </c:pt>
                <c:pt idx="579">
                  <c:v>May-20</c:v>
                </c:pt>
                <c:pt idx="580">
                  <c:v>May-20</c:v>
                </c:pt>
                <c:pt idx="581">
                  <c:v>May-20</c:v>
                </c:pt>
                <c:pt idx="582">
                  <c:v>May-20</c:v>
                </c:pt>
                <c:pt idx="583">
                  <c:v>Jun-20</c:v>
                </c:pt>
                <c:pt idx="584">
                  <c:v>Jun-20</c:v>
                </c:pt>
                <c:pt idx="585">
                  <c:v>Jun-20</c:v>
                </c:pt>
                <c:pt idx="586">
                  <c:v>Jun-20</c:v>
                </c:pt>
                <c:pt idx="587">
                  <c:v>Jun-20</c:v>
                </c:pt>
                <c:pt idx="588">
                  <c:v>Jun-20</c:v>
                </c:pt>
                <c:pt idx="589">
                  <c:v>Jun-20</c:v>
                </c:pt>
                <c:pt idx="590">
                  <c:v>Jun-20</c:v>
                </c:pt>
                <c:pt idx="591">
                  <c:v>Jun-20</c:v>
                </c:pt>
                <c:pt idx="592">
                  <c:v>Jun-20</c:v>
                </c:pt>
                <c:pt idx="593">
                  <c:v>Jun-20</c:v>
                </c:pt>
                <c:pt idx="594">
                  <c:v>Jun-20</c:v>
                </c:pt>
                <c:pt idx="595">
                  <c:v>Jun-20</c:v>
                </c:pt>
                <c:pt idx="596">
                  <c:v>Jun-20</c:v>
                </c:pt>
                <c:pt idx="597">
                  <c:v>Jun-20</c:v>
                </c:pt>
                <c:pt idx="598">
                  <c:v>Jun-20</c:v>
                </c:pt>
                <c:pt idx="599">
                  <c:v>Jun-20</c:v>
                </c:pt>
                <c:pt idx="600">
                  <c:v>Jun-20</c:v>
                </c:pt>
                <c:pt idx="601">
                  <c:v>Jun-20</c:v>
                </c:pt>
                <c:pt idx="602">
                  <c:v>Jun-20</c:v>
                </c:pt>
                <c:pt idx="603">
                  <c:v>Jun-20</c:v>
                </c:pt>
                <c:pt idx="604">
                  <c:v>Jun-20</c:v>
                </c:pt>
                <c:pt idx="605">
                  <c:v>Jun-20</c:v>
                </c:pt>
                <c:pt idx="606">
                  <c:v>Jul-20</c:v>
                </c:pt>
                <c:pt idx="607">
                  <c:v>Jul-20</c:v>
                </c:pt>
                <c:pt idx="608">
                  <c:v>Jul-20</c:v>
                </c:pt>
                <c:pt idx="609">
                  <c:v>Jul-20</c:v>
                </c:pt>
                <c:pt idx="610">
                  <c:v>Jul-20</c:v>
                </c:pt>
                <c:pt idx="611">
                  <c:v>Jul-20</c:v>
                </c:pt>
                <c:pt idx="612">
                  <c:v>Jul-20</c:v>
                </c:pt>
                <c:pt idx="613">
                  <c:v>Jul-20</c:v>
                </c:pt>
                <c:pt idx="614">
                  <c:v>Jul-20</c:v>
                </c:pt>
                <c:pt idx="615">
                  <c:v>Jul-20</c:v>
                </c:pt>
                <c:pt idx="616">
                  <c:v>Jul-20</c:v>
                </c:pt>
                <c:pt idx="617">
                  <c:v>Jul-20</c:v>
                </c:pt>
                <c:pt idx="618">
                  <c:v>Jul-20</c:v>
                </c:pt>
                <c:pt idx="619">
                  <c:v>Jul-20</c:v>
                </c:pt>
                <c:pt idx="620">
                  <c:v>Jul-20</c:v>
                </c:pt>
                <c:pt idx="621">
                  <c:v>Jul-20</c:v>
                </c:pt>
                <c:pt idx="622">
                  <c:v>Jul-20</c:v>
                </c:pt>
                <c:pt idx="623">
                  <c:v>Jul-20</c:v>
                </c:pt>
                <c:pt idx="624">
                  <c:v>Jul-20</c:v>
                </c:pt>
                <c:pt idx="625">
                  <c:v>Jul-20</c:v>
                </c:pt>
                <c:pt idx="626">
                  <c:v>Jul-20</c:v>
                </c:pt>
                <c:pt idx="627">
                  <c:v>Jul-20</c:v>
                </c:pt>
                <c:pt idx="628">
                  <c:v>Aug-20</c:v>
                </c:pt>
                <c:pt idx="629">
                  <c:v>Aug-20</c:v>
                </c:pt>
                <c:pt idx="630">
                  <c:v>Aug-20</c:v>
                </c:pt>
                <c:pt idx="631">
                  <c:v>Aug-20</c:v>
                </c:pt>
                <c:pt idx="632">
                  <c:v>Aug-20</c:v>
                </c:pt>
                <c:pt idx="633">
                  <c:v>Aug-20</c:v>
                </c:pt>
                <c:pt idx="634">
                  <c:v>Aug-20</c:v>
                </c:pt>
                <c:pt idx="635">
                  <c:v>Aug-20</c:v>
                </c:pt>
                <c:pt idx="636">
                  <c:v>Aug-20</c:v>
                </c:pt>
                <c:pt idx="637">
                  <c:v>Aug-20</c:v>
                </c:pt>
                <c:pt idx="638">
                  <c:v>Aug-20</c:v>
                </c:pt>
                <c:pt idx="639">
                  <c:v>Aug-20</c:v>
                </c:pt>
                <c:pt idx="640">
                  <c:v>Aug-20</c:v>
                </c:pt>
                <c:pt idx="641">
                  <c:v>Aug-20</c:v>
                </c:pt>
                <c:pt idx="642">
                  <c:v>Aug-20</c:v>
                </c:pt>
                <c:pt idx="643">
                  <c:v>Aug-20</c:v>
                </c:pt>
                <c:pt idx="644">
                  <c:v>Aug-20</c:v>
                </c:pt>
                <c:pt idx="645">
                  <c:v>Aug-20</c:v>
                </c:pt>
                <c:pt idx="646">
                  <c:v>Aug-20</c:v>
                </c:pt>
                <c:pt idx="647">
                  <c:v>Aug-20</c:v>
                </c:pt>
                <c:pt idx="648">
                  <c:v>Sep-20</c:v>
                </c:pt>
                <c:pt idx="649">
                  <c:v>Sep-20</c:v>
                </c:pt>
                <c:pt idx="650">
                  <c:v>Sep-20</c:v>
                </c:pt>
                <c:pt idx="651">
                  <c:v>Sep-20</c:v>
                </c:pt>
                <c:pt idx="652">
                  <c:v>Sep-20</c:v>
                </c:pt>
                <c:pt idx="653">
                  <c:v>Sep-20</c:v>
                </c:pt>
                <c:pt idx="654">
                  <c:v>Sep-20</c:v>
                </c:pt>
                <c:pt idx="655">
                  <c:v>Sep-20</c:v>
                </c:pt>
                <c:pt idx="656">
                  <c:v>Sep-20</c:v>
                </c:pt>
                <c:pt idx="657">
                  <c:v>Sep-20</c:v>
                </c:pt>
                <c:pt idx="658">
                  <c:v/>
                </c:pt>
                <c:pt idx="659">
                  <c:v/>
                </c:pt>
                <c:pt idx="660">
                  <c:v/>
                </c:pt>
                <c:pt idx="661">
                  <c:v/>
                </c:pt>
                <c:pt idx="662">
                  <c:v/>
                </c:pt>
                <c:pt idx="663">
                  <c:v/>
                </c:pt>
                <c:pt idx="664">
                  <c:v/>
                </c:pt>
                <c:pt idx="665">
                  <c:v/>
                </c:pt>
                <c:pt idx="666">
                  <c:v/>
                </c:pt>
                <c:pt idx="667">
                  <c:v/>
                </c:pt>
                <c:pt idx="668">
                  <c:v/>
                </c:pt>
                <c:pt idx="669">
                  <c:v/>
                </c:pt>
                <c:pt idx="670">
                  <c:v/>
                </c:pt>
                <c:pt idx="671">
                  <c:v/>
                </c:pt>
                <c:pt idx="672">
                  <c:v/>
                </c:pt>
                <c:pt idx="673">
                  <c:v/>
                </c:pt>
                <c:pt idx="674">
                  <c:v/>
                </c:pt>
                <c:pt idx="675">
                  <c:v/>
                </c:pt>
                <c:pt idx="676">
                  <c:v/>
                </c:pt>
                <c:pt idx="677">
                  <c:v/>
                </c:pt>
                <c:pt idx="678">
                  <c:v/>
                </c:pt>
                <c:pt idx="679">
                  <c:v/>
                </c:pt>
                <c:pt idx="680">
                  <c:v/>
                </c:pt>
                <c:pt idx="681">
                  <c:v/>
                </c:pt>
                <c:pt idx="682">
                  <c:v/>
                </c:pt>
                <c:pt idx="683">
                  <c:v/>
                </c:pt>
                <c:pt idx="684">
                  <c:v/>
                </c:pt>
                <c:pt idx="685">
                  <c:v/>
                </c:pt>
                <c:pt idx="686">
                  <c:v/>
                </c:pt>
                <c:pt idx="687">
                  <c:v/>
                </c:pt>
                <c:pt idx="688">
                  <c:v/>
                </c:pt>
                <c:pt idx="689">
                  <c:v/>
                </c:pt>
                <c:pt idx="690">
                  <c:v/>
                </c:pt>
                <c:pt idx="691">
                  <c:v/>
                </c:pt>
                <c:pt idx="692">
                  <c:v/>
                </c:pt>
                <c:pt idx="693">
                  <c:v/>
                </c:pt>
                <c:pt idx="694">
                  <c:v/>
                </c:pt>
                <c:pt idx="695">
                  <c:v/>
                </c:pt>
                <c:pt idx="696">
                  <c:v/>
                </c:pt>
                <c:pt idx="697">
                  <c:v/>
                </c:pt>
                <c:pt idx="698">
                  <c:v/>
                </c:pt>
                <c:pt idx="699">
                  <c:v/>
                </c:pt>
                <c:pt idx="700">
                  <c:v/>
                </c:pt>
                <c:pt idx="701">
                  <c:v/>
                </c:pt>
                <c:pt idx="702">
                  <c:v/>
                </c:pt>
                <c:pt idx="703">
                  <c:v/>
                </c:pt>
                <c:pt idx="704">
                  <c:v/>
                </c:pt>
                <c:pt idx="705">
                  <c:v/>
                </c:pt>
                <c:pt idx="706">
                  <c:v/>
                </c:pt>
                <c:pt idx="707">
                  <c:v/>
                </c:pt>
                <c:pt idx="708">
                  <c:v/>
                </c:pt>
                <c:pt idx="709">
                  <c:v/>
                </c:pt>
                <c:pt idx="710">
                  <c:v/>
                </c:pt>
                <c:pt idx="711">
                  <c:v/>
                </c:pt>
                <c:pt idx="712">
                  <c:v/>
                </c:pt>
                <c:pt idx="713">
                  <c:v/>
                </c:pt>
                <c:pt idx="714">
                  <c:v/>
                </c:pt>
                <c:pt idx="715">
                  <c:v/>
                </c:pt>
                <c:pt idx="716">
                  <c:v/>
                </c:pt>
                <c:pt idx="717">
                  <c:v/>
                </c:pt>
                <c:pt idx="718">
                  <c:v/>
                </c:pt>
                <c:pt idx="719">
                  <c:v/>
                </c:pt>
                <c:pt idx="720">
                  <c:v/>
                </c:pt>
                <c:pt idx="721">
                  <c:v/>
                </c:pt>
                <c:pt idx="722">
                  <c:v/>
                </c:pt>
                <c:pt idx="723">
                  <c:v/>
                </c:pt>
                <c:pt idx="724">
                  <c:v/>
                </c:pt>
                <c:pt idx="725">
                  <c:v/>
                </c:pt>
                <c:pt idx="726">
                  <c:v/>
                </c:pt>
                <c:pt idx="727">
                  <c:v/>
                </c:pt>
                <c:pt idx="728">
                  <c:v/>
                </c:pt>
                <c:pt idx="729">
                  <c:v/>
                </c:pt>
                <c:pt idx="730">
                  <c:v/>
                </c:pt>
                <c:pt idx="731">
                  <c:v/>
                </c:pt>
                <c:pt idx="732">
                  <c:v/>
                </c:pt>
                <c:pt idx="733">
                  <c:v/>
                </c:pt>
                <c:pt idx="734">
                  <c:v/>
                </c:pt>
                <c:pt idx="735">
                  <c:v/>
                </c:pt>
                <c:pt idx="736">
                  <c:v/>
                </c:pt>
                <c:pt idx="737">
                  <c:v/>
                </c:pt>
                <c:pt idx="738">
                  <c:v/>
                </c:pt>
                <c:pt idx="739">
                  <c:v/>
                </c:pt>
                <c:pt idx="740">
                  <c:v/>
                </c:pt>
                <c:pt idx="741">
                  <c:v/>
                </c:pt>
                <c:pt idx="742">
                  <c:v/>
                </c:pt>
                <c:pt idx="743">
                  <c:v/>
                </c:pt>
                <c:pt idx="744">
                  <c:v/>
                </c:pt>
                <c:pt idx="745">
                  <c:v/>
                </c:pt>
                <c:pt idx="746">
                  <c:v/>
                </c:pt>
                <c:pt idx="747">
                  <c:v/>
                </c:pt>
                <c:pt idx="748">
                  <c:v/>
                </c:pt>
                <c:pt idx="749">
                  <c:v/>
                </c:pt>
                <c:pt idx="750">
                  <c:v/>
                </c:pt>
                <c:pt idx="751">
                  <c:v/>
                </c:pt>
                <c:pt idx="752">
                  <c:v/>
                </c:pt>
                <c:pt idx="753">
                  <c:v>Dec-20</c:v>
                </c:pt>
                <c:pt idx="754">
                  <c:v>Dec-20</c:v>
                </c:pt>
                <c:pt idx="755">
                  <c:v>Dec-20</c:v>
                </c:pt>
                <c:pt idx="756">
                  <c:v>Dec-20</c:v>
                </c:pt>
                <c:pt idx="757">
                  <c:v>Dec-20</c:v>
                </c:pt>
                <c:pt idx="758">
                  <c:v>Dec-20</c:v>
                </c:pt>
                <c:pt idx="759">
                  <c:v>Dec-20</c:v>
                </c:pt>
                <c:pt idx="760">
                  <c:v>Dec-20</c:v>
                </c:pt>
                <c:pt idx="761">
                  <c:v>Dec-20</c:v>
                </c:pt>
                <c:pt idx="762">
                  <c:v>Dec-20</c:v>
                </c:pt>
                <c:pt idx="763">
                  <c:v>Dec-20</c:v>
                </c:pt>
                <c:pt idx="764">
                  <c:v/>
                </c:pt>
                <c:pt idx="765">
                  <c:v/>
                </c:pt>
                <c:pt idx="766">
                  <c:v/>
                </c:pt>
                <c:pt idx="767">
                  <c:v/>
                </c:pt>
                <c:pt idx="768">
                  <c:v/>
                </c:pt>
                <c:pt idx="769">
                  <c:v/>
                </c:pt>
                <c:pt idx="770">
                  <c:v/>
                </c:pt>
                <c:pt idx="771">
                  <c:v/>
                </c:pt>
                <c:pt idx="772">
                  <c:v/>
                </c:pt>
                <c:pt idx="773">
                  <c:v/>
                </c:pt>
                <c:pt idx="774">
                  <c:v/>
                </c:pt>
                <c:pt idx="775">
                  <c:v/>
                </c:pt>
                <c:pt idx="776">
                  <c:v/>
                </c:pt>
                <c:pt idx="777">
                  <c:v/>
                </c:pt>
                <c:pt idx="778">
                  <c:v/>
                </c:pt>
                <c:pt idx="779">
                  <c:v/>
                </c:pt>
                <c:pt idx="780">
                  <c:v/>
                </c:pt>
                <c:pt idx="781">
                  <c:v/>
                </c:pt>
                <c:pt idx="782">
                  <c:v/>
                </c:pt>
                <c:pt idx="783">
                  <c:v/>
                </c:pt>
              </c:strCache>
            </c:strRef>
          </c:cat>
          <c:val>
            <c:numRef>
              <c:f>0</c:f>
              <c:numCache>
                <c:formatCode>General</c:formatCode>
                <c:ptCount val="784"/>
                <c:pt idx="0">
                  <c:v>23</c:v>
                </c:pt>
                <c:pt idx="1">
                  <c:v>61.5</c:v>
                </c:pt>
                <c:pt idx="2">
                  <c:v>54.4</c:v>
                </c:pt>
                <c:pt idx="3">
                  <c:v>30.4</c:v>
                </c:pt>
                <c:pt idx="4">
                  <c:v>47.8</c:v>
                </c:pt>
                <c:pt idx="5">
                  <c:v>30.1</c:v>
                </c:pt>
                <c:pt idx="6">
                  <c:v>0</c:v>
                </c:pt>
                <c:pt idx="7">
                  <c:v>0</c:v>
                </c:pt>
                <c:pt idx="8">
                  <c:v>0</c:v>
                </c:pt>
                <c:pt idx="9">
                  <c:v>4</c:v>
                </c:pt>
                <c:pt idx="10">
                  <c:v>31.4</c:v>
                </c:pt>
                <c:pt idx="11">
                  <c:v>22.6</c:v>
                </c:pt>
                <c:pt idx="12">
                  <c:v>29.7</c:v>
                </c:pt>
                <c:pt idx="13">
                  <c:v>4.5</c:v>
                </c:pt>
                <c:pt idx="14">
                  <c:v>19.5</c:v>
                </c:pt>
                <c:pt idx="15">
                  <c:v>0</c:v>
                </c:pt>
                <c:pt idx="16">
                  <c:v>0</c:v>
                </c:pt>
                <c:pt idx="17">
                  <c:v>0</c:v>
                </c:pt>
                <c:pt idx="18">
                  <c:v>1.8</c:v>
                </c:pt>
                <c:pt idx="19">
                  <c:v>39.9</c:v>
                </c:pt>
                <c:pt idx="20">
                  <c:v>14</c:v>
                </c:pt>
                <c:pt idx="21">
                  <c:v>32.1</c:v>
                </c:pt>
                <c:pt idx="22">
                  <c:v>65.2</c:v>
                </c:pt>
                <c:pt idx="23">
                  <c:v>0</c:v>
                </c:pt>
                <c:pt idx="24">
                  <c:v>14.5</c:v>
                </c:pt>
                <c:pt idx="25">
                  <c:v>97.1</c:v>
                </c:pt>
                <c:pt idx="26">
                  <c:v>42.2</c:v>
                </c:pt>
                <c:pt idx="27">
                  <c:v>14.9</c:v>
                </c:pt>
                <c:pt idx="28">
                  <c:v>5.3</c:v>
                </c:pt>
                <c:pt idx="29">
                  <c:v>0</c:v>
                </c:pt>
                <c:pt idx="30">
                  <c:v>0</c:v>
                </c:pt>
                <c:pt idx="31">
                  <c:v>3</c:v>
                </c:pt>
                <c:pt idx="32">
                  <c:v>0</c:v>
                </c:pt>
                <c:pt idx="33">
                  <c:v>22.3</c:v>
                </c:pt>
                <c:pt idx="34">
                  <c:v>0</c:v>
                </c:pt>
                <c:pt idx="35">
                  <c:v>0</c:v>
                </c:pt>
                <c:pt idx="36">
                  <c:v>0</c:v>
                </c:pt>
                <c:pt idx="37">
                  <c:v>0</c:v>
                </c:pt>
                <c:pt idx="38">
                  <c:v>38.4</c:v>
                </c:pt>
                <c:pt idx="39">
                  <c:v>0</c:v>
                </c:pt>
                <c:pt idx="40">
                  <c:v>27.8</c:v>
                </c:pt>
                <c:pt idx="41">
                  <c:v>53</c:v>
                </c:pt>
                <c:pt idx="42">
                  <c:v>35.8</c:v>
                </c:pt>
                <c:pt idx="43">
                  <c:v>0</c:v>
                </c:pt>
                <c:pt idx="44">
                  <c:v>19.4</c:v>
                </c:pt>
                <c:pt idx="45">
                  <c:v>37.5</c:v>
                </c:pt>
                <c:pt idx="46">
                  <c:v>27.9</c:v>
                </c:pt>
                <c:pt idx="47">
                  <c:v>36.8</c:v>
                </c:pt>
                <c:pt idx="48">
                  <c:v>0</c:v>
                </c:pt>
                <c:pt idx="49">
                  <c:v>3.6</c:v>
                </c:pt>
                <c:pt idx="50">
                  <c:v>0</c:v>
                </c:pt>
                <c:pt idx="51">
                  <c:v>0</c:v>
                </c:pt>
                <c:pt idx="52">
                  <c:v>87.5</c:v>
                </c:pt>
                <c:pt idx="53">
                  <c:v>0</c:v>
                </c:pt>
                <c:pt idx="54">
                  <c:v>14.8</c:v>
                </c:pt>
                <c:pt idx="55">
                  <c:v>23.9</c:v>
                </c:pt>
                <c:pt idx="56">
                  <c:v>6.3</c:v>
                </c:pt>
                <c:pt idx="57">
                  <c:v>0</c:v>
                </c:pt>
                <c:pt idx="58">
                  <c:v>39.6</c:v>
                </c:pt>
                <c:pt idx="59">
                  <c:v>8.1</c:v>
                </c:pt>
                <c:pt idx="60">
                  <c:v>7.8</c:v>
                </c:pt>
                <c:pt idx="61">
                  <c:v>40.5</c:v>
                </c:pt>
                <c:pt idx="62">
                  <c:v>0</c:v>
                </c:pt>
                <c:pt idx="63">
                  <c:v>80</c:v>
                </c:pt>
                <c:pt idx="64">
                  <c:v>73.8</c:v>
                </c:pt>
                <c:pt idx="65">
                  <c:v>26.8</c:v>
                </c:pt>
                <c:pt idx="66">
                  <c:v>19.5</c:v>
                </c:pt>
                <c:pt idx="67">
                  <c:v>4.7</c:v>
                </c:pt>
                <c:pt idx="68">
                  <c:v>0.5</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-1</c:v>
                </c:pt>
                <c:pt idx="100">
                  <c:v>0</c:v>
                </c:pt>
                <c:pt idx="101">
                  <c:v>-2.5</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-5.8</c:v>
                </c:pt>
                <c:pt idx="146">
                  <c:v>0</c:v>
                </c:pt>
                <c:pt idx="147">
                  <c:v>0</c:v>
                </c:pt>
                <c:pt idx="148">
                  <c:v>0</c:v>
                </c:pt>
                <c:pt idx="149">
                  <c:v>-65.1</c:v>
                </c:pt>
                <c:pt idx="150">
                  <c:v>-133.3</c:v>
                </c:pt>
                <c:pt idx="151">
                  <c:v>-77.6</c:v>
                </c:pt>
                <c:pt idx="152">
                  <c:v>-116.5</c:v>
                </c:pt>
                <c:pt idx="153">
                  <c:v>-103.6</c:v>
                </c:pt>
                <c:pt idx="154">
                  <c:v>0</c:v>
                </c:pt>
                <c:pt idx="155">
                  <c:v>0</c:v>
                </c:pt>
                <c:pt idx="156">
                  <c:v>7.9</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0</c:v>
                </c:pt>
                <c:pt idx="171">
                  <c:v>-5.5</c:v>
                </c:pt>
                <c:pt idx="172">
                  <c:v>-20.3</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0</c:v>
                </c:pt>
                <c:pt idx="189">
                  <c:v>0</c:v>
                </c:pt>
                <c:pt idx="190">
                  <c:v>0</c:v>
                </c:pt>
                <c:pt idx="191">
                  <c:v>0</c:v>
                </c:pt>
                <c:pt idx="192">
                  <c:v>0</c:v>
                </c:pt>
                <c:pt idx="193">
                  <c:v>0</c:v>
                </c:pt>
                <c:pt idx="194">
                  <c:v>0</c:v>
                </c:pt>
                <c:pt idx="195">
                  <c:v>0</c:v>
                </c:pt>
                <c:pt idx="196">
                  <c:v>0</c:v>
                </c:pt>
                <c:pt idx="197">
                  <c:v>0</c:v>
                </c:pt>
                <c:pt idx="198">
                  <c:v>0</c:v>
                </c:pt>
                <c:pt idx="199">
                  <c:v>0</c:v>
                </c:pt>
                <c:pt idx="200">
                  <c:v>0</c:v>
                </c:pt>
                <c:pt idx="201">
                  <c:v>0</c:v>
                </c:pt>
                <c:pt idx="202">
                  <c:v>0</c:v>
                </c:pt>
                <c:pt idx="203">
                  <c:v>0</c:v>
                </c:pt>
                <c:pt idx="204">
                  <c:v>0</c:v>
                </c:pt>
                <c:pt idx="205">
                  <c:v>0</c:v>
                </c:pt>
                <c:pt idx="206">
                  <c:v>0</c:v>
                </c:pt>
                <c:pt idx="207">
                  <c:v>0</c:v>
                </c:pt>
                <c:pt idx="208">
                  <c:v>0</c:v>
                </c:pt>
                <c:pt idx="209">
                  <c:v>0</c:v>
                </c:pt>
                <c:pt idx="210">
                  <c:v>0</c:v>
                </c:pt>
                <c:pt idx="211">
                  <c:v>0</c:v>
                </c:pt>
                <c:pt idx="212">
                  <c:v>0</c:v>
                </c:pt>
                <c:pt idx="213">
                  <c:v>0</c:v>
                </c:pt>
                <c:pt idx="214">
                  <c:v>0</c:v>
                </c:pt>
                <c:pt idx="215">
                  <c:v>0</c:v>
                </c:pt>
                <c:pt idx="216">
                  <c:v>4.7</c:v>
                </c:pt>
                <c:pt idx="217">
                  <c:v>0</c:v>
                </c:pt>
                <c:pt idx="218">
                  <c:v>0</c:v>
                </c:pt>
                <c:pt idx="219">
                  <c:v>9.4</c:v>
                </c:pt>
                <c:pt idx="220">
                  <c:v>21</c:v>
                </c:pt>
                <c:pt idx="221">
                  <c:v>20.5</c:v>
                </c:pt>
                <c:pt idx="222">
                  <c:v>8.8</c:v>
                </c:pt>
                <c:pt idx="223">
                  <c:v>0</c:v>
                </c:pt>
                <c:pt idx="224">
                  <c:v>0</c:v>
                </c:pt>
                <c:pt idx="225">
                  <c:v>31.3</c:v>
                </c:pt>
                <c:pt idx="226">
                  <c:v>26.6</c:v>
                </c:pt>
                <c:pt idx="227">
                  <c:v>18.2</c:v>
                </c:pt>
                <c:pt idx="228">
                  <c:v>26</c:v>
                </c:pt>
                <c:pt idx="229">
                  <c:v>30.6</c:v>
                </c:pt>
                <c:pt idx="230">
                  <c:v>18.7</c:v>
                </c:pt>
                <c:pt idx="231">
                  <c:v>19.6</c:v>
                </c:pt>
                <c:pt idx="232">
                  <c:v>0</c:v>
                </c:pt>
                <c:pt idx="233">
                  <c:v>3.5</c:v>
                </c:pt>
                <c:pt idx="234">
                  <c:v>4.8</c:v>
                </c:pt>
                <c:pt idx="235">
                  <c:v>0.9</c:v>
                </c:pt>
                <c:pt idx="236">
                  <c:v>0</c:v>
                </c:pt>
                <c:pt idx="237">
                  <c:v>2</c:v>
                </c:pt>
                <c:pt idx="238">
                  <c:v>0</c:v>
                </c:pt>
                <c:pt idx="239">
                  <c:v>0</c:v>
                </c:pt>
                <c:pt idx="240">
                  <c:v>0</c:v>
                </c:pt>
                <c:pt idx="241">
                  <c:v>0</c:v>
                </c:pt>
                <c:pt idx="242">
                  <c:v>0</c:v>
                </c:pt>
                <c:pt idx="243">
                  <c:v>4.8</c:v>
                </c:pt>
                <c:pt idx="244">
                  <c:v>5</c:v>
                </c:pt>
                <c:pt idx="245">
                  <c:v>49.2</c:v>
                </c:pt>
                <c:pt idx="246">
                  <c:v>18.1</c:v>
                </c:pt>
                <c:pt idx="247">
                  <c:v>45.2</c:v>
                </c:pt>
                <c:pt idx="248">
                  <c:v>17.2</c:v>
                </c:pt>
                <c:pt idx="249">
                  <c:v>15.4</c:v>
                </c:pt>
                <c:pt idx="250">
                  <c:v>30.7</c:v>
                </c:pt>
                <c:pt idx="251">
                  <c:v>0</c:v>
                </c:pt>
                <c:pt idx="252">
                  <c:v>27.7</c:v>
                </c:pt>
                <c:pt idx="253">
                  <c:v>28.1</c:v>
                </c:pt>
                <c:pt idx="254">
                  <c:v>0</c:v>
                </c:pt>
                <c:pt idx="255">
                  <c:v>12.7</c:v>
                </c:pt>
                <c:pt idx="256">
                  <c:v>0</c:v>
                </c:pt>
                <c:pt idx="257">
                  <c:v>0</c:v>
                </c:pt>
                <c:pt idx="258">
                  <c:v>39.1</c:v>
                </c:pt>
                <c:pt idx="259">
                  <c:v>17.4</c:v>
                </c:pt>
                <c:pt idx="260">
                  <c:v>0</c:v>
                </c:pt>
                <c:pt idx="261">
                  <c:v>0.6</c:v>
                </c:pt>
                <c:pt idx="262">
                  <c:v>0</c:v>
                </c:pt>
                <c:pt idx="263">
                  <c:v>12.1</c:v>
                </c:pt>
                <c:pt idx="264">
                  <c:v>0</c:v>
                </c:pt>
                <c:pt idx="265">
                  <c:v>1.1</c:v>
                </c:pt>
                <c:pt idx="266">
                  <c:v>17.5</c:v>
                </c:pt>
                <c:pt idx="267">
                  <c:v>3.1</c:v>
                </c:pt>
                <c:pt idx="268">
                  <c:v>6.8</c:v>
                </c:pt>
                <c:pt idx="269">
                  <c:v>10.3</c:v>
                </c:pt>
                <c:pt idx="270">
                  <c:v>0</c:v>
                </c:pt>
                <c:pt idx="271">
                  <c:v>35.3</c:v>
                </c:pt>
                <c:pt idx="272">
                  <c:v>18.9</c:v>
                </c:pt>
                <c:pt idx="273">
                  <c:v>21.6</c:v>
                </c:pt>
                <c:pt idx="274">
                  <c:v>39</c:v>
                </c:pt>
                <c:pt idx="275">
                  <c:v>9</c:v>
                </c:pt>
                <c:pt idx="276">
                  <c:v>6</c:v>
                </c:pt>
                <c:pt idx="277">
                  <c:v>1.2</c:v>
                </c:pt>
                <c:pt idx="278">
                  <c:v>0</c:v>
                </c:pt>
                <c:pt idx="279">
                  <c:v>0</c:v>
                </c:pt>
                <c:pt idx="280">
                  <c:v>0</c:v>
                </c:pt>
                <c:pt idx="281">
                  <c:v>0</c:v>
                </c:pt>
                <c:pt idx="282">
                  <c:v>0</c:v>
                </c:pt>
                <c:pt idx="283">
                  <c:v>0</c:v>
                </c:pt>
                <c:pt idx="284">
                  <c:v>0</c:v>
                </c:pt>
                <c:pt idx="285">
                  <c:v>0</c:v>
                </c:pt>
                <c:pt idx="286">
                  <c:v>0</c:v>
                </c:pt>
                <c:pt idx="287">
                  <c:v>0</c:v>
                </c:pt>
                <c:pt idx="288">
                  <c:v>0</c:v>
                </c:pt>
                <c:pt idx="289">
                  <c:v>0</c:v>
                </c:pt>
                <c:pt idx="290">
                  <c:v>0</c:v>
                </c:pt>
                <c:pt idx="291">
                  <c:v>0</c:v>
                </c:pt>
                <c:pt idx="292">
                  <c:v>0</c:v>
                </c:pt>
                <c:pt idx="293">
                  <c:v>0</c:v>
                </c:pt>
                <c:pt idx="294">
                  <c:v>0</c:v>
                </c:pt>
                <c:pt idx="295">
                  <c:v>0</c:v>
                </c:pt>
                <c:pt idx="296">
                  <c:v>0</c:v>
                </c:pt>
                <c:pt idx="297">
                  <c:v>0</c:v>
                </c:pt>
                <c:pt idx="298">
                  <c:v>0</c:v>
                </c:pt>
                <c:pt idx="299">
                  <c:v>0</c:v>
                </c:pt>
                <c:pt idx="300">
                  <c:v>0</c:v>
                </c:pt>
                <c:pt idx="301">
                  <c:v>0</c:v>
                </c:pt>
                <c:pt idx="302">
                  <c:v>0</c:v>
                </c:pt>
                <c:pt idx="303">
                  <c:v>0</c:v>
                </c:pt>
                <c:pt idx="304">
                  <c:v>0</c:v>
                </c:pt>
                <c:pt idx="305">
                  <c:v>0</c:v>
                </c:pt>
                <c:pt idx="306">
                  <c:v>0</c:v>
                </c:pt>
                <c:pt idx="307">
                  <c:v>0</c:v>
                </c:pt>
                <c:pt idx="308">
                  <c:v>0</c:v>
                </c:pt>
                <c:pt idx="309">
                  <c:v>0</c:v>
                </c:pt>
                <c:pt idx="310">
                  <c:v>0</c:v>
                </c:pt>
                <c:pt idx="311">
                  <c:v>0</c:v>
                </c:pt>
                <c:pt idx="312">
                  <c:v>0</c:v>
                </c:pt>
                <c:pt idx="313">
                  <c:v>0</c:v>
                </c:pt>
                <c:pt idx="314">
                  <c:v>-75.9</c:v>
                </c:pt>
                <c:pt idx="315">
                  <c:v>-9.5</c:v>
                </c:pt>
                <c:pt idx="316">
                  <c:v>-17.4</c:v>
                </c:pt>
                <c:pt idx="317">
                  <c:v>-105.2</c:v>
                </c:pt>
                <c:pt idx="318">
                  <c:v>-34.4</c:v>
                </c:pt>
                <c:pt idx="319">
                  <c:v>-35.8</c:v>
                </c:pt>
                <c:pt idx="320">
                  <c:v>-25</c:v>
                </c:pt>
                <c:pt idx="321">
                  <c:v>-48.2</c:v>
                </c:pt>
                <c:pt idx="322">
                  <c:v>-30.7</c:v>
                </c:pt>
                <c:pt idx="323">
                  <c:v>-1</c:v>
                </c:pt>
                <c:pt idx="324">
                  <c:v>0</c:v>
                </c:pt>
                <c:pt idx="325">
                  <c:v>-119.6</c:v>
                </c:pt>
                <c:pt idx="326">
                  <c:v>-63.6</c:v>
                </c:pt>
                <c:pt idx="327">
                  <c:v>-4</c:v>
                </c:pt>
                <c:pt idx="328">
                  <c:v>-0.5</c:v>
                </c:pt>
                <c:pt idx="329">
                  <c:v>0</c:v>
                </c:pt>
                <c:pt idx="330">
                  <c:v>0</c:v>
                </c:pt>
                <c:pt idx="331">
                  <c:v>0</c:v>
                </c:pt>
                <c:pt idx="332">
                  <c:v>0</c:v>
                </c:pt>
                <c:pt idx="333">
                  <c:v>0</c:v>
                </c:pt>
                <c:pt idx="334">
                  <c:v>0</c:v>
                </c:pt>
                <c:pt idx="335">
                  <c:v>0</c:v>
                </c:pt>
                <c:pt idx="336">
                  <c:v>0</c:v>
                </c:pt>
                <c:pt idx="337">
                  <c:v>0</c:v>
                </c:pt>
                <c:pt idx="338">
                  <c:v>0</c:v>
                </c:pt>
                <c:pt idx="339">
                  <c:v>0</c:v>
                </c:pt>
                <c:pt idx="340">
                  <c:v>0</c:v>
                </c:pt>
                <c:pt idx="341">
                  <c:v>0</c:v>
                </c:pt>
                <c:pt idx="342">
                  <c:v>0</c:v>
                </c:pt>
                <c:pt idx="343">
                  <c:v>0</c:v>
                </c:pt>
                <c:pt idx="344">
                  <c:v>0</c:v>
                </c:pt>
                <c:pt idx="345">
                  <c:v>0</c:v>
                </c:pt>
                <c:pt idx="346">
                  <c:v>0</c:v>
                </c:pt>
                <c:pt idx="347">
                  <c:v>0</c:v>
                </c:pt>
                <c:pt idx="348">
                  <c:v>0</c:v>
                </c:pt>
                <c:pt idx="349">
                  <c:v>0</c:v>
                </c:pt>
                <c:pt idx="350">
                  <c:v>0</c:v>
                </c:pt>
                <c:pt idx="351">
                  <c:v>0</c:v>
                </c:pt>
                <c:pt idx="352">
                  <c:v>0</c:v>
                </c:pt>
                <c:pt idx="353">
                  <c:v>0</c:v>
                </c:pt>
                <c:pt idx="354">
                  <c:v>0</c:v>
                </c:pt>
                <c:pt idx="355">
                  <c:v>0</c:v>
                </c:pt>
                <c:pt idx="356">
                  <c:v>0</c:v>
                </c:pt>
                <c:pt idx="357">
                  <c:v>0</c:v>
                </c:pt>
                <c:pt idx="358">
                  <c:v>0</c:v>
                </c:pt>
                <c:pt idx="359">
                  <c:v>0</c:v>
                </c:pt>
                <c:pt idx="360">
                  <c:v>0</c:v>
                </c:pt>
                <c:pt idx="361">
                  <c:v>0</c:v>
                </c:pt>
                <c:pt idx="362">
                  <c:v>0</c:v>
                </c:pt>
                <c:pt idx="363">
                  <c:v>0</c:v>
                </c:pt>
                <c:pt idx="364">
                  <c:v>0</c:v>
                </c:pt>
                <c:pt idx="365">
                  <c:v>0</c:v>
                </c:pt>
                <c:pt idx="366">
                  <c:v>0</c:v>
                </c:pt>
                <c:pt idx="367">
                  <c:v>0</c:v>
                </c:pt>
                <c:pt idx="368">
                  <c:v>0</c:v>
                </c:pt>
                <c:pt idx="369">
                  <c:v>0</c:v>
                </c:pt>
                <c:pt idx="370">
                  <c:v>4</c:v>
                </c:pt>
                <c:pt idx="371">
                  <c:v>0</c:v>
                </c:pt>
                <c:pt idx="372">
                  <c:v>0</c:v>
                </c:pt>
                <c:pt idx="373">
                  <c:v>6.8</c:v>
                </c:pt>
                <c:pt idx="374">
                  <c:v>2.5</c:v>
                </c:pt>
                <c:pt idx="375">
                  <c:v>9.8</c:v>
                </c:pt>
                <c:pt idx="376">
                  <c:v>0</c:v>
                </c:pt>
                <c:pt idx="377">
                  <c:v>0</c:v>
                </c:pt>
                <c:pt idx="378">
                  <c:v>0</c:v>
                </c:pt>
                <c:pt idx="379">
                  <c:v>0</c:v>
                </c:pt>
                <c:pt idx="380">
                  <c:v>0</c:v>
                </c:pt>
                <c:pt idx="381">
                  <c:v>0</c:v>
                </c:pt>
                <c:pt idx="382">
                  <c:v>0</c:v>
                </c:pt>
                <c:pt idx="383">
                  <c:v>-74</c:v>
                </c:pt>
                <c:pt idx="384">
                  <c:v>0</c:v>
                </c:pt>
                <c:pt idx="385">
                  <c:v>-40</c:v>
                </c:pt>
                <c:pt idx="386">
                  <c:v>-12</c:v>
                </c:pt>
                <c:pt idx="387">
                  <c:v>-11</c:v>
                </c:pt>
                <c:pt idx="388">
                  <c:v>-25.1</c:v>
                </c:pt>
                <c:pt idx="389">
                  <c:v>-3.7</c:v>
                </c:pt>
                <c:pt idx="390">
                  <c:v>0</c:v>
                </c:pt>
                <c:pt idx="391">
                  <c:v>0</c:v>
                </c:pt>
                <c:pt idx="392">
                  <c:v>-6.7</c:v>
                </c:pt>
                <c:pt idx="393">
                  <c:v>-20.2</c:v>
                </c:pt>
                <c:pt idx="394">
                  <c:v>0</c:v>
                </c:pt>
                <c:pt idx="395">
                  <c:v>-16.5</c:v>
                </c:pt>
                <c:pt idx="396">
                  <c:v>-52.2</c:v>
                </c:pt>
                <c:pt idx="397">
                  <c:v>-30.5</c:v>
                </c:pt>
                <c:pt idx="398">
                  <c:v>0</c:v>
                </c:pt>
                <c:pt idx="399">
                  <c:v>0</c:v>
                </c:pt>
                <c:pt idx="400">
                  <c:v>0</c:v>
                </c:pt>
                <c:pt idx="401">
                  <c:v>0</c:v>
                </c:pt>
                <c:pt idx="402">
                  <c:v>0</c:v>
                </c:pt>
                <c:pt idx="403">
                  <c:v>0</c:v>
                </c:pt>
                <c:pt idx="404">
                  <c:v>0</c:v>
                </c:pt>
                <c:pt idx="405">
                  <c:v>0</c:v>
                </c:pt>
                <c:pt idx="406">
                  <c:v>0</c:v>
                </c:pt>
                <c:pt idx="407">
                  <c:v>0</c:v>
                </c:pt>
                <c:pt idx="408">
                  <c:v>0</c:v>
                </c:pt>
                <c:pt idx="409">
                  <c:v>0</c:v>
                </c:pt>
                <c:pt idx="410">
                  <c:v>0</c:v>
                </c:pt>
                <c:pt idx="411">
                  <c:v>0</c:v>
                </c:pt>
                <c:pt idx="412">
                  <c:v>0</c:v>
                </c:pt>
                <c:pt idx="413">
                  <c:v>0</c:v>
                </c:pt>
                <c:pt idx="414">
                  <c:v>0</c:v>
                </c:pt>
                <c:pt idx="415">
                  <c:v>0</c:v>
                </c:pt>
                <c:pt idx="416">
                  <c:v>0</c:v>
                </c:pt>
                <c:pt idx="417">
                  <c:v>0</c:v>
                </c:pt>
                <c:pt idx="418">
                  <c:v>0</c:v>
                </c:pt>
                <c:pt idx="419">
                  <c:v>0</c:v>
                </c:pt>
                <c:pt idx="420">
                  <c:v>-60</c:v>
                </c:pt>
                <c:pt idx="421">
                  <c:v>-21</c:v>
                </c:pt>
                <c:pt idx="422">
                  <c:v>-1</c:v>
                </c:pt>
                <c:pt idx="423">
                  <c:v>-21.7</c:v>
                </c:pt>
                <c:pt idx="424">
                  <c:v>-39.9</c:v>
                </c:pt>
                <c:pt idx="425">
                  <c:v>-12</c:v>
                </c:pt>
                <c:pt idx="426">
                  <c:v>-5</c:v>
                </c:pt>
                <c:pt idx="427">
                  <c:v>0</c:v>
                </c:pt>
                <c:pt idx="428">
                  <c:v>-17.3</c:v>
                </c:pt>
                <c:pt idx="429">
                  <c:v>-24.2</c:v>
                </c:pt>
                <c:pt idx="430">
                  <c:v>0</c:v>
                </c:pt>
                <c:pt idx="431">
                  <c:v>-18.8</c:v>
                </c:pt>
                <c:pt idx="432">
                  <c:v>-30.3</c:v>
                </c:pt>
                <c:pt idx="433">
                  <c:v>-23.2</c:v>
                </c:pt>
                <c:pt idx="434">
                  <c:v>-48.4</c:v>
                </c:pt>
                <c:pt idx="435">
                  <c:v>-5.9</c:v>
                </c:pt>
                <c:pt idx="436">
                  <c:v>-25.5</c:v>
                </c:pt>
                <c:pt idx="437">
                  <c:v>-40.5</c:v>
                </c:pt>
                <c:pt idx="438">
                  <c:v>-30.8</c:v>
                </c:pt>
                <c:pt idx="439">
                  <c:v>0</c:v>
                </c:pt>
                <c:pt idx="440">
                  <c:v>0</c:v>
                </c:pt>
                <c:pt idx="441">
                  <c:v>0</c:v>
                </c:pt>
                <c:pt idx="442">
                  <c:v>0</c:v>
                </c:pt>
                <c:pt idx="443">
                  <c:v>0</c:v>
                </c:pt>
                <c:pt idx="444">
                  <c:v>0</c:v>
                </c:pt>
                <c:pt idx="445">
                  <c:v>0</c:v>
                </c:pt>
                <c:pt idx="446">
                  <c:v>0</c:v>
                </c:pt>
                <c:pt idx="447">
                  <c:v>-11.8</c:v>
                </c:pt>
                <c:pt idx="448">
                  <c:v>0</c:v>
                </c:pt>
                <c:pt idx="449">
                  <c:v>-35</c:v>
                </c:pt>
                <c:pt idx="450">
                  <c:v>0</c:v>
                </c:pt>
                <c:pt idx="451">
                  <c:v>-24</c:v>
                </c:pt>
                <c:pt idx="452">
                  <c:v>0</c:v>
                </c:pt>
                <c:pt idx="453">
                  <c:v>-10.5</c:v>
                </c:pt>
                <c:pt idx="454">
                  <c:v>-18.8</c:v>
                </c:pt>
                <c:pt idx="455">
                  <c:v>0</c:v>
                </c:pt>
                <c:pt idx="456">
                  <c:v>-43.3</c:v>
                </c:pt>
                <c:pt idx="457">
                  <c:v>-10.5</c:v>
                </c:pt>
                <c:pt idx="458">
                  <c:v>0</c:v>
                </c:pt>
                <c:pt idx="459">
                  <c:v>-30.8</c:v>
                </c:pt>
                <c:pt idx="460">
                  <c:v>-29</c:v>
                </c:pt>
                <c:pt idx="461">
                  <c:v>0</c:v>
                </c:pt>
                <c:pt idx="462">
                  <c:v>0</c:v>
                </c:pt>
                <c:pt idx="463">
                  <c:v>0</c:v>
                </c:pt>
                <c:pt idx="464">
                  <c:v>0</c:v>
                </c:pt>
                <c:pt idx="465">
                  <c:v>0</c:v>
                </c:pt>
                <c:pt idx="466">
                  <c:v>0</c:v>
                </c:pt>
                <c:pt idx="467">
                  <c:v>0</c:v>
                </c:pt>
                <c:pt idx="468">
                  <c:v>0</c:v>
                </c:pt>
                <c:pt idx="469">
                  <c:v>0</c:v>
                </c:pt>
                <c:pt idx="470">
                  <c:v>0</c:v>
                </c:pt>
                <c:pt idx="471">
                  <c:v>0</c:v>
                </c:pt>
                <c:pt idx="472">
                  <c:v>0</c:v>
                </c:pt>
                <c:pt idx="473">
                  <c:v>0</c:v>
                </c:pt>
                <c:pt idx="474">
                  <c:v>0</c:v>
                </c:pt>
                <c:pt idx="475">
                  <c:v>0</c:v>
                </c:pt>
                <c:pt idx="476">
                  <c:v>0</c:v>
                </c:pt>
                <c:pt idx="477">
                  <c:v>0</c:v>
                </c:pt>
                <c:pt idx="478">
                  <c:v>0</c:v>
                </c:pt>
                <c:pt idx="479">
                  <c:v>0</c:v>
                </c:pt>
                <c:pt idx="480">
                  <c:v>2</c:v>
                </c:pt>
                <c:pt idx="481">
                  <c:v>0</c:v>
                </c:pt>
                <c:pt idx="482">
                  <c:v>0</c:v>
                </c:pt>
                <c:pt idx="483">
                  <c:v>0</c:v>
                </c:pt>
                <c:pt idx="484">
                  <c:v>0</c:v>
                </c:pt>
                <c:pt idx="485">
                  <c:v>0</c:v>
                </c:pt>
                <c:pt idx="486">
                  <c:v>0</c:v>
                </c:pt>
                <c:pt idx="487">
                  <c:v>0</c:v>
                </c:pt>
                <c:pt idx="488">
                  <c:v>0</c:v>
                </c:pt>
                <c:pt idx="489">
                  <c:v>0</c:v>
                </c:pt>
                <c:pt idx="490">
                  <c:v>0</c:v>
                </c:pt>
                <c:pt idx="491">
                  <c:v>0</c:v>
                </c:pt>
                <c:pt idx="492">
                  <c:v>0</c:v>
                </c:pt>
                <c:pt idx="493">
                  <c:v>14.5</c:v>
                </c:pt>
                <c:pt idx="494">
                  <c:v>16.4</c:v>
                </c:pt>
                <c:pt idx="495">
                  <c:v>28.7</c:v>
                </c:pt>
                <c:pt idx="496">
                  <c:v>49.9</c:v>
                </c:pt>
                <c:pt idx="497">
                  <c:v>79.3</c:v>
                </c:pt>
                <c:pt idx="498">
                  <c:v>55.5</c:v>
                </c:pt>
                <c:pt idx="499">
                  <c:v>0</c:v>
                </c:pt>
                <c:pt idx="500">
                  <c:v>0</c:v>
                </c:pt>
                <c:pt idx="501">
                  <c:v>22.3</c:v>
                </c:pt>
                <c:pt idx="502">
                  <c:v>0</c:v>
                </c:pt>
                <c:pt idx="503">
                  <c:v>23.2</c:v>
                </c:pt>
                <c:pt idx="504">
                  <c:v>27.6</c:v>
                </c:pt>
                <c:pt idx="505">
                  <c:v>12.3</c:v>
                </c:pt>
                <c:pt idx="506">
                  <c:v>29.5</c:v>
                </c:pt>
                <c:pt idx="507">
                  <c:v>25.8</c:v>
                </c:pt>
                <c:pt idx="508">
                  <c:v>30.5</c:v>
                </c:pt>
                <c:pt idx="509">
                  <c:v>14.5</c:v>
                </c:pt>
                <c:pt idx="510">
                  <c:v>18</c:v>
                </c:pt>
                <c:pt idx="511">
                  <c:v>0</c:v>
                </c:pt>
                <c:pt idx="512">
                  <c:v>0</c:v>
                </c:pt>
                <c:pt idx="513">
                  <c:v>0</c:v>
                </c:pt>
                <c:pt idx="514">
                  <c:v>33.2</c:v>
                </c:pt>
                <c:pt idx="515">
                  <c:v>0</c:v>
                </c:pt>
                <c:pt idx="516">
                  <c:v>4</c:v>
                </c:pt>
                <c:pt idx="517">
                  <c:v>0</c:v>
                </c:pt>
                <c:pt idx="518">
                  <c:v>0</c:v>
                </c:pt>
                <c:pt idx="519">
                  <c:v>0</c:v>
                </c:pt>
                <c:pt idx="520">
                  <c:v>0</c:v>
                </c:pt>
                <c:pt idx="521">
                  <c:v>0</c:v>
                </c:pt>
                <c:pt idx="522">
                  <c:v>0</c:v>
                </c:pt>
                <c:pt idx="523">
                  <c:v>0</c:v>
                </c:pt>
                <c:pt idx="524">
                  <c:v>0</c:v>
                </c:pt>
                <c:pt idx="525">
                  <c:v>0</c:v>
                </c:pt>
                <c:pt idx="526">
                  <c:v>-5.5</c:v>
                </c:pt>
                <c:pt idx="527">
                  <c:v>-17.3</c:v>
                </c:pt>
                <c:pt idx="528">
                  <c:v>0</c:v>
                </c:pt>
                <c:pt idx="529">
                  <c:v>-4.6</c:v>
                </c:pt>
                <c:pt idx="530">
                  <c:v>-21.1</c:v>
                </c:pt>
                <c:pt idx="531">
                  <c:v>-20.1</c:v>
                </c:pt>
                <c:pt idx="532">
                  <c:v>-19.5</c:v>
                </c:pt>
                <c:pt idx="533">
                  <c:v>-13.1</c:v>
                </c:pt>
                <c:pt idx="534">
                  <c:v>-32.5</c:v>
                </c:pt>
                <c:pt idx="535">
                  <c:v>-4.5</c:v>
                </c:pt>
                <c:pt idx="536">
                  <c:v>-1.5</c:v>
                </c:pt>
                <c:pt idx="537">
                  <c:v>0</c:v>
                </c:pt>
                <c:pt idx="538">
                  <c:v>0</c:v>
                </c:pt>
                <c:pt idx="539">
                  <c:v>0</c:v>
                </c:pt>
                <c:pt idx="540">
                  <c:v>0</c:v>
                </c:pt>
                <c:pt idx="541">
                  <c:v>0</c:v>
                </c:pt>
                <c:pt idx="542">
                  <c:v>0</c:v>
                </c:pt>
                <c:pt idx="543">
                  <c:v>0</c:v>
                </c:pt>
                <c:pt idx="544">
                  <c:v>0</c:v>
                </c:pt>
                <c:pt idx="545">
                  <c:v>0</c:v>
                </c:pt>
                <c:pt idx="546">
                  <c:v>0</c:v>
                </c:pt>
                <c:pt idx="547">
                  <c:v>0</c:v>
                </c:pt>
                <c:pt idx="548">
                  <c:v>0</c:v>
                </c:pt>
                <c:pt idx="549">
                  <c:v>0</c:v>
                </c:pt>
                <c:pt idx="550">
                  <c:v>0</c:v>
                </c:pt>
                <c:pt idx="551">
                  <c:v>0</c:v>
                </c:pt>
                <c:pt idx="552">
                  <c:v>0</c:v>
                </c:pt>
                <c:pt idx="553">
                  <c:v>0</c:v>
                </c:pt>
                <c:pt idx="554">
                  <c:v>0</c:v>
                </c:pt>
                <c:pt idx="555">
                  <c:v>0</c:v>
                </c:pt>
                <c:pt idx="556">
                  <c:v>0</c:v>
                </c:pt>
                <c:pt idx="557">
                  <c:v>0</c:v>
                </c:pt>
                <c:pt idx="558">
                  <c:v>0</c:v>
                </c:pt>
                <c:pt idx="559">
                  <c:v>0</c:v>
                </c:pt>
                <c:pt idx="560">
                  <c:v>0</c:v>
                </c:pt>
                <c:pt idx="561">
                  <c:v>0</c:v>
                </c:pt>
                <c:pt idx="562">
                  <c:v>0</c:v>
                </c:pt>
                <c:pt idx="563">
                  <c:v>6.3</c:v>
                </c:pt>
                <c:pt idx="564">
                  <c:v>0</c:v>
                </c:pt>
                <c:pt idx="565">
                  <c:v>0</c:v>
                </c:pt>
                <c:pt idx="566">
                  <c:v>0</c:v>
                </c:pt>
                <c:pt idx="567">
                  <c:v>-4.5</c:v>
                </c:pt>
                <c:pt idx="568">
                  <c:v>0</c:v>
                </c:pt>
                <c:pt idx="569">
                  <c:v>0</c:v>
                </c:pt>
                <c:pt idx="570">
                  <c:v>0</c:v>
                </c:pt>
                <c:pt idx="571">
                  <c:v>0</c:v>
                </c:pt>
                <c:pt idx="572">
                  <c:v>0</c:v>
                </c:pt>
                <c:pt idx="573">
                  <c:v>0</c:v>
                </c:pt>
                <c:pt idx="574">
                  <c:v>0</c:v>
                </c:pt>
                <c:pt idx="575">
                  <c:v>0</c:v>
                </c:pt>
                <c:pt idx="576">
                  <c:v>0</c:v>
                </c:pt>
                <c:pt idx="577">
                  <c:v>0</c:v>
                </c:pt>
                <c:pt idx="578">
                  <c:v>0</c:v>
                </c:pt>
                <c:pt idx="579">
                  <c:v>0</c:v>
                </c:pt>
                <c:pt idx="580">
                  <c:v>0</c:v>
                </c:pt>
                <c:pt idx="581">
                  <c:v>0</c:v>
                </c:pt>
                <c:pt idx="582">
                  <c:v>0</c:v>
                </c:pt>
                <c:pt idx="583">
                  <c:v>0</c:v>
                </c:pt>
                <c:pt idx="584">
                  <c:v>0</c:v>
                </c:pt>
                <c:pt idx="585">
                  <c:v>0</c:v>
                </c:pt>
                <c:pt idx="586">
                  <c:v>0</c:v>
                </c:pt>
                <c:pt idx="587">
                  <c:v>0</c:v>
                </c:pt>
                <c:pt idx="588">
                  <c:v>0</c:v>
                </c:pt>
                <c:pt idx="589">
                  <c:v>0</c:v>
                </c:pt>
                <c:pt idx="590">
                  <c:v>0</c:v>
                </c:pt>
                <c:pt idx="591">
                  <c:v>0</c:v>
                </c:pt>
                <c:pt idx="592">
                  <c:v>0</c:v>
                </c:pt>
                <c:pt idx="593">
                  <c:v>0</c:v>
                </c:pt>
                <c:pt idx="594">
                  <c:v>0</c:v>
                </c:pt>
                <c:pt idx="595">
                  <c:v>0</c:v>
                </c:pt>
                <c:pt idx="596">
                  <c:v>0</c:v>
                </c:pt>
                <c:pt idx="597">
                  <c:v>0</c:v>
                </c:pt>
                <c:pt idx="598">
                  <c:v>0</c:v>
                </c:pt>
                <c:pt idx="599">
                  <c:v>0</c:v>
                </c:pt>
                <c:pt idx="600">
                  <c:v>0</c:v>
                </c:pt>
                <c:pt idx="601">
                  <c:v>0</c:v>
                </c:pt>
                <c:pt idx="602">
                  <c:v>0</c:v>
                </c:pt>
                <c:pt idx="603">
                  <c:v>0</c:v>
                </c:pt>
                <c:pt idx="604">
                  <c:v>0</c:v>
                </c:pt>
                <c:pt idx="605">
                  <c:v>0</c:v>
                </c:pt>
                <c:pt idx="606">
                  <c:v>0</c:v>
                </c:pt>
                <c:pt idx="607">
                  <c:v>0</c:v>
                </c:pt>
                <c:pt idx="608">
                  <c:v>0</c:v>
                </c:pt>
                <c:pt idx="609">
                  <c:v>0</c:v>
                </c:pt>
                <c:pt idx="610">
                  <c:v>0</c:v>
                </c:pt>
                <c:pt idx="611">
                  <c:v>0</c:v>
                </c:pt>
                <c:pt idx="612">
                  <c:v>0</c:v>
                </c:pt>
                <c:pt idx="613">
                  <c:v>0</c:v>
                </c:pt>
                <c:pt idx="614">
                  <c:v>0</c:v>
                </c:pt>
                <c:pt idx="615">
                  <c:v>0</c:v>
                </c:pt>
                <c:pt idx="616">
                  <c:v>0</c:v>
                </c:pt>
                <c:pt idx="617">
                  <c:v>0</c:v>
                </c:pt>
                <c:pt idx="618">
                  <c:v>0</c:v>
                </c:pt>
                <c:pt idx="619">
                  <c:v>0</c:v>
                </c:pt>
                <c:pt idx="620">
                  <c:v>0</c:v>
                </c:pt>
                <c:pt idx="621">
                  <c:v>0</c:v>
                </c:pt>
                <c:pt idx="622">
                  <c:v>0</c:v>
                </c:pt>
                <c:pt idx="623">
                  <c:v>0</c:v>
                </c:pt>
                <c:pt idx="624">
                  <c:v>0</c:v>
                </c:pt>
                <c:pt idx="625">
                  <c:v>0</c:v>
                </c:pt>
                <c:pt idx="626">
                  <c:v>0</c:v>
                </c:pt>
                <c:pt idx="627">
                  <c:v>0</c:v>
                </c:pt>
                <c:pt idx="628">
                  <c:v>0</c:v>
                </c:pt>
                <c:pt idx="629">
                  <c:v>0</c:v>
                </c:pt>
                <c:pt idx="630">
                  <c:v>0</c:v>
                </c:pt>
                <c:pt idx="631">
                  <c:v>0</c:v>
                </c:pt>
                <c:pt idx="632">
                  <c:v>0</c:v>
                </c:pt>
                <c:pt idx="633">
                  <c:v>0</c:v>
                </c:pt>
                <c:pt idx="634">
                  <c:v>0</c:v>
                </c:pt>
                <c:pt idx="635">
                  <c:v>0</c:v>
                </c:pt>
                <c:pt idx="636">
                  <c:v>0</c:v>
                </c:pt>
                <c:pt idx="637">
                  <c:v>0</c:v>
                </c:pt>
                <c:pt idx="638">
                  <c:v>0</c:v>
                </c:pt>
                <c:pt idx="639">
                  <c:v>0</c:v>
                </c:pt>
                <c:pt idx="640">
                  <c:v>0</c:v>
                </c:pt>
                <c:pt idx="641">
                  <c:v>0</c:v>
                </c:pt>
                <c:pt idx="642">
                  <c:v>0</c:v>
                </c:pt>
                <c:pt idx="643">
                  <c:v>0</c:v>
                </c:pt>
                <c:pt idx="644">
                  <c:v>0</c:v>
                </c:pt>
                <c:pt idx="645">
                  <c:v>0</c:v>
                </c:pt>
                <c:pt idx="646">
                  <c:v>0</c:v>
                </c:pt>
                <c:pt idx="647">
                  <c:v>0</c:v>
                </c:pt>
                <c:pt idx="648">
                  <c:v>0</c:v>
                </c:pt>
                <c:pt idx="649">
                  <c:v>0</c:v>
                </c:pt>
                <c:pt idx="650">
                  <c:v>0</c:v>
                </c:pt>
                <c:pt idx="651">
                  <c:v>0</c:v>
                </c:pt>
                <c:pt idx="652">
                  <c:v>0</c:v>
                </c:pt>
                <c:pt idx="653">
                  <c:v>0</c:v>
                </c:pt>
                <c:pt idx="654">
                  <c:v>0</c:v>
                </c:pt>
                <c:pt idx="655">
                  <c:v>0</c:v>
                </c:pt>
                <c:pt idx="656">
                  <c:v>0</c:v>
                </c:pt>
                <c:pt idx="657">
                  <c:v>0</c:v>
                </c:pt>
              </c:numCache>
            </c:numRef>
          </c:val>
        </c:ser>
        <c:gapWidth val="100"/>
        <c:overlap val="0"/>
        <c:axId val="43451988"/>
        <c:axId val="92384819"/>
      </c:barChart>
      <c:lineChart>
        <c:grouping val="standard"/>
        <c:varyColors val="0"/>
        <c:ser>
          <c:idx val="1"/>
          <c:order val="1"/>
          <c:tx>
            <c:strRef>
              <c:f>label 1</c:f>
              <c:strCache>
                <c:ptCount val="1"/>
                <c:pt idx="0">
                  <c:v>Nominal exchange rate (pesos per dollar, right axis)</c:v>
                </c:pt>
              </c:strCache>
            </c:strRef>
          </c:tx>
          <c:spPr>
            <a:solidFill>
              <a:srgbClr val="ed7d31"/>
            </a:solidFill>
            <a:ln w="19080">
              <a:solidFill>
                <a:srgbClr val="ed7d31"/>
              </a:solidFill>
              <a:round/>
            </a:ln>
          </c:spPr>
          <c:marker>
            <c:symbol val="none"/>
          </c:marker>
          <c:dPt>
            <c:idx val="35"/>
            <c:marker>
              <c:symbol val="none"/>
            </c:marker>
          </c:dPt>
          <c:dLbls>
            <c:dLbl>
              <c:idx val="35"/>
              <c:txPr>
                <a:bodyPr/>
                <a:lstStyle/>
                <a:p>
                  <a:pPr>
                    <a:defRPr b="0" sz="900" spc="-1" strike="noStrike">
                      <a:solidFill>
                        <a:srgbClr val="000000"/>
                      </a:solidFill>
                      <a:latin typeface="Aquawax"/>
                    </a:defRPr>
                  </a:pPr>
                </a:p>
              </c:txPr>
              <c:dLblPos val="r"/>
              <c:showLegendKey val="0"/>
              <c:showVal val="0"/>
              <c:showCatName val="0"/>
              <c:showSerName val="0"/>
              <c:showPercent val="0"/>
              <c:separator>; </c:separator>
            </c:dLbl>
            <c:txPr>
              <a:bodyPr/>
              <a:lstStyle/>
              <a:p>
                <a:pPr>
                  <a:defRPr b="0" sz="9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784"/>
                <c:pt idx="0">
                  <c:v>Jan-18</c:v>
                </c:pt>
                <c:pt idx="1">
                  <c:v>Jan-18</c:v>
                </c:pt>
                <c:pt idx="2">
                  <c:v>Jan-18</c:v>
                </c:pt>
                <c:pt idx="3">
                  <c:v>Jan-18</c:v>
                </c:pt>
                <c:pt idx="4">
                  <c:v>Jan-18</c:v>
                </c:pt>
                <c:pt idx="5">
                  <c:v>Jan-18</c:v>
                </c:pt>
                <c:pt idx="6">
                  <c:v>Jan-18</c:v>
                </c:pt>
                <c:pt idx="7">
                  <c:v>Jan-18</c:v>
                </c:pt>
                <c:pt idx="8">
                  <c:v>Jan-18</c:v>
                </c:pt>
                <c:pt idx="9">
                  <c:v>Jan-18</c:v>
                </c:pt>
                <c:pt idx="10">
                  <c:v>Feb-18</c:v>
                </c:pt>
                <c:pt idx="11">
                  <c:v>Feb-18</c:v>
                </c:pt>
                <c:pt idx="12">
                  <c:v>Feb-18</c:v>
                </c:pt>
                <c:pt idx="13">
                  <c:v>Feb-18</c:v>
                </c:pt>
                <c:pt idx="14">
                  <c:v>Feb-18</c:v>
                </c:pt>
                <c:pt idx="15">
                  <c:v>Feb-18</c:v>
                </c:pt>
                <c:pt idx="16">
                  <c:v>Feb-18</c:v>
                </c:pt>
                <c:pt idx="17">
                  <c:v>Feb-18</c:v>
                </c:pt>
                <c:pt idx="18">
                  <c:v>Feb-18</c:v>
                </c:pt>
                <c:pt idx="19">
                  <c:v>Feb-18</c:v>
                </c:pt>
                <c:pt idx="20">
                  <c:v>Feb-18</c:v>
                </c:pt>
                <c:pt idx="21">
                  <c:v>Feb-18</c:v>
                </c:pt>
                <c:pt idx="22">
                  <c:v>Feb-18</c:v>
                </c:pt>
                <c:pt idx="23">
                  <c:v>Feb-18</c:v>
                </c:pt>
                <c:pt idx="24">
                  <c:v>Feb-18</c:v>
                </c:pt>
                <c:pt idx="25">
                  <c:v>Feb-18</c:v>
                </c:pt>
                <c:pt idx="26">
                  <c:v>Feb-18</c:v>
                </c:pt>
                <c:pt idx="27">
                  <c:v>Feb-18</c:v>
                </c:pt>
                <c:pt idx="28">
                  <c:v>Mar-18</c:v>
                </c:pt>
                <c:pt idx="29">
                  <c:v>Mar-18</c:v>
                </c:pt>
                <c:pt idx="30">
                  <c:v>Mar-18</c:v>
                </c:pt>
                <c:pt idx="31">
                  <c:v>Mar-18</c:v>
                </c:pt>
                <c:pt idx="32">
                  <c:v>Mar-18</c:v>
                </c:pt>
                <c:pt idx="33">
                  <c:v>Mar-18</c:v>
                </c:pt>
                <c:pt idx="34">
                  <c:v>Mar-18</c:v>
                </c:pt>
                <c:pt idx="35">
                  <c:v>Mar-18</c:v>
                </c:pt>
                <c:pt idx="36">
                  <c:v>Mar-18</c:v>
                </c:pt>
                <c:pt idx="37">
                  <c:v>Mar-18</c:v>
                </c:pt>
                <c:pt idx="38">
                  <c:v>Mar-18</c:v>
                </c:pt>
                <c:pt idx="39">
                  <c:v>Mar-18</c:v>
                </c:pt>
                <c:pt idx="40">
                  <c:v>Mar-18</c:v>
                </c:pt>
                <c:pt idx="41">
                  <c:v>Mar-18</c:v>
                </c:pt>
                <c:pt idx="42">
                  <c:v>Mar-18</c:v>
                </c:pt>
                <c:pt idx="43">
                  <c:v>Mar-18</c:v>
                </c:pt>
                <c:pt idx="44">
                  <c:v>Mar-18</c:v>
                </c:pt>
                <c:pt idx="45">
                  <c:v>Mar-18</c:v>
                </c:pt>
                <c:pt idx="46">
                  <c:v>Mar-18</c:v>
                </c:pt>
                <c:pt idx="47">
                  <c:v>Mar-18</c:v>
                </c:pt>
                <c:pt idx="48">
                  <c:v>Apr-18</c:v>
                </c:pt>
                <c:pt idx="49">
                  <c:v>Apr-18</c:v>
                </c:pt>
                <c:pt idx="50">
                  <c:v>Apr-18</c:v>
                </c:pt>
                <c:pt idx="51">
                  <c:v>Apr-18</c:v>
                </c:pt>
                <c:pt idx="52">
                  <c:v>Apr-18</c:v>
                </c:pt>
                <c:pt idx="53">
                  <c:v>Apr-18</c:v>
                </c:pt>
                <c:pt idx="54">
                  <c:v>Apr-18</c:v>
                </c:pt>
                <c:pt idx="55">
                  <c:v>Apr-18</c:v>
                </c:pt>
                <c:pt idx="56">
                  <c:v>Apr-18</c:v>
                </c:pt>
                <c:pt idx="57">
                  <c:v>Apr-18</c:v>
                </c:pt>
                <c:pt idx="58">
                  <c:v>Apr-18</c:v>
                </c:pt>
                <c:pt idx="59">
                  <c:v>Apr-18</c:v>
                </c:pt>
                <c:pt idx="60">
                  <c:v>Apr-18</c:v>
                </c:pt>
                <c:pt idx="61">
                  <c:v>Apr-18</c:v>
                </c:pt>
                <c:pt idx="62">
                  <c:v>Apr-18</c:v>
                </c:pt>
                <c:pt idx="63">
                  <c:v>Apr-18</c:v>
                </c:pt>
                <c:pt idx="64">
                  <c:v>Apr-18</c:v>
                </c:pt>
                <c:pt idx="65">
                  <c:v>Apr-18</c:v>
                </c:pt>
                <c:pt idx="66">
                  <c:v>Apr-18</c:v>
                </c:pt>
                <c:pt idx="67">
                  <c:v>Apr-18</c:v>
                </c:pt>
                <c:pt idx="68">
                  <c:v>May-18</c:v>
                </c:pt>
                <c:pt idx="69">
                  <c:v>May-18</c:v>
                </c:pt>
                <c:pt idx="70">
                  <c:v>May-18</c:v>
                </c:pt>
                <c:pt idx="71">
                  <c:v>May-18</c:v>
                </c:pt>
                <c:pt idx="72">
                  <c:v>May-18</c:v>
                </c:pt>
                <c:pt idx="73">
                  <c:v>May-18</c:v>
                </c:pt>
                <c:pt idx="74">
                  <c:v>May-18</c:v>
                </c:pt>
                <c:pt idx="75">
                  <c:v>May-18</c:v>
                </c:pt>
                <c:pt idx="76">
                  <c:v>May-18</c:v>
                </c:pt>
                <c:pt idx="77">
                  <c:v>May-18</c:v>
                </c:pt>
                <c:pt idx="78">
                  <c:v>May-18</c:v>
                </c:pt>
                <c:pt idx="79">
                  <c:v>May-18</c:v>
                </c:pt>
                <c:pt idx="80">
                  <c:v>May-18</c:v>
                </c:pt>
                <c:pt idx="81">
                  <c:v>May-18</c:v>
                </c:pt>
                <c:pt idx="82">
                  <c:v>May-18</c:v>
                </c:pt>
                <c:pt idx="83">
                  <c:v>May-18</c:v>
                </c:pt>
                <c:pt idx="84">
                  <c:v>May-18</c:v>
                </c:pt>
                <c:pt idx="85">
                  <c:v>May-18</c:v>
                </c:pt>
                <c:pt idx="86">
                  <c:v>May-18</c:v>
                </c:pt>
                <c:pt idx="87">
                  <c:v>May-18</c:v>
                </c:pt>
                <c:pt idx="88">
                  <c:v>May-18</c:v>
                </c:pt>
                <c:pt idx="89">
                  <c:v>Jun-18</c:v>
                </c:pt>
                <c:pt idx="90">
                  <c:v>Jun-18</c:v>
                </c:pt>
                <c:pt idx="91">
                  <c:v>Jun-18</c:v>
                </c:pt>
                <c:pt idx="92">
                  <c:v>Jun-18</c:v>
                </c:pt>
                <c:pt idx="93">
                  <c:v>Jun-18</c:v>
                </c:pt>
                <c:pt idx="94">
                  <c:v>Jun-18</c:v>
                </c:pt>
                <c:pt idx="95">
                  <c:v>Jun-18</c:v>
                </c:pt>
                <c:pt idx="96">
                  <c:v>Jun-18</c:v>
                </c:pt>
                <c:pt idx="97">
                  <c:v>Jun-18</c:v>
                </c:pt>
                <c:pt idx="98">
                  <c:v>Jun-18</c:v>
                </c:pt>
                <c:pt idx="99">
                  <c:v>Jun-18</c:v>
                </c:pt>
                <c:pt idx="100">
                  <c:v>Jun-18</c:v>
                </c:pt>
                <c:pt idx="101">
                  <c:v>Jun-18</c:v>
                </c:pt>
                <c:pt idx="102">
                  <c:v>Jun-18</c:v>
                </c:pt>
                <c:pt idx="103">
                  <c:v>Jun-18</c:v>
                </c:pt>
                <c:pt idx="104">
                  <c:v>Jun-18</c:v>
                </c:pt>
                <c:pt idx="105">
                  <c:v>Jun-18</c:v>
                </c:pt>
                <c:pt idx="106">
                  <c:v>Jun-18</c:v>
                </c:pt>
                <c:pt idx="107">
                  <c:v>Jun-18</c:v>
                </c:pt>
                <c:pt idx="108">
                  <c:v>Jun-18</c:v>
                </c:pt>
                <c:pt idx="109">
                  <c:v>Jul-18</c:v>
                </c:pt>
                <c:pt idx="110">
                  <c:v>Jul-18</c:v>
                </c:pt>
                <c:pt idx="111">
                  <c:v>Jul-18</c:v>
                </c:pt>
                <c:pt idx="112">
                  <c:v>Jul-18</c:v>
                </c:pt>
                <c:pt idx="113">
                  <c:v>Jul-18</c:v>
                </c:pt>
                <c:pt idx="114">
                  <c:v>Jul-18</c:v>
                </c:pt>
                <c:pt idx="115">
                  <c:v>Jul-18</c:v>
                </c:pt>
                <c:pt idx="116">
                  <c:v>Jul-18</c:v>
                </c:pt>
                <c:pt idx="117">
                  <c:v>Jul-18</c:v>
                </c:pt>
                <c:pt idx="118">
                  <c:v>Jul-18</c:v>
                </c:pt>
                <c:pt idx="119">
                  <c:v>Jul-18</c:v>
                </c:pt>
                <c:pt idx="120">
                  <c:v>Jul-18</c:v>
                </c:pt>
                <c:pt idx="121">
                  <c:v>Jul-18</c:v>
                </c:pt>
                <c:pt idx="122">
                  <c:v>Jul-18</c:v>
                </c:pt>
                <c:pt idx="123">
                  <c:v>Jul-18</c:v>
                </c:pt>
                <c:pt idx="124">
                  <c:v>Jul-18</c:v>
                </c:pt>
                <c:pt idx="125">
                  <c:v>Jul-18</c:v>
                </c:pt>
                <c:pt idx="126">
                  <c:v>Jul-18</c:v>
                </c:pt>
                <c:pt idx="127">
                  <c:v>Jul-18</c:v>
                </c:pt>
                <c:pt idx="128">
                  <c:v>Jul-18</c:v>
                </c:pt>
                <c:pt idx="129">
                  <c:v>Jul-18</c:v>
                </c:pt>
                <c:pt idx="130">
                  <c:v>Aug-18</c:v>
                </c:pt>
                <c:pt idx="131">
                  <c:v>Aug-18</c:v>
                </c:pt>
                <c:pt idx="132">
                  <c:v>Aug-18</c:v>
                </c:pt>
                <c:pt idx="133">
                  <c:v>Aug-18</c:v>
                </c:pt>
                <c:pt idx="134">
                  <c:v>Aug-18</c:v>
                </c:pt>
                <c:pt idx="135">
                  <c:v>Aug-18</c:v>
                </c:pt>
                <c:pt idx="136">
                  <c:v>Aug-18</c:v>
                </c:pt>
                <c:pt idx="137">
                  <c:v>Aug-18</c:v>
                </c:pt>
                <c:pt idx="138">
                  <c:v>Aug-18</c:v>
                </c:pt>
                <c:pt idx="139">
                  <c:v>Aug-18</c:v>
                </c:pt>
                <c:pt idx="140">
                  <c:v>Aug-18</c:v>
                </c:pt>
                <c:pt idx="141">
                  <c:v>Aug-18</c:v>
                </c:pt>
                <c:pt idx="142">
                  <c:v>Aug-18</c:v>
                </c:pt>
                <c:pt idx="143">
                  <c:v>Aug-18</c:v>
                </c:pt>
                <c:pt idx="144">
                  <c:v>Aug-18</c:v>
                </c:pt>
                <c:pt idx="145">
                  <c:v>Aug-18</c:v>
                </c:pt>
                <c:pt idx="146">
                  <c:v>Aug-18</c:v>
                </c:pt>
                <c:pt idx="147">
                  <c:v>Aug-18</c:v>
                </c:pt>
                <c:pt idx="148">
                  <c:v>Aug-18</c:v>
                </c:pt>
                <c:pt idx="149">
                  <c:v>Aug-18</c:v>
                </c:pt>
                <c:pt idx="150">
                  <c:v>Aug-18</c:v>
                </c:pt>
                <c:pt idx="151">
                  <c:v>Aug-18</c:v>
                </c:pt>
                <c:pt idx="152">
                  <c:v>Sep-18</c:v>
                </c:pt>
                <c:pt idx="153">
                  <c:v>Sep-18</c:v>
                </c:pt>
                <c:pt idx="154">
                  <c:v>Sep-18</c:v>
                </c:pt>
                <c:pt idx="155">
                  <c:v>Sep-18</c:v>
                </c:pt>
                <c:pt idx="156">
                  <c:v>Sep-18</c:v>
                </c:pt>
                <c:pt idx="157">
                  <c:v>Sep-18</c:v>
                </c:pt>
                <c:pt idx="158">
                  <c:v>Sep-18</c:v>
                </c:pt>
                <c:pt idx="159">
                  <c:v>Sep-18</c:v>
                </c:pt>
                <c:pt idx="160">
                  <c:v>Sep-18</c:v>
                </c:pt>
                <c:pt idx="161">
                  <c:v>Sep-18</c:v>
                </c:pt>
                <c:pt idx="162">
                  <c:v>Sep-18</c:v>
                </c:pt>
                <c:pt idx="163">
                  <c:v>Sep-18</c:v>
                </c:pt>
                <c:pt idx="164">
                  <c:v>Sep-18</c:v>
                </c:pt>
                <c:pt idx="165">
                  <c:v>Sep-18</c:v>
                </c:pt>
                <c:pt idx="166">
                  <c:v>Sep-18</c:v>
                </c:pt>
                <c:pt idx="167">
                  <c:v>Sep-18</c:v>
                </c:pt>
                <c:pt idx="168">
                  <c:v>Sep-18</c:v>
                </c:pt>
                <c:pt idx="169">
                  <c:v>Sep-18</c:v>
                </c:pt>
                <c:pt idx="170">
                  <c:v>Sep-18</c:v>
                </c:pt>
                <c:pt idx="171">
                  <c:v>Sep-18</c:v>
                </c:pt>
                <c:pt idx="172">
                  <c:v>Oct-18</c:v>
                </c:pt>
                <c:pt idx="173">
                  <c:v>Oct-18</c:v>
                </c:pt>
                <c:pt idx="174">
                  <c:v>Oct-18</c:v>
                </c:pt>
                <c:pt idx="175">
                  <c:v>Oct-18</c:v>
                </c:pt>
                <c:pt idx="176">
                  <c:v>Oct-18</c:v>
                </c:pt>
                <c:pt idx="177">
                  <c:v>Oct-18</c:v>
                </c:pt>
                <c:pt idx="178">
                  <c:v>Oct-18</c:v>
                </c:pt>
                <c:pt idx="179">
                  <c:v>Oct-18</c:v>
                </c:pt>
                <c:pt idx="180">
                  <c:v>Oct-18</c:v>
                </c:pt>
                <c:pt idx="181">
                  <c:v>Oct-18</c:v>
                </c:pt>
                <c:pt idx="182">
                  <c:v>Oct-18</c:v>
                </c:pt>
                <c:pt idx="183">
                  <c:v>Oct-18</c:v>
                </c:pt>
                <c:pt idx="184">
                  <c:v>Oct-18</c:v>
                </c:pt>
                <c:pt idx="185">
                  <c:v>Oct-18</c:v>
                </c:pt>
                <c:pt idx="186">
                  <c:v>Oct-18</c:v>
                </c:pt>
                <c:pt idx="187">
                  <c:v>Oct-18</c:v>
                </c:pt>
                <c:pt idx="188">
                  <c:v>Oct-18</c:v>
                </c:pt>
                <c:pt idx="189">
                  <c:v>Oct-18</c:v>
                </c:pt>
                <c:pt idx="190">
                  <c:v>Oct-18</c:v>
                </c:pt>
                <c:pt idx="191">
                  <c:v>Oct-18</c:v>
                </c:pt>
                <c:pt idx="192">
                  <c:v>Oct-18</c:v>
                </c:pt>
                <c:pt idx="193">
                  <c:v>Oct-18</c:v>
                </c:pt>
                <c:pt idx="194">
                  <c:v>Nov-18</c:v>
                </c:pt>
                <c:pt idx="195">
                  <c:v>Nov-18</c:v>
                </c:pt>
                <c:pt idx="196">
                  <c:v>Nov-18</c:v>
                </c:pt>
                <c:pt idx="197">
                  <c:v>Nov-18</c:v>
                </c:pt>
                <c:pt idx="198">
                  <c:v>Nov-18</c:v>
                </c:pt>
                <c:pt idx="199">
                  <c:v>Nov-18</c:v>
                </c:pt>
                <c:pt idx="200">
                  <c:v>Nov-18</c:v>
                </c:pt>
                <c:pt idx="201">
                  <c:v>Nov-18</c:v>
                </c:pt>
                <c:pt idx="202">
                  <c:v>Nov-18</c:v>
                </c:pt>
                <c:pt idx="203">
                  <c:v>Nov-18</c:v>
                </c:pt>
                <c:pt idx="204">
                  <c:v>Nov-18</c:v>
                </c:pt>
                <c:pt idx="205">
                  <c:v>Nov-18</c:v>
                </c:pt>
                <c:pt idx="206">
                  <c:v>Nov-18</c:v>
                </c:pt>
                <c:pt idx="207">
                  <c:v>Nov-18</c:v>
                </c:pt>
                <c:pt idx="208">
                  <c:v>Nov-18</c:v>
                </c:pt>
                <c:pt idx="209">
                  <c:v>Nov-18</c:v>
                </c:pt>
                <c:pt idx="210">
                  <c:v>Nov-18</c:v>
                </c:pt>
                <c:pt idx="211">
                  <c:v>Nov-18</c:v>
                </c:pt>
                <c:pt idx="212">
                  <c:v>Nov-18</c:v>
                </c:pt>
                <c:pt idx="213">
                  <c:v>Nov-18</c:v>
                </c:pt>
                <c:pt idx="214">
                  <c:v>Nov-18</c:v>
                </c:pt>
                <c:pt idx="215">
                  <c:v>Dec-18</c:v>
                </c:pt>
                <c:pt idx="216">
                  <c:v>Dec-18</c:v>
                </c:pt>
                <c:pt idx="217">
                  <c:v>Dec-18</c:v>
                </c:pt>
                <c:pt idx="218">
                  <c:v>Dec-18</c:v>
                </c:pt>
                <c:pt idx="219">
                  <c:v>Dec-18</c:v>
                </c:pt>
                <c:pt idx="220">
                  <c:v>Dec-18</c:v>
                </c:pt>
                <c:pt idx="221">
                  <c:v>Dec-18</c:v>
                </c:pt>
                <c:pt idx="222">
                  <c:v>Dec-18</c:v>
                </c:pt>
                <c:pt idx="223">
                  <c:v>Dec-18</c:v>
                </c:pt>
                <c:pt idx="224">
                  <c:v>Dec-18</c:v>
                </c:pt>
                <c:pt idx="225">
                  <c:v>Dec-18</c:v>
                </c:pt>
                <c:pt idx="226">
                  <c:v>Dec-18</c:v>
                </c:pt>
                <c:pt idx="227">
                  <c:v>Dec-18</c:v>
                </c:pt>
                <c:pt idx="228">
                  <c:v>Dec-18</c:v>
                </c:pt>
                <c:pt idx="229">
                  <c:v>Dec-18</c:v>
                </c:pt>
                <c:pt idx="230">
                  <c:v>Dec-18</c:v>
                </c:pt>
                <c:pt idx="231">
                  <c:v>Dec-18</c:v>
                </c:pt>
                <c:pt idx="232">
                  <c:v>Dec-18</c:v>
                </c:pt>
                <c:pt idx="233">
                  <c:v>Dec-18</c:v>
                </c:pt>
                <c:pt idx="234">
                  <c:v>Jan-19</c:v>
                </c:pt>
                <c:pt idx="235">
                  <c:v>Jan-19</c:v>
                </c:pt>
                <c:pt idx="236">
                  <c:v>Jan-19</c:v>
                </c:pt>
                <c:pt idx="237">
                  <c:v>Jan-19</c:v>
                </c:pt>
                <c:pt idx="238">
                  <c:v>Jan-19</c:v>
                </c:pt>
                <c:pt idx="239">
                  <c:v>Jan-19</c:v>
                </c:pt>
                <c:pt idx="240">
                  <c:v>Jan-19</c:v>
                </c:pt>
                <c:pt idx="241">
                  <c:v>Jan-19</c:v>
                </c:pt>
                <c:pt idx="242">
                  <c:v>Jan-19</c:v>
                </c:pt>
                <c:pt idx="243">
                  <c:v>Jan-19</c:v>
                </c:pt>
                <c:pt idx="244">
                  <c:v>Jan-19</c:v>
                </c:pt>
                <c:pt idx="245">
                  <c:v>Jan-19</c:v>
                </c:pt>
                <c:pt idx="246">
                  <c:v>Jan-19</c:v>
                </c:pt>
                <c:pt idx="247">
                  <c:v>Jan-19</c:v>
                </c:pt>
                <c:pt idx="248">
                  <c:v>Jan-19</c:v>
                </c:pt>
                <c:pt idx="249">
                  <c:v>Jan-19</c:v>
                </c:pt>
                <c:pt idx="250">
                  <c:v>Jan-19</c:v>
                </c:pt>
                <c:pt idx="251">
                  <c:v>Jan-19</c:v>
                </c:pt>
                <c:pt idx="252">
                  <c:v>Jan-19</c:v>
                </c:pt>
                <c:pt idx="253">
                  <c:v>Jan-19</c:v>
                </c:pt>
                <c:pt idx="254">
                  <c:v>Jan-19</c:v>
                </c:pt>
                <c:pt idx="255">
                  <c:v>Jan-19</c:v>
                </c:pt>
                <c:pt idx="256">
                  <c:v>Feb-19</c:v>
                </c:pt>
                <c:pt idx="257">
                  <c:v>Feb-19</c:v>
                </c:pt>
                <c:pt idx="258">
                  <c:v>Feb-19</c:v>
                </c:pt>
                <c:pt idx="259">
                  <c:v>Feb-19</c:v>
                </c:pt>
                <c:pt idx="260">
                  <c:v>Feb-19</c:v>
                </c:pt>
                <c:pt idx="261">
                  <c:v>Feb-19</c:v>
                </c:pt>
                <c:pt idx="262">
                  <c:v>Feb-19</c:v>
                </c:pt>
                <c:pt idx="263">
                  <c:v>Feb-19</c:v>
                </c:pt>
                <c:pt idx="264">
                  <c:v>Feb-19</c:v>
                </c:pt>
                <c:pt idx="265">
                  <c:v>Feb-19</c:v>
                </c:pt>
                <c:pt idx="266">
                  <c:v>Feb-19</c:v>
                </c:pt>
                <c:pt idx="267">
                  <c:v>Feb-19</c:v>
                </c:pt>
                <c:pt idx="268">
                  <c:v>Feb-19</c:v>
                </c:pt>
                <c:pt idx="269">
                  <c:v>Feb-19</c:v>
                </c:pt>
                <c:pt idx="270">
                  <c:v>Feb-19</c:v>
                </c:pt>
                <c:pt idx="271">
                  <c:v>Feb-19</c:v>
                </c:pt>
                <c:pt idx="272">
                  <c:v>Feb-19</c:v>
                </c:pt>
                <c:pt idx="273">
                  <c:v>Feb-19</c:v>
                </c:pt>
                <c:pt idx="274">
                  <c:v>Feb-19</c:v>
                </c:pt>
                <c:pt idx="275">
                  <c:v>Feb-19</c:v>
                </c:pt>
                <c:pt idx="276">
                  <c:v>Mar-19</c:v>
                </c:pt>
                <c:pt idx="277">
                  <c:v>Mar-19</c:v>
                </c:pt>
                <c:pt idx="278">
                  <c:v>Mar-19</c:v>
                </c:pt>
                <c:pt idx="279">
                  <c:v>Mar-19</c:v>
                </c:pt>
                <c:pt idx="280">
                  <c:v>Mar-19</c:v>
                </c:pt>
                <c:pt idx="281">
                  <c:v>Mar-19</c:v>
                </c:pt>
                <c:pt idx="282">
                  <c:v>Mar-19</c:v>
                </c:pt>
                <c:pt idx="283">
                  <c:v>Mar-19</c:v>
                </c:pt>
                <c:pt idx="284">
                  <c:v>Mar-19</c:v>
                </c:pt>
                <c:pt idx="285">
                  <c:v>Mar-19</c:v>
                </c:pt>
                <c:pt idx="286">
                  <c:v>Mar-19</c:v>
                </c:pt>
                <c:pt idx="287">
                  <c:v>Mar-19</c:v>
                </c:pt>
                <c:pt idx="288">
                  <c:v>Mar-19</c:v>
                </c:pt>
                <c:pt idx="289">
                  <c:v>Mar-19</c:v>
                </c:pt>
                <c:pt idx="290">
                  <c:v>Mar-19</c:v>
                </c:pt>
                <c:pt idx="291">
                  <c:v>Mar-19</c:v>
                </c:pt>
                <c:pt idx="292">
                  <c:v>Mar-19</c:v>
                </c:pt>
                <c:pt idx="293">
                  <c:v>Mar-19</c:v>
                </c:pt>
                <c:pt idx="294">
                  <c:v>Mar-19</c:v>
                </c:pt>
                <c:pt idx="295">
                  <c:v>Apr-19</c:v>
                </c:pt>
                <c:pt idx="296">
                  <c:v>Apr-19</c:v>
                </c:pt>
                <c:pt idx="297">
                  <c:v>Apr-19</c:v>
                </c:pt>
                <c:pt idx="298">
                  <c:v>Apr-19</c:v>
                </c:pt>
                <c:pt idx="299">
                  <c:v>Apr-19</c:v>
                </c:pt>
                <c:pt idx="300">
                  <c:v>Apr-19</c:v>
                </c:pt>
                <c:pt idx="301">
                  <c:v>Apr-19</c:v>
                </c:pt>
                <c:pt idx="302">
                  <c:v>Apr-19</c:v>
                </c:pt>
                <c:pt idx="303">
                  <c:v>Apr-19</c:v>
                </c:pt>
                <c:pt idx="304">
                  <c:v>Apr-19</c:v>
                </c:pt>
                <c:pt idx="305">
                  <c:v>Apr-19</c:v>
                </c:pt>
                <c:pt idx="306">
                  <c:v>Apr-19</c:v>
                </c:pt>
                <c:pt idx="307">
                  <c:v>Apr-19</c:v>
                </c:pt>
                <c:pt idx="308">
                  <c:v>Apr-19</c:v>
                </c:pt>
                <c:pt idx="309">
                  <c:v>Apr-19</c:v>
                </c:pt>
                <c:pt idx="310">
                  <c:v>Apr-19</c:v>
                </c:pt>
                <c:pt idx="311">
                  <c:v>Apr-19</c:v>
                </c:pt>
                <c:pt idx="312">
                  <c:v>Apr-19</c:v>
                </c:pt>
                <c:pt idx="313">
                  <c:v>Apr-19</c:v>
                </c:pt>
                <c:pt idx="314">
                  <c:v>May-19</c:v>
                </c:pt>
                <c:pt idx="315">
                  <c:v>May-19</c:v>
                </c:pt>
                <c:pt idx="316">
                  <c:v>May-19</c:v>
                </c:pt>
                <c:pt idx="317">
                  <c:v>May-19</c:v>
                </c:pt>
                <c:pt idx="318">
                  <c:v>May-19</c:v>
                </c:pt>
                <c:pt idx="319">
                  <c:v>May-19</c:v>
                </c:pt>
                <c:pt idx="320">
                  <c:v>May-19</c:v>
                </c:pt>
                <c:pt idx="321">
                  <c:v>May-19</c:v>
                </c:pt>
                <c:pt idx="322">
                  <c:v>May-19</c:v>
                </c:pt>
                <c:pt idx="323">
                  <c:v>May-19</c:v>
                </c:pt>
                <c:pt idx="324">
                  <c:v>May-19</c:v>
                </c:pt>
                <c:pt idx="325">
                  <c:v>May-19</c:v>
                </c:pt>
                <c:pt idx="326">
                  <c:v>May-19</c:v>
                </c:pt>
                <c:pt idx="327">
                  <c:v>May-19</c:v>
                </c:pt>
                <c:pt idx="328">
                  <c:v>May-19</c:v>
                </c:pt>
                <c:pt idx="329">
                  <c:v>May-19</c:v>
                </c:pt>
                <c:pt idx="330">
                  <c:v>May-19</c:v>
                </c:pt>
                <c:pt idx="331">
                  <c:v>May-19</c:v>
                </c:pt>
                <c:pt idx="332">
                  <c:v>May-19</c:v>
                </c:pt>
                <c:pt idx="333">
                  <c:v>May-19</c:v>
                </c:pt>
                <c:pt idx="334">
                  <c:v>May-19</c:v>
                </c:pt>
                <c:pt idx="335">
                  <c:v>May-19</c:v>
                </c:pt>
                <c:pt idx="336">
                  <c:v>Jun-19</c:v>
                </c:pt>
                <c:pt idx="337">
                  <c:v>Jun-19</c:v>
                </c:pt>
                <c:pt idx="338">
                  <c:v>Jun-19</c:v>
                </c:pt>
                <c:pt idx="339">
                  <c:v>Jun-19</c:v>
                </c:pt>
                <c:pt idx="340">
                  <c:v>Jun-19</c:v>
                </c:pt>
                <c:pt idx="341">
                  <c:v>Jun-19</c:v>
                </c:pt>
                <c:pt idx="342">
                  <c:v>Jun-19</c:v>
                </c:pt>
                <c:pt idx="343">
                  <c:v>Jun-19</c:v>
                </c:pt>
                <c:pt idx="344">
                  <c:v>Jun-19</c:v>
                </c:pt>
                <c:pt idx="345">
                  <c:v>Jun-19</c:v>
                </c:pt>
                <c:pt idx="346">
                  <c:v>Jun-19</c:v>
                </c:pt>
                <c:pt idx="347">
                  <c:v>Jun-19</c:v>
                </c:pt>
                <c:pt idx="348">
                  <c:v>Jun-19</c:v>
                </c:pt>
                <c:pt idx="349">
                  <c:v>Jun-19</c:v>
                </c:pt>
                <c:pt idx="350">
                  <c:v>Jun-19</c:v>
                </c:pt>
                <c:pt idx="351">
                  <c:v>Jun-19</c:v>
                </c:pt>
                <c:pt idx="352">
                  <c:v>Jun-19</c:v>
                </c:pt>
                <c:pt idx="353">
                  <c:v>Jun-19</c:v>
                </c:pt>
                <c:pt idx="354">
                  <c:v>Jul-19</c:v>
                </c:pt>
                <c:pt idx="355">
                  <c:v>Jul-19</c:v>
                </c:pt>
                <c:pt idx="356">
                  <c:v>Jul-19</c:v>
                </c:pt>
                <c:pt idx="357">
                  <c:v>Jul-19</c:v>
                </c:pt>
                <c:pt idx="358">
                  <c:v>Jul-19</c:v>
                </c:pt>
                <c:pt idx="359">
                  <c:v>Jul-19</c:v>
                </c:pt>
                <c:pt idx="360">
                  <c:v>Jul-19</c:v>
                </c:pt>
                <c:pt idx="361">
                  <c:v>Jul-19</c:v>
                </c:pt>
                <c:pt idx="362">
                  <c:v>Jul-19</c:v>
                </c:pt>
                <c:pt idx="363">
                  <c:v>Jul-19</c:v>
                </c:pt>
                <c:pt idx="364">
                  <c:v>Jul-19</c:v>
                </c:pt>
                <c:pt idx="365">
                  <c:v>Jul-19</c:v>
                </c:pt>
                <c:pt idx="366">
                  <c:v>Jul-19</c:v>
                </c:pt>
                <c:pt idx="367">
                  <c:v>Jul-19</c:v>
                </c:pt>
                <c:pt idx="368">
                  <c:v>Jul-19</c:v>
                </c:pt>
                <c:pt idx="369">
                  <c:v>Jul-19</c:v>
                </c:pt>
                <c:pt idx="370">
                  <c:v>Jul-19</c:v>
                </c:pt>
                <c:pt idx="371">
                  <c:v>Jul-19</c:v>
                </c:pt>
                <c:pt idx="372">
                  <c:v>Jul-19</c:v>
                </c:pt>
                <c:pt idx="373">
                  <c:v>Jul-19</c:v>
                </c:pt>
                <c:pt idx="374">
                  <c:v>Jul-19</c:v>
                </c:pt>
                <c:pt idx="375">
                  <c:v>Jul-19</c:v>
                </c:pt>
                <c:pt idx="376">
                  <c:v>Aug-19</c:v>
                </c:pt>
                <c:pt idx="377">
                  <c:v>Aug-19</c:v>
                </c:pt>
                <c:pt idx="378">
                  <c:v>Aug-19</c:v>
                </c:pt>
                <c:pt idx="379">
                  <c:v>Aug-19</c:v>
                </c:pt>
                <c:pt idx="380">
                  <c:v>Aug-19</c:v>
                </c:pt>
                <c:pt idx="381">
                  <c:v>Aug-19</c:v>
                </c:pt>
                <c:pt idx="382">
                  <c:v>Aug-19</c:v>
                </c:pt>
                <c:pt idx="383">
                  <c:v>Aug-19</c:v>
                </c:pt>
                <c:pt idx="384">
                  <c:v>Aug-19</c:v>
                </c:pt>
                <c:pt idx="385">
                  <c:v>Aug-19</c:v>
                </c:pt>
                <c:pt idx="386">
                  <c:v>Aug-19</c:v>
                </c:pt>
                <c:pt idx="387">
                  <c:v>Aug-19</c:v>
                </c:pt>
                <c:pt idx="388">
                  <c:v>Aug-19</c:v>
                </c:pt>
                <c:pt idx="389">
                  <c:v>Aug-19</c:v>
                </c:pt>
                <c:pt idx="390">
                  <c:v>Aug-19</c:v>
                </c:pt>
                <c:pt idx="391">
                  <c:v>Aug-19</c:v>
                </c:pt>
                <c:pt idx="392">
                  <c:v>Aug-19</c:v>
                </c:pt>
                <c:pt idx="393">
                  <c:v>Aug-19</c:v>
                </c:pt>
                <c:pt idx="394">
                  <c:v>Aug-19</c:v>
                </c:pt>
                <c:pt idx="395">
                  <c:v>Aug-19</c:v>
                </c:pt>
                <c:pt idx="396">
                  <c:v>Aug-19</c:v>
                </c:pt>
                <c:pt idx="397">
                  <c:v>Aug-19</c:v>
                </c:pt>
                <c:pt idx="398">
                  <c:v>Sep-19</c:v>
                </c:pt>
                <c:pt idx="399">
                  <c:v>Sep-19</c:v>
                </c:pt>
                <c:pt idx="400">
                  <c:v>Sep-19</c:v>
                </c:pt>
                <c:pt idx="401">
                  <c:v>Sep-19</c:v>
                </c:pt>
                <c:pt idx="402">
                  <c:v>Sep-19</c:v>
                </c:pt>
                <c:pt idx="403">
                  <c:v>Sep-19</c:v>
                </c:pt>
                <c:pt idx="404">
                  <c:v>Sep-19</c:v>
                </c:pt>
                <c:pt idx="405">
                  <c:v>Sep-19</c:v>
                </c:pt>
                <c:pt idx="406">
                  <c:v>Sep-19</c:v>
                </c:pt>
                <c:pt idx="407">
                  <c:v>Sep-19</c:v>
                </c:pt>
                <c:pt idx="408">
                  <c:v>Sep-19</c:v>
                </c:pt>
                <c:pt idx="409">
                  <c:v>Sep-19</c:v>
                </c:pt>
                <c:pt idx="410">
                  <c:v>Sep-19</c:v>
                </c:pt>
                <c:pt idx="411">
                  <c:v>Sep-19</c:v>
                </c:pt>
                <c:pt idx="412">
                  <c:v>Sep-19</c:v>
                </c:pt>
                <c:pt idx="413">
                  <c:v>Sep-19</c:v>
                </c:pt>
                <c:pt idx="414">
                  <c:v>Sep-19</c:v>
                </c:pt>
                <c:pt idx="415">
                  <c:v>Sep-19</c:v>
                </c:pt>
                <c:pt idx="416">
                  <c:v>Sep-19</c:v>
                </c:pt>
                <c:pt idx="417">
                  <c:v>Sep-19</c:v>
                </c:pt>
                <c:pt idx="418">
                  <c:v>Sep-19</c:v>
                </c:pt>
                <c:pt idx="419">
                  <c:v>Oct-19</c:v>
                </c:pt>
                <c:pt idx="420">
                  <c:v>Oct-19</c:v>
                </c:pt>
                <c:pt idx="421">
                  <c:v>Oct-19</c:v>
                </c:pt>
                <c:pt idx="422">
                  <c:v>Oct-19</c:v>
                </c:pt>
                <c:pt idx="423">
                  <c:v>Oct-19</c:v>
                </c:pt>
                <c:pt idx="424">
                  <c:v>Oct-19</c:v>
                </c:pt>
                <c:pt idx="425">
                  <c:v>Oct-19</c:v>
                </c:pt>
                <c:pt idx="426">
                  <c:v>Oct-19</c:v>
                </c:pt>
                <c:pt idx="427">
                  <c:v>Oct-19</c:v>
                </c:pt>
                <c:pt idx="428">
                  <c:v>Oct-19</c:v>
                </c:pt>
                <c:pt idx="429">
                  <c:v>Oct-19</c:v>
                </c:pt>
                <c:pt idx="430">
                  <c:v>Oct-19</c:v>
                </c:pt>
                <c:pt idx="431">
                  <c:v>Oct-19</c:v>
                </c:pt>
                <c:pt idx="432">
                  <c:v>Oct-19</c:v>
                </c:pt>
                <c:pt idx="433">
                  <c:v>Oct-19</c:v>
                </c:pt>
                <c:pt idx="434">
                  <c:v>Oct-19</c:v>
                </c:pt>
                <c:pt idx="435">
                  <c:v>Oct-19</c:v>
                </c:pt>
                <c:pt idx="436">
                  <c:v>Oct-19</c:v>
                </c:pt>
                <c:pt idx="437">
                  <c:v>Oct-19</c:v>
                </c:pt>
                <c:pt idx="438">
                  <c:v>Oct-19</c:v>
                </c:pt>
                <c:pt idx="439">
                  <c:v>Oct-19</c:v>
                </c:pt>
                <c:pt idx="440">
                  <c:v>Oct-19</c:v>
                </c:pt>
                <c:pt idx="441">
                  <c:v>Oct-19</c:v>
                </c:pt>
                <c:pt idx="442">
                  <c:v>Nov-19</c:v>
                </c:pt>
                <c:pt idx="443">
                  <c:v>Nov-19</c:v>
                </c:pt>
                <c:pt idx="444">
                  <c:v>Nov-19</c:v>
                </c:pt>
                <c:pt idx="445">
                  <c:v>Nov-19</c:v>
                </c:pt>
                <c:pt idx="446">
                  <c:v>Nov-19</c:v>
                </c:pt>
                <c:pt idx="447">
                  <c:v>Nov-19</c:v>
                </c:pt>
                <c:pt idx="448">
                  <c:v>Nov-19</c:v>
                </c:pt>
                <c:pt idx="449">
                  <c:v>Nov-19</c:v>
                </c:pt>
                <c:pt idx="450">
                  <c:v>Nov-19</c:v>
                </c:pt>
                <c:pt idx="451">
                  <c:v>Nov-19</c:v>
                </c:pt>
                <c:pt idx="452">
                  <c:v>Nov-19</c:v>
                </c:pt>
                <c:pt idx="453">
                  <c:v>Nov-19</c:v>
                </c:pt>
                <c:pt idx="454">
                  <c:v>Nov-19</c:v>
                </c:pt>
                <c:pt idx="455">
                  <c:v>Nov-19</c:v>
                </c:pt>
                <c:pt idx="456">
                  <c:v>Nov-19</c:v>
                </c:pt>
                <c:pt idx="457">
                  <c:v>Nov-19</c:v>
                </c:pt>
                <c:pt idx="458">
                  <c:v>Nov-19</c:v>
                </c:pt>
                <c:pt idx="459">
                  <c:v>Nov-19</c:v>
                </c:pt>
                <c:pt idx="460">
                  <c:v>Nov-19</c:v>
                </c:pt>
                <c:pt idx="461">
                  <c:v>Nov-19</c:v>
                </c:pt>
                <c:pt idx="462">
                  <c:v>Nov-19</c:v>
                </c:pt>
                <c:pt idx="463">
                  <c:v>Dec-19</c:v>
                </c:pt>
                <c:pt idx="464">
                  <c:v>Dec-19</c:v>
                </c:pt>
                <c:pt idx="465">
                  <c:v>Dec-19</c:v>
                </c:pt>
                <c:pt idx="466">
                  <c:v>Dec-19</c:v>
                </c:pt>
                <c:pt idx="467">
                  <c:v>Dec-19</c:v>
                </c:pt>
                <c:pt idx="468">
                  <c:v>Dec-19</c:v>
                </c:pt>
                <c:pt idx="469">
                  <c:v>Dec-19</c:v>
                </c:pt>
                <c:pt idx="470">
                  <c:v>Dec-19</c:v>
                </c:pt>
                <c:pt idx="471">
                  <c:v>Dec-19</c:v>
                </c:pt>
                <c:pt idx="472">
                  <c:v>Dec-19</c:v>
                </c:pt>
                <c:pt idx="473">
                  <c:v>Dec-19</c:v>
                </c:pt>
                <c:pt idx="474">
                  <c:v>Dec-19</c:v>
                </c:pt>
                <c:pt idx="475">
                  <c:v>Dec-19</c:v>
                </c:pt>
                <c:pt idx="476">
                  <c:v>Dec-19</c:v>
                </c:pt>
                <c:pt idx="477">
                  <c:v>Dec-19</c:v>
                </c:pt>
                <c:pt idx="478">
                  <c:v>Dec-19</c:v>
                </c:pt>
                <c:pt idx="479">
                  <c:v>Dec-19</c:v>
                </c:pt>
                <c:pt idx="480">
                  <c:v>Dec-19</c:v>
                </c:pt>
                <c:pt idx="481">
                  <c:v>Dec-19</c:v>
                </c:pt>
                <c:pt idx="482">
                  <c:v>Dec-19</c:v>
                </c:pt>
                <c:pt idx="483">
                  <c:v>Jan-20</c:v>
                </c:pt>
                <c:pt idx="484">
                  <c:v>Jan-20</c:v>
                </c:pt>
                <c:pt idx="485">
                  <c:v>Jan-20</c:v>
                </c:pt>
                <c:pt idx="486">
                  <c:v>Jan-20</c:v>
                </c:pt>
                <c:pt idx="487">
                  <c:v>Jan-20</c:v>
                </c:pt>
                <c:pt idx="488">
                  <c:v>Jan-20</c:v>
                </c:pt>
                <c:pt idx="489">
                  <c:v>Jan-20</c:v>
                </c:pt>
                <c:pt idx="490">
                  <c:v>Jan-20</c:v>
                </c:pt>
                <c:pt idx="491">
                  <c:v>Jan-20</c:v>
                </c:pt>
                <c:pt idx="492">
                  <c:v>Jan-20</c:v>
                </c:pt>
                <c:pt idx="493">
                  <c:v>Jan-20</c:v>
                </c:pt>
                <c:pt idx="494">
                  <c:v>Jan-20</c:v>
                </c:pt>
                <c:pt idx="495">
                  <c:v>Jan-20</c:v>
                </c:pt>
                <c:pt idx="496">
                  <c:v>Jan-20</c:v>
                </c:pt>
                <c:pt idx="497">
                  <c:v>Jan-20</c:v>
                </c:pt>
                <c:pt idx="498">
                  <c:v>Jan-20</c:v>
                </c:pt>
                <c:pt idx="499">
                  <c:v>Jan-20</c:v>
                </c:pt>
                <c:pt idx="500">
                  <c:v>Jan-20</c:v>
                </c:pt>
                <c:pt idx="501">
                  <c:v>Jan-20</c:v>
                </c:pt>
                <c:pt idx="502">
                  <c:v>Jan-20</c:v>
                </c:pt>
                <c:pt idx="503">
                  <c:v>Jan-20</c:v>
                </c:pt>
                <c:pt idx="504">
                  <c:v>Feb-20</c:v>
                </c:pt>
                <c:pt idx="505">
                  <c:v>Feb-20</c:v>
                </c:pt>
                <c:pt idx="506">
                  <c:v>Feb-20</c:v>
                </c:pt>
                <c:pt idx="507">
                  <c:v>Feb-20</c:v>
                </c:pt>
                <c:pt idx="508">
                  <c:v>Feb-20</c:v>
                </c:pt>
                <c:pt idx="509">
                  <c:v>Feb-20</c:v>
                </c:pt>
                <c:pt idx="510">
                  <c:v>Feb-20</c:v>
                </c:pt>
                <c:pt idx="511">
                  <c:v>Feb-20</c:v>
                </c:pt>
                <c:pt idx="512">
                  <c:v>Feb-20</c:v>
                </c:pt>
                <c:pt idx="513">
                  <c:v>Feb-20</c:v>
                </c:pt>
                <c:pt idx="514">
                  <c:v>Feb-20</c:v>
                </c:pt>
                <c:pt idx="515">
                  <c:v>Feb-20</c:v>
                </c:pt>
                <c:pt idx="516">
                  <c:v>Feb-20</c:v>
                </c:pt>
                <c:pt idx="517">
                  <c:v>Feb-20</c:v>
                </c:pt>
                <c:pt idx="518">
                  <c:v>Feb-20</c:v>
                </c:pt>
                <c:pt idx="519">
                  <c:v>Feb-20</c:v>
                </c:pt>
                <c:pt idx="520">
                  <c:v>Feb-20</c:v>
                </c:pt>
                <c:pt idx="521">
                  <c:v>Feb-20</c:v>
                </c:pt>
                <c:pt idx="522">
                  <c:v>Mar-20</c:v>
                </c:pt>
                <c:pt idx="523">
                  <c:v>Mar-20</c:v>
                </c:pt>
                <c:pt idx="524">
                  <c:v>Mar-20</c:v>
                </c:pt>
                <c:pt idx="525">
                  <c:v>Mar-20</c:v>
                </c:pt>
                <c:pt idx="526">
                  <c:v>Mar-20</c:v>
                </c:pt>
                <c:pt idx="527">
                  <c:v>Mar-20</c:v>
                </c:pt>
                <c:pt idx="528">
                  <c:v>Mar-20</c:v>
                </c:pt>
                <c:pt idx="529">
                  <c:v>Mar-20</c:v>
                </c:pt>
                <c:pt idx="530">
                  <c:v>Mar-20</c:v>
                </c:pt>
                <c:pt idx="531">
                  <c:v>Mar-20</c:v>
                </c:pt>
                <c:pt idx="532">
                  <c:v>Mar-20</c:v>
                </c:pt>
                <c:pt idx="533">
                  <c:v>Mar-20</c:v>
                </c:pt>
                <c:pt idx="534">
                  <c:v>Mar-20</c:v>
                </c:pt>
                <c:pt idx="535">
                  <c:v>Mar-20</c:v>
                </c:pt>
                <c:pt idx="536">
                  <c:v>Mar-20</c:v>
                </c:pt>
                <c:pt idx="537">
                  <c:v>Mar-20</c:v>
                </c:pt>
                <c:pt idx="538">
                  <c:v>Mar-20</c:v>
                </c:pt>
                <c:pt idx="539">
                  <c:v>Mar-20</c:v>
                </c:pt>
                <c:pt idx="540">
                  <c:v>Mar-20</c:v>
                </c:pt>
                <c:pt idx="541">
                  <c:v>Mar-20</c:v>
                </c:pt>
                <c:pt idx="542">
                  <c:v>Mar-20</c:v>
                </c:pt>
                <c:pt idx="543">
                  <c:v>Mar-20</c:v>
                </c:pt>
                <c:pt idx="544">
                  <c:v>Apr-20</c:v>
                </c:pt>
                <c:pt idx="545">
                  <c:v>Apr-20</c:v>
                </c:pt>
                <c:pt idx="546">
                  <c:v>Apr-20</c:v>
                </c:pt>
                <c:pt idx="547">
                  <c:v>Apr-20</c:v>
                </c:pt>
                <c:pt idx="548">
                  <c:v>Apr-20</c:v>
                </c:pt>
                <c:pt idx="549">
                  <c:v>Apr-20</c:v>
                </c:pt>
                <c:pt idx="550">
                  <c:v>Apr-20</c:v>
                </c:pt>
                <c:pt idx="551">
                  <c:v>Apr-20</c:v>
                </c:pt>
                <c:pt idx="552">
                  <c:v>Apr-20</c:v>
                </c:pt>
                <c:pt idx="553">
                  <c:v>Apr-20</c:v>
                </c:pt>
                <c:pt idx="554">
                  <c:v>Apr-20</c:v>
                </c:pt>
                <c:pt idx="555">
                  <c:v>Apr-20</c:v>
                </c:pt>
                <c:pt idx="556">
                  <c:v>Apr-20</c:v>
                </c:pt>
                <c:pt idx="557">
                  <c:v>Apr-20</c:v>
                </c:pt>
                <c:pt idx="558">
                  <c:v>Apr-20</c:v>
                </c:pt>
                <c:pt idx="559">
                  <c:v>Apr-20</c:v>
                </c:pt>
                <c:pt idx="560">
                  <c:v>Apr-20</c:v>
                </c:pt>
                <c:pt idx="561">
                  <c:v>Apr-20</c:v>
                </c:pt>
                <c:pt idx="562">
                  <c:v>Apr-20</c:v>
                </c:pt>
                <c:pt idx="563">
                  <c:v>Apr-20</c:v>
                </c:pt>
                <c:pt idx="564">
                  <c:v>May-20</c:v>
                </c:pt>
                <c:pt idx="565">
                  <c:v>May-20</c:v>
                </c:pt>
                <c:pt idx="566">
                  <c:v>May-20</c:v>
                </c:pt>
                <c:pt idx="567">
                  <c:v>May-20</c:v>
                </c:pt>
                <c:pt idx="568">
                  <c:v>May-20</c:v>
                </c:pt>
                <c:pt idx="569">
                  <c:v>May-20</c:v>
                </c:pt>
                <c:pt idx="570">
                  <c:v>May-20</c:v>
                </c:pt>
                <c:pt idx="571">
                  <c:v>May-20</c:v>
                </c:pt>
                <c:pt idx="572">
                  <c:v>May-20</c:v>
                </c:pt>
                <c:pt idx="573">
                  <c:v>May-20</c:v>
                </c:pt>
                <c:pt idx="574">
                  <c:v>May-20</c:v>
                </c:pt>
                <c:pt idx="575">
                  <c:v>May-20</c:v>
                </c:pt>
                <c:pt idx="576">
                  <c:v>May-20</c:v>
                </c:pt>
                <c:pt idx="577">
                  <c:v>May-20</c:v>
                </c:pt>
                <c:pt idx="578">
                  <c:v>May-20</c:v>
                </c:pt>
                <c:pt idx="579">
                  <c:v>May-20</c:v>
                </c:pt>
                <c:pt idx="580">
                  <c:v>May-20</c:v>
                </c:pt>
                <c:pt idx="581">
                  <c:v>May-20</c:v>
                </c:pt>
                <c:pt idx="582">
                  <c:v>May-20</c:v>
                </c:pt>
                <c:pt idx="583">
                  <c:v>Jun-20</c:v>
                </c:pt>
                <c:pt idx="584">
                  <c:v>Jun-20</c:v>
                </c:pt>
                <c:pt idx="585">
                  <c:v>Jun-20</c:v>
                </c:pt>
                <c:pt idx="586">
                  <c:v>Jun-20</c:v>
                </c:pt>
                <c:pt idx="587">
                  <c:v>Jun-20</c:v>
                </c:pt>
                <c:pt idx="588">
                  <c:v>Jun-20</c:v>
                </c:pt>
                <c:pt idx="589">
                  <c:v>Jun-20</c:v>
                </c:pt>
                <c:pt idx="590">
                  <c:v>Jun-20</c:v>
                </c:pt>
                <c:pt idx="591">
                  <c:v>Jun-20</c:v>
                </c:pt>
                <c:pt idx="592">
                  <c:v>Jun-20</c:v>
                </c:pt>
                <c:pt idx="593">
                  <c:v>Jun-20</c:v>
                </c:pt>
                <c:pt idx="594">
                  <c:v>Jun-20</c:v>
                </c:pt>
                <c:pt idx="595">
                  <c:v>Jun-20</c:v>
                </c:pt>
                <c:pt idx="596">
                  <c:v>Jun-20</c:v>
                </c:pt>
                <c:pt idx="597">
                  <c:v>Jun-20</c:v>
                </c:pt>
                <c:pt idx="598">
                  <c:v>Jun-20</c:v>
                </c:pt>
                <c:pt idx="599">
                  <c:v>Jun-20</c:v>
                </c:pt>
                <c:pt idx="600">
                  <c:v>Jun-20</c:v>
                </c:pt>
                <c:pt idx="601">
                  <c:v>Jun-20</c:v>
                </c:pt>
                <c:pt idx="602">
                  <c:v>Jun-20</c:v>
                </c:pt>
                <c:pt idx="603">
                  <c:v>Jun-20</c:v>
                </c:pt>
                <c:pt idx="604">
                  <c:v>Jun-20</c:v>
                </c:pt>
                <c:pt idx="605">
                  <c:v>Jun-20</c:v>
                </c:pt>
                <c:pt idx="606">
                  <c:v>Jul-20</c:v>
                </c:pt>
                <c:pt idx="607">
                  <c:v>Jul-20</c:v>
                </c:pt>
                <c:pt idx="608">
                  <c:v>Jul-20</c:v>
                </c:pt>
                <c:pt idx="609">
                  <c:v>Jul-20</c:v>
                </c:pt>
                <c:pt idx="610">
                  <c:v>Jul-20</c:v>
                </c:pt>
                <c:pt idx="611">
                  <c:v>Jul-20</c:v>
                </c:pt>
                <c:pt idx="612">
                  <c:v>Jul-20</c:v>
                </c:pt>
                <c:pt idx="613">
                  <c:v>Jul-20</c:v>
                </c:pt>
                <c:pt idx="614">
                  <c:v>Jul-20</c:v>
                </c:pt>
                <c:pt idx="615">
                  <c:v>Jul-20</c:v>
                </c:pt>
                <c:pt idx="616">
                  <c:v>Jul-20</c:v>
                </c:pt>
                <c:pt idx="617">
                  <c:v>Jul-20</c:v>
                </c:pt>
                <c:pt idx="618">
                  <c:v>Jul-20</c:v>
                </c:pt>
                <c:pt idx="619">
                  <c:v>Jul-20</c:v>
                </c:pt>
                <c:pt idx="620">
                  <c:v>Jul-20</c:v>
                </c:pt>
                <c:pt idx="621">
                  <c:v>Jul-20</c:v>
                </c:pt>
                <c:pt idx="622">
                  <c:v>Jul-20</c:v>
                </c:pt>
                <c:pt idx="623">
                  <c:v>Jul-20</c:v>
                </c:pt>
                <c:pt idx="624">
                  <c:v>Jul-20</c:v>
                </c:pt>
                <c:pt idx="625">
                  <c:v>Jul-20</c:v>
                </c:pt>
                <c:pt idx="626">
                  <c:v>Jul-20</c:v>
                </c:pt>
                <c:pt idx="627">
                  <c:v>Jul-20</c:v>
                </c:pt>
                <c:pt idx="628">
                  <c:v>Aug-20</c:v>
                </c:pt>
                <c:pt idx="629">
                  <c:v>Aug-20</c:v>
                </c:pt>
                <c:pt idx="630">
                  <c:v>Aug-20</c:v>
                </c:pt>
                <c:pt idx="631">
                  <c:v>Aug-20</c:v>
                </c:pt>
                <c:pt idx="632">
                  <c:v>Aug-20</c:v>
                </c:pt>
                <c:pt idx="633">
                  <c:v>Aug-20</c:v>
                </c:pt>
                <c:pt idx="634">
                  <c:v>Aug-20</c:v>
                </c:pt>
                <c:pt idx="635">
                  <c:v>Aug-20</c:v>
                </c:pt>
                <c:pt idx="636">
                  <c:v>Aug-20</c:v>
                </c:pt>
                <c:pt idx="637">
                  <c:v>Aug-20</c:v>
                </c:pt>
                <c:pt idx="638">
                  <c:v>Aug-20</c:v>
                </c:pt>
                <c:pt idx="639">
                  <c:v>Aug-20</c:v>
                </c:pt>
                <c:pt idx="640">
                  <c:v>Aug-20</c:v>
                </c:pt>
                <c:pt idx="641">
                  <c:v>Aug-20</c:v>
                </c:pt>
                <c:pt idx="642">
                  <c:v>Aug-20</c:v>
                </c:pt>
                <c:pt idx="643">
                  <c:v>Aug-20</c:v>
                </c:pt>
                <c:pt idx="644">
                  <c:v>Aug-20</c:v>
                </c:pt>
                <c:pt idx="645">
                  <c:v>Aug-20</c:v>
                </c:pt>
                <c:pt idx="646">
                  <c:v>Aug-20</c:v>
                </c:pt>
                <c:pt idx="647">
                  <c:v>Aug-20</c:v>
                </c:pt>
                <c:pt idx="648">
                  <c:v>Sep-20</c:v>
                </c:pt>
                <c:pt idx="649">
                  <c:v>Sep-20</c:v>
                </c:pt>
                <c:pt idx="650">
                  <c:v>Sep-20</c:v>
                </c:pt>
                <c:pt idx="651">
                  <c:v>Sep-20</c:v>
                </c:pt>
                <c:pt idx="652">
                  <c:v>Sep-20</c:v>
                </c:pt>
                <c:pt idx="653">
                  <c:v>Sep-20</c:v>
                </c:pt>
                <c:pt idx="654">
                  <c:v>Sep-20</c:v>
                </c:pt>
                <c:pt idx="655">
                  <c:v>Sep-20</c:v>
                </c:pt>
                <c:pt idx="656">
                  <c:v>Sep-20</c:v>
                </c:pt>
                <c:pt idx="657">
                  <c:v>Sep-20</c:v>
                </c:pt>
                <c:pt idx="658">
                  <c:v/>
                </c:pt>
                <c:pt idx="659">
                  <c:v/>
                </c:pt>
                <c:pt idx="660">
                  <c:v/>
                </c:pt>
                <c:pt idx="661">
                  <c:v/>
                </c:pt>
                <c:pt idx="662">
                  <c:v/>
                </c:pt>
                <c:pt idx="663">
                  <c:v/>
                </c:pt>
                <c:pt idx="664">
                  <c:v/>
                </c:pt>
                <c:pt idx="665">
                  <c:v/>
                </c:pt>
                <c:pt idx="666">
                  <c:v/>
                </c:pt>
                <c:pt idx="667">
                  <c:v/>
                </c:pt>
                <c:pt idx="668">
                  <c:v/>
                </c:pt>
                <c:pt idx="669">
                  <c:v/>
                </c:pt>
                <c:pt idx="670">
                  <c:v/>
                </c:pt>
                <c:pt idx="671">
                  <c:v/>
                </c:pt>
                <c:pt idx="672">
                  <c:v/>
                </c:pt>
                <c:pt idx="673">
                  <c:v/>
                </c:pt>
                <c:pt idx="674">
                  <c:v/>
                </c:pt>
                <c:pt idx="675">
                  <c:v/>
                </c:pt>
                <c:pt idx="676">
                  <c:v/>
                </c:pt>
                <c:pt idx="677">
                  <c:v/>
                </c:pt>
                <c:pt idx="678">
                  <c:v/>
                </c:pt>
                <c:pt idx="679">
                  <c:v/>
                </c:pt>
                <c:pt idx="680">
                  <c:v/>
                </c:pt>
                <c:pt idx="681">
                  <c:v/>
                </c:pt>
                <c:pt idx="682">
                  <c:v/>
                </c:pt>
                <c:pt idx="683">
                  <c:v/>
                </c:pt>
                <c:pt idx="684">
                  <c:v/>
                </c:pt>
                <c:pt idx="685">
                  <c:v/>
                </c:pt>
                <c:pt idx="686">
                  <c:v/>
                </c:pt>
                <c:pt idx="687">
                  <c:v/>
                </c:pt>
                <c:pt idx="688">
                  <c:v/>
                </c:pt>
                <c:pt idx="689">
                  <c:v/>
                </c:pt>
                <c:pt idx="690">
                  <c:v/>
                </c:pt>
                <c:pt idx="691">
                  <c:v/>
                </c:pt>
                <c:pt idx="692">
                  <c:v/>
                </c:pt>
                <c:pt idx="693">
                  <c:v/>
                </c:pt>
                <c:pt idx="694">
                  <c:v/>
                </c:pt>
                <c:pt idx="695">
                  <c:v/>
                </c:pt>
                <c:pt idx="696">
                  <c:v/>
                </c:pt>
                <c:pt idx="697">
                  <c:v/>
                </c:pt>
                <c:pt idx="698">
                  <c:v/>
                </c:pt>
                <c:pt idx="699">
                  <c:v/>
                </c:pt>
                <c:pt idx="700">
                  <c:v/>
                </c:pt>
                <c:pt idx="701">
                  <c:v/>
                </c:pt>
                <c:pt idx="702">
                  <c:v/>
                </c:pt>
                <c:pt idx="703">
                  <c:v/>
                </c:pt>
                <c:pt idx="704">
                  <c:v/>
                </c:pt>
                <c:pt idx="705">
                  <c:v/>
                </c:pt>
                <c:pt idx="706">
                  <c:v/>
                </c:pt>
                <c:pt idx="707">
                  <c:v/>
                </c:pt>
                <c:pt idx="708">
                  <c:v/>
                </c:pt>
                <c:pt idx="709">
                  <c:v/>
                </c:pt>
                <c:pt idx="710">
                  <c:v/>
                </c:pt>
                <c:pt idx="711">
                  <c:v/>
                </c:pt>
                <c:pt idx="712">
                  <c:v/>
                </c:pt>
                <c:pt idx="713">
                  <c:v/>
                </c:pt>
                <c:pt idx="714">
                  <c:v/>
                </c:pt>
                <c:pt idx="715">
                  <c:v/>
                </c:pt>
                <c:pt idx="716">
                  <c:v/>
                </c:pt>
                <c:pt idx="717">
                  <c:v/>
                </c:pt>
                <c:pt idx="718">
                  <c:v/>
                </c:pt>
                <c:pt idx="719">
                  <c:v/>
                </c:pt>
                <c:pt idx="720">
                  <c:v/>
                </c:pt>
                <c:pt idx="721">
                  <c:v/>
                </c:pt>
                <c:pt idx="722">
                  <c:v/>
                </c:pt>
                <c:pt idx="723">
                  <c:v/>
                </c:pt>
                <c:pt idx="724">
                  <c:v/>
                </c:pt>
                <c:pt idx="725">
                  <c:v/>
                </c:pt>
                <c:pt idx="726">
                  <c:v/>
                </c:pt>
                <c:pt idx="727">
                  <c:v/>
                </c:pt>
                <c:pt idx="728">
                  <c:v/>
                </c:pt>
                <c:pt idx="729">
                  <c:v/>
                </c:pt>
                <c:pt idx="730">
                  <c:v/>
                </c:pt>
                <c:pt idx="731">
                  <c:v/>
                </c:pt>
                <c:pt idx="732">
                  <c:v/>
                </c:pt>
                <c:pt idx="733">
                  <c:v/>
                </c:pt>
                <c:pt idx="734">
                  <c:v/>
                </c:pt>
                <c:pt idx="735">
                  <c:v/>
                </c:pt>
                <c:pt idx="736">
                  <c:v/>
                </c:pt>
                <c:pt idx="737">
                  <c:v/>
                </c:pt>
                <c:pt idx="738">
                  <c:v/>
                </c:pt>
                <c:pt idx="739">
                  <c:v/>
                </c:pt>
                <c:pt idx="740">
                  <c:v/>
                </c:pt>
                <c:pt idx="741">
                  <c:v/>
                </c:pt>
                <c:pt idx="742">
                  <c:v/>
                </c:pt>
                <c:pt idx="743">
                  <c:v/>
                </c:pt>
                <c:pt idx="744">
                  <c:v/>
                </c:pt>
                <c:pt idx="745">
                  <c:v/>
                </c:pt>
                <c:pt idx="746">
                  <c:v/>
                </c:pt>
                <c:pt idx="747">
                  <c:v/>
                </c:pt>
                <c:pt idx="748">
                  <c:v/>
                </c:pt>
                <c:pt idx="749">
                  <c:v/>
                </c:pt>
                <c:pt idx="750">
                  <c:v/>
                </c:pt>
                <c:pt idx="751">
                  <c:v/>
                </c:pt>
                <c:pt idx="752">
                  <c:v/>
                </c:pt>
                <c:pt idx="753">
                  <c:v>Dec-20</c:v>
                </c:pt>
                <c:pt idx="754">
                  <c:v>Dec-20</c:v>
                </c:pt>
                <c:pt idx="755">
                  <c:v>Dec-20</c:v>
                </c:pt>
                <c:pt idx="756">
                  <c:v>Dec-20</c:v>
                </c:pt>
                <c:pt idx="757">
                  <c:v>Dec-20</c:v>
                </c:pt>
                <c:pt idx="758">
                  <c:v>Dec-20</c:v>
                </c:pt>
                <c:pt idx="759">
                  <c:v>Dec-20</c:v>
                </c:pt>
                <c:pt idx="760">
                  <c:v>Dec-20</c:v>
                </c:pt>
                <c:pt idx="761">
                  <c:v>Dec-20</c:v>
                </c:pt>
                <c:pt idx="762">
                  <c:v>Dec-20</c:v>
                </c:pt>
                <c:pt idx="763">
                  <c:v>Dec-20</c:v>
                </c:pt>
                <c:pt idx="764">
                  <c:v/>
                </c:pt>
                <c:pt idx="765">
                  <c:v/>
                </c:pt>
                <c:pt idx="766">
                  <c:v/>
                </c:pt>
                <c:pt idx="767">
                  <c:v/>
                </c:pt>
                <c:pt idx="768">
                  <c:v/>
                </c:pt>
                <c:pt idx="769">
                  <c:v/>
                </c:pt>
                <c:pt idx="770">
                  <c:v/>
                </c:pt>
                <c:pt idx="771">
                  <c:v/>
                </c:pt>
                <c:pt idx="772">
                  <c:v/>
                </c:pt>
                <c:pt idx="773">
                  <c:v/>
                </c:pt>
                <c:pt idx="774">
                  <c:v/>
                </c:pt>
                <c:pt idx="775">
                  <c:v/>
                </c:pt>
                <c:pt idx="776">
                  <c:v/>
                </c:pt>
                <c:pt idx="777">
                  <c:v/>
                </c:pt>
                <c:pt idx="778">
                  <c:v/>
                </c:pt>
                <c:pt idx="779">
                  <c:v/>
                </c:pt>
                <c:pt idx="780">
                  <c:v/>
                </c:pt>
                <c:pt idx="781">
                  <c:v/>
                </c:pt>
                <c:pt idx="782">
                  <c:v/>
                </c:pt>
                <c:pt idx="783">
                  <c:v/>
                </c:pt>
              </c:strCache>
            </c:strRef>
          </c:cat>
          <c:val>
            <c:numRef>
              <c:f>1</c:f>
              <c:numCache>
                <c:formatCode>General</c:formatCode>
                <c:ptCount val="784"/>
                <c:pt idx="0">
                  <c:v>28.545</c:v>
                </c:pt>
                <c:pt idx="1">
                  <c:v>28.514</c:v>
                </c:pt>
                <c:pt idx="2">
                  <c:v>28.46</c:v>
                </c:pt>
                <c:pt idx="3">
                  <c:v>28.46</c:v>
                </c:pt>
                <c:pt idx="4">
                  <c:v>28.416</c:v>
                </c:pt>
                <c:pt idx="5">
                  <c:v>28.375</c:v>
                </c:pt>
                <c:pt idx="6">
                  <c:v>28.357</c:v>
                </c:pt>
                <c:pt idx="7">
                  <c:v>28.396</c:v>
                </c:pt>
                <c:pt idx="8">
                  <c:v>28.408</c:v>
                </c:pt>
                <c:pt idx="9">
                  <c:v>28.371</c:v>
                </c:pt>
                <c:pt idx="10">
                  <c:v>28.367</c:v>
                </c:pt>
                <c:pt idx="11">
                  <c:v>28.459</c:v>
                </c:pt>
                <c:pt idx="12">
                  <c:v>28.456</c:v>
                </c:pt>
                <c:pt idx="13">
                  <c:v>28.454</c:v>
                </c:pt>
                <c:pt idx="14">
                  <c:v>28.497</c:v>
                </c:pt>
                <c:pt idx="15">
                  <c:v>28.621</c:v>
                </c:pt>
                <c:pt idx="16">
                  <c:v>28.765</c:v>
                </c:pt>
                <c:pt idx="17">
                  <c:v>28.86</c:v>
                </c:pt>
                <c:pt idx="18">
                  <c:v>28.461</c:v>
                </c:pt>
                <c:pt idx="19">
                  <c:v>28.426</c:v>
                </c:pt>
                <c:pt idx="20">
                  <c:v>28.43</c:v>
                </c:pt>
                <c:pt idx="21">
                  <c:v>28.471</c:v>
                </c:pt>
                <c:pt idx="22">
                  <c:v>28.476</c:v>
                </c:pt>
                <c:pt idx="23">
                  <c:v>28.468</c:v>
                </c:pt>
                <c:pt idx="24">
                  <c:v>28.391</c:v>
                </c:pt>
                <c:pt idx="25">
                  <c:v>28.353</c:v>
                </c:pt>
                <c:pt idx="26">
                  <c:v>28.313</c:v>
                </c:pt>
                <c:pt idx="27">
                  <c:v>28.314</c:v>
                </c:pt>
                <c:pt idx="28">
                  <c:v>28.367</c:v>
                </c:pt>
                <c:pt idx="29">
                  <c:v>28.405</c:v>
                </c:pt>
                <c:pt idx="30">
                  <c:v>28.339</c:v>
                </c:pt>
                <c:pt idx="31">
                  <c:v>28.277</c:v>
                </c:pt>
                <c:pt idx="32">
                  <c:v>28.339</c:v>
                </c:pt>
                <c:pt idx="33">
                  <c:v>28.349</c:v>
                </c:pt>
                <c:pt idx="34">
                  <c:v>28.358</c:v>
                </c:pt>
                <c:pt idx="35">
                  <c:v>28.365</c:v>
                </c:pt>
                <c:pt idx="36">
                  <c:v>28.365</c:v>
                </c:pt>
                <c:pt idx="37">
                  <c:v>28.352</c:v>
                </c:pt>
                <c:pt idx="38">
                  <c:v>28.382</c:v>
                </c:pt>
                <c:pt idx="39">
                  <c:v>28.401</c:v>
                </c:pt>
                <c:pt idx="40">
                  <c:v>28.446</c:v>
                </c:pt>
                <c:pt idx="41">
                  <c:v>28.449</c:v>
                </c:pt>
                <c:pt idx="42">
                  <c:v>28.473</c:v>
                </c:pt>
                <c:pt idx="43">
                  <c:v>28.405</c:v>
                </c:pt>
                <c:pt idx="44">
                  <c:v>28.314</c:v>
                </c:pt>
                <c:pt idx="45">
                  <c:v>28.276</c:v>
                </c:pt>
                <c:pt idx="46">
                  <c:v>28.359</c:v>
                </c:pt>
                <c:pt idx="47">
                  <c:v>28.354</c:v>
                </c:pt>
                <c:pt idx="48">
                  <c:v>28.351</c:v>
                </c:pt>
                <c:pt idx="49">
                  <c:v>28.276</c:v>
                </c:pt>
                <c:pt idx="50">
                  <c:v>28.299</c:v>
                </c:pt>
                <c:pt idx="51">
                  <c:v>28.242</c:v>
                </c:pt>
                <c:pt idx="52">
                  <c:v>28.304</c:v>
                </c:pt>
                <c:pt idx="53">
                  <c:v>28.271</c:v>
                </c:pt>
                <c:pt idx="54">
                  <c:v>28.235</c:v>
                </c:pt>
                <c:pt idx="55">
                  <c:v>28.263</c:v>
                </c:pt>
                <c:pt idx="56">
                  <c:v>28.276</c:v>
                </c:pt>
                <c:pt idx="57">
                  <c:v>28.256</c:v>
                </c:pt>
                <c:pt idx="58">
                  <c:v>28.266</c:v>
                </c:pt>
                <c:pt idx="59">
                  <c:v>28.25</c:v>
                </c:pt>
                <c:pt idx="60">
                  <c:v>28.22</c:v>
                </c:pt>
                <c:pt idx="61">
                  <c:v>28.21</c:v>
                </c:pt>
                <c:pt idx="62">
                  <c:v>28.151</c:v>
                </c:pt>
                <c:pt idx="63">
                  <c:v>28.286</c:v>
                </c:pt>
                <c:pt idx="64">
                  <c:v>28.355</c:v>
                </c:pt>
                <c:pt idx="65">
                  <c:v>28.412</c:v>
                </c:pt>
                <c:pt idx="66">
                  <c:v>28.45</c:v>
                </c:pt>
                <c:pt idx="67">
                  <c:v>28.596</c:v>
                </c:pt>
                <c:pt idx="68">
                  <c:v>28.948</c:v>
                </c:pt>
                <c:pt idx="69">
                  <c:v>29.146</c:v>
                </c:pt>
                <c:pt idx="70">
                  <c:v>29.141</c:v>
                </c:pt>
                <c:pt idx="71">
                  <c:v>29.351</c:v>
                </c:pt>
                <c:pt idx="72">
                  <c:v>29.959</c:v>
                </c:pt>
                <c:pt idx="73">
                  <c:v>30.455</c:v>
                </c:pt>
                <c:pt idx="74">
                  <c:v>30.006</c:v>
                </c:pt>
                <c:pt idx="75">
                  <c:v>30.221</c:v>
                </c:pt>
                <c:pt idx="76">
                  <c:v>30.559</c:v>
                </c:pt>
                <c:pt idx="77">
                  <c:v>31.145</c:v>
                </c:pt>
                <c:pt idx="78">
                  <c:v>30.739</c:v>
                </c:pt>
                <c:pt idx="79">
                  <c:v>31.151</c:v>
                </c:pt>
                <c:pt idx="80">
                  <c:v>31.407</c:v>
                </c:pt>
                <c:pt idx="81">
                  <c:v>31.245</c:v>
                </c:pt>
                <c:pt idx="82">
                  <c:v>31.244</c:v>
                </c:pt>
                <c:pt idx="83">
                  <c:v>31.254</c:v>
                </c:pt>
                <c:pt idx="84">
                  <c:v>31.281</c:v>
                </c:pt>
                <c:pt idx="85">
                  <c:v>31.197</c:v>
                </c:pt>
                <c:pt idx="86">
                  <c:v>31.148</c:v>
                </c:pt>
                <c:pt idx="87">
                  <c:v>30.978</c:v>
                </c:pt>
                <c:pt idx="88">
                  <c:v>31.192</c:v>
                </c:pt>
                <c:pt idx="89">
                  <c:v>31.171</c:v>
                </c:pt>
                <c:pt idx="90">
                  <c:v>31.091</c:v>
                </c:pt>
                <c:pt idx="91">
                  <c:v>31.115</c:v>
                </c:pt>
                <c:pt idx="92">
                  <c:v>31.046</c:v>
                </c:pt>
                <c:pt idx="93">
                  <c:v>31.349</c:v>
                </c:pt>
                <c:pt idx="94">
                  <c:v>31.288</c:v>
                </c:pt>
                <c:pt idx="95">
                  <c:v>31.278</c:v>
                </c:pt>
                <c:pt idx="96">
                  <c:v>31.301</c:v>
                </c:pt>
                <c:pt idx="97">
                  <c:v>31.358</c:v>
                </c:pt>
                <c:pt idx="98">
                  <c:v>31.522</c:v>
                </c:pt>
                <c:pt idx="99">
                  <c:v>31.606</c:v>
                </c:pt>
                <c:pt idx="100">
                  <c:v>31.562</c:v>
                </c:pt>
                <c:pt idx="101">
                  <c:v>31.716</c:v>
                </c:pt>
                <c:pt idx="102">
                  <c:v>31.674</c:v>
                </c:pt>
                <c:pt idx="103">
                  <c:v>31.451</c:v>
                </c:pt>
                <c:pt idx="104">
                  <c:v>31.39</c:v>
                </c:pt>
                <c:pt idx="105">
                  <c:v>31.235</c:v>
                </c:pt>
                <c:pt idx="106">
                  <c:v>31.383</c:v>
                </c:pt>
                <c:pt idx="107">
                  <c:v>31.308</c:v>
                </c:pt>
                <c:pt idx="108">
                  <c:v>31.466</c:v>
                </c:pt>
                <c:pt idx="109">
                  <c:v>31.599</c:v>
                </c:pt>
                <c:pt idx="110">
                  <c:v>31.446</c:v>
                </c:pt>
                <c:pt idx="111">
                  <c:v>31.45</c:v>
                </c:pt>
                <c:pt idx="112">
                  <c:v>31.375</c:v>
                </c:pt>
                <c:pt idx="113">
                  <c:v>31.495</c:v>
                </c:pt>
                <c:pt idx="114">
                  <c:v>31.409</c:v>
                </c:pt>
                <c:pt idx="115">
                  <c:v>31.303</c:v>
                </c:pt>
                <c:pt idx="116">
                  <c:v>31.374</c:v>
                </c:pt>
                <c:pt idx="117">
                  <c:v>31.352</c:v>
                </c:pt>
                <c:pt idx="118">
                  <c:v>31.354</c:v>
                </c:pt>
                <c:pt idx="119">
                  <c:v>31.277</c:v>
                </c:pt>
                <c:pt idx="120">
                  <c:v>31.164</c:v>
                </c:pt>
                <c:pt idx="121">
                  <c:v>31.221</c:v>
                </c:pt>
                <c:pt idx="122">
                  <c:v>31.027</c:v>
                </c:pt>
                <c:pt idx="123">
                  <c:v>31.071</c:v>
                </c:pt>
                <c:pt idx="124">
                  <c:v>30.911</c:v>
                </c:pt>
                <c:pt idx="125">
                  <c:v>30.725</c:v>
                </c:pt>
                <c:pt idx="126">
                  <c:v>30.722</c:v>
                </c:pt>
                <c:pt idx="127">
                  <c:v>30.692</c:v>
                </c:pt>
                <c:pt idx="128">
                  <c:v>30.538</c:v>
                </c:pt>
                <c:pt idx="129">
                  <c:v>30.553</c:v>
                </c:pt>
                <c:pt idx="130">
                  <c:v>30.497</c:v>
                </c:pt>
                <c:pt idx="131">
                  <c:v>30.719</c:v>
                </c:pt>
                <c:pt idx="132">
                  <c:v>30.568</c:v>
                </c:pt>
                <c:pt idx="133">
                  <c:v>30.401</c:v>
                </c:pt>
                <c:pt idx="134">
                  <c:v>30.041</c:v>
                </c:pt>
                <c:pt idx="135">
                  <c:v>30.166</c:v>
                </c:pt>
                <c:pt idx="136">
                  <c:v>30.686</c:v>
                </c:pt>
                <c:pt idx="137">
                  <c:v>31.14</c:v>
                </c:pt>
                <c:pt idx="138">
                  <c:v>31.432</c:v>
                </c:pt>
                <c:pt idx="139">
                  <c:v>31.306</c:v>
                </c:pt>
                <c:pt idx="140">
                  <c:v>31.565</c:v>
                </c:pt>
                <c:pt idx="141">
                  <c:v>31.459</c:v>
                </c:pt>
                <c:pt idx="142">
                  <c:v>31.585</c:v>
                </c:pt>
                <c:pt idx="143">
                  <c:v>31.71</c:v>
                </c:pt>
                <c:pt idx="144">
                  <c:v>31.837</c:v>
                </c:pt>
                <c:pt idx="145">
                  <c:v>31.904</c:v>
                </c:pt>
                <c:pt idx="146">
                  <c:v>31.91</c:v>
                </c:pt>
                <c:pt idx="147">
                  <c:v>31.778</c:v>
                </c:pt>
                <c:pt idx="148">
                  <c:v>31.933</c:v>
                </c:pt>
                <c:pt idx="149">
                  <c:v>32.001</c:v>
                </c:pt>
                <c:pt idx="150">
                  <c:v>32.192</c:v>
                </c:pt>
                <c:pt idx="151">
                  <c:v>32.339</c:v>
                </c:pt>
                <c:pt idx="152">
                  <c:v>32.452</c:v>
                </c:pt>
                <c:pt idx="153">
                  <c:v>32.711</c:v>
                </c:pt>
                <c:pt idx="154">
                  <c:v>32.818</c:v>
                </c:pt>
                <c:pt idx="155">
                  <c:v>32.525</c:v>
                </c:pt>
                <c:pt idx="156">
                  <c:v>32.388</c:v>
                </c:pt>
                <c:pt idx="157">
                  <c:v>32.703</c:v>
                </c:pt>
                <c:pt idx="158">
                  <c:v>32.861</c:v>
                </c:pt>
                <c:pt idx="159">
                  <c:v>32.832</c:v>
                </c:pt>
                <c:pt idx="160">
                  <c:v>32.991</c:v>
                </c:pt>
                <c:pt idx="161">
                  <c:v>33.154</c:v>
                </c:pt>
                <c:pt idx="162">
                  <c:v>33.15</c:v>
                </c:pt>
                <c:pt idx="163">
                  <c:v>33.123</c:v>
                </c:pt>
                <c:pt idx="164">
                  <c:v>33.102</c:v>
                </c:pt>
                <c:pt idx="165">
                  <c:v>32.883</c:v>
                </c:pt>
                <c:pt idx="166">
                  <c:v>32.786</c:v>
                </c:pt>
                <c:pt idx="167">
                  <c:v>32.625</c:v>
                </c:pt>
                <c:pt idx="168">
                  <c:v>33.023</c:v>
                </c:pt>
                <c:pt idx="169">
                  <c:v>32.943</c:v>
                </c:pt>
                <c:pt idx="170">
                  <c:v>33.044</c:v>
                </c:pt>
                <c:pt idx="171">
                  <c:v>33.214</c:v>
                </c:pt>
                <c:pt idx="172">
                  <c:v>33.212</c:v>
                </c:pt>
                <c:pt idx="173">
                  <c:v>32.877</c:v>
                </c:pt>
                <c:pt idx="174">
                  <c:v>32.793</c:v>
                </c:pt>
                <c:pt idx="175">
                  <c:v>33.08</c:v>
                </c:pt>
                <c:pt idx="176">
                  <c:v>33.043</c:v>
                </c:pt>
                <c:pt idx="177">
                  <c:v>32.884</c:v>
                </c:pt>
                <c:pt idx="178">
                  <c:v>32.779</c:v>
                </c:pt>
                <c:pt idx="179">
                  <c:v>32.942</c:v>
                </c:pt>
                <c:pt idx="180">
                  <c:v>32.971</c:v>
                </c:pt>
                <c:pt idx="181">
                  <c:v>32.96</c:v>
                </c:pt>
                <c:pt idx="182">
                  <c:v>32.844</c:v>
                </c:pt>
                <c:pt idx="183">
                  <c:v>32.771</c:v>
                </c:pt>
                <c:pt idx="184">
                  <c:v>32.78</c:v>
                </c:pt>
                <c:pt idx="185">
                  <c:v>32.877</c:v>
                </c:pt>
                <c:pt idx="186">
                  <c:v>32.76</c:v>
                </c:pt>
                <c:pt idx="187">
                  <c:v>32.849</c:v>
                </c:pt>
                <c:pt idx="188">
                  <c:v>32.881</c:v>
                </c:pt>
                <c:pt idx="189">
                  <c:v>32.868</c:v>
                </c:pt>
                <c:pt idx="190">
                  <c:v>32.877</c:v>
                </c:pt>
                <c:pt idx="191">
                  <c:v>32.811</c:v>
                </c:pt>
                <c:pt idx="192">
                  <c:v>32.805</c:v>
                </c:pt>
                <c:pt idx="193">
                  <c:v>32.827</c:v>
                </c:pt>
                <c:pt idx="194">
                  <c:v>32.808</c:v>
                </c:pt>
                <c:pt idx="195">
                  <c:v>32.758</c:v>
                </c:pt>
                <c:pt idx="196">
                  <c:v>32.756</c:v>
                </c:pt>
                <c:pt idx="197">
                  <c:v>32.731</c:v>
                </c:pt>
                <c:pt idx="198">
                  <c:v>32.642</c:v>
                </c:pt>
                <c:pt idx="199">
                  <c:v>32.546</c:v>
                </c:pt>
                <c:pt idx="200">
                  <c:v>32.587</c:v>
                </c:pt>
                <c:pt idx="201">
                  <c:v>32.638</c:v>
                </c:pt>
                <c:pt idx="202">
                  <c:v>32.733</c:v>
                </c:pt>
                <c:pt idx="203">
                  <c:v>32.635</c:v>
                </c:pt>
                <c:pt idx="204">
                  <c:v>32.458</c:v>
                </c:pt>
                <c:pt idx="205">
                  <c:v>32.484</c:v>
                </c:pt>
                <c:pt idx="206">
                  <c:v>32.5</c:v>
                </c:pt>
                <c:pt idx="207">
                  <c:v>32.496</c:v>
                </c:pt>
                <c:pt idx="208">
                  <c:v>32.447</c:v>
                </c:pt>
                <c:pt idx="209">
                  <c:v>32.393</c:v>
                </c:pt>
                <c:pt idx="210">
                  <c:v>32.496</c:v>
                </c:pt>
                <c:pt idx="211">
                  <c:v>32.523</c:v>
                </c:pt>
                <c:pt idx="212">
                  <c:v>32.367</c:v>
                </c:pt>
                <c:pt idx="213">
                  <c:v>32.055</c:v>
                </c:pt>
                <c:pt idx="214">
                  <c:v>32.181</c:v>
                </c:pt>
                <c:pt idx="215">
                  <c:v>31.971</c:v>
                </c:pt>
                <c:pt idx="216">
                  <c:v>31.978</c:v>
                </c:pt>
                <c:pt idx="217">
                  <c:v>32.04</c:v>
                </c:pt>
                <c:pt idx="218">
                  <c:v>32.138</c:v>
                </c:pt>
                <c:pt idx="219">
                  <c:v>32.117</c:v>
                </c:pt>
                <c:pt idx="220">
                  <c:v>32.176</c:v>
                </c:pt>
                <c:pt idx="221">
                  <c:v>32.188</c:v>
                </c:pt>
                <c:pt idx="222">
                  <c:v>32.207</c:v>
                </c:pt>
                <c:pt idx="223">
                  <c:v>32.252</c:v>
                </c:pt>
                <c:pt idx="224">
                  <c:v>32.281</c:v>
                </c:pt>
                <c:pt idx="225">
                  <c:v>32.226</c:v>
                </c:pt>
                <c:pt idx="226">
                  <c:v>32.206</c:v>
                </c:pt>
                <c:pt idx="227">
                  <c:v>32.222</c:v>
                </c:pt>
                <c:pt idx="228">
                  <c:v>32.234</c:v>
                </c:pt>
                <c:pt idx="229">
                  <c:v>32.245</c:v>
                </c:pt>
                <c:pt idx="230">
                  <c:v>32.25</c:v>
                </c:pt>
                <c:pt idx="231">
                  <c:v>32.281</c:v>
                </c:pt>
                <c:pt idx="232">
                  <c:v>32.354</c:v>
                </c:pt>
                <c:pt idx="233">
                  <c:v>32.39</c:v>
                </c:pt>
                <c:pt idx="234">
                  <c:v>32.425</c:v>
                </c:pt>
                <c:pt idx="235">
                  <c:v>32.443</c:v>
                </c:pt>
                <c:pt idx="236">
                  <c:v>32.481</c:v>
                </c:pt>
                <c:pt idx="237">
                  <c:v>32.493</c:v>
                </c:pt>
                <c:pt idx="238">
                  <c:v>32.52</c:v>
                </c:pt>
                <c:pt idx="239">
                  <c:v>32.583</c:v>
                </c:pt>
                <c:pt idx="240">
                  <c:v>32.743</c:v>
                </c:pt>
                <c:pt idx="241">
                  <c:v>32.777</c:v>
                </c:pt>
                <c:pt idx="242">
                  <c:v>32.657</c:v>
                </c:pt>
                <c:pt idx="243">
                  <c:v>32.655</c:v>
                </c:pt>
                <c:pt idx="244">
                  <c:v>32.668</c:v>
                </c:pt>
                <c:pt idx="245">
                  <c:v>32.655</c:v>
                </c:pt>
                <c:pt idx="246">
                  <c:v>32.606</c:v>
                </c:pt>
                <c:pt idx="247">
                  <c:v>32.607</c:v>
                </c:pt>
                <c:pt idx="248">
                  <c:v>32.599</c:v>
                </c:pt>
                <c:pt idx="249">
                  <c:v>32.599</c:v>
                </c:pt>
                <c:pt idx="250">
                  <c:v>32.582</c:v>
                </c:pt>
                <c:pt idx="251">
                  <c:v>32.59</c:v>
                </c:pt>
                <c:pt idx="252">
                  <c:v>32.579</c:v>
                </c:pt>
                <c:pt idx="253">
                  <c:v>32.523</c:v>
                </c:pt>
                <c:pt idx="254">
                  <c:v>32.553</c:v>
                </c:pt>
                <c:pt idx="255">
                  <c:v>32.475</c:v>
                </c:pt>
                <c:pt idx="256">
                  <c:v>32.467</c:v>
                </c:pt>
                <c:pt idx="257">
                  <c:v>32.469</c:v>
                </c:pt>
                <c:pt idx="258">
                  <c:v>32.473</c:v>
                </c:pt>
                <c:pt idx="259">
                  <c:v>32.528</c:v>
                </c:pt>
                <c:pt idx="260">
                  <c:v>32.584</c:v>
                </c:pt>
                <c:pt idx="261">
                  <c:v>32.572</c:v>
                </c:pt>
                <c:pt idx="262">
                  <c:v>32.592</c:v>
                </c:pt>
                <c:pt idx="263">
                  <c:v>32.556</c:v>
                </c:pt>
                <c:pt idx="264">
                  <c:v>32.576</c:v>
                </c:pt>
                <c:pt idx="265">
                  <c:v>32.589</c:v>
                </c:pt>
                <c:pt idx="266">
                  <c:v>32.599</c:v>
                </c:pt>
                <c:pt idx="267">
                  <c:v>32.609</c:v>
                </c:pt>
                <c:pt idx="268">
                  <c:v>32.635</c:v>
                </c:pt>
                <c:pt idx="269">
                  <c:v>32.659</c:v>
                </c:pt>
                <c:pt idx="270">
                  <c:v>32.709</c:v>
                </c:pt>
                <c:pt idx="271">
                  <c:v>32.66</c:v>
                </c:pt>
                <c:pt idx="272">
                  <c:v>32.644</c:v>
                </c:pt>
                <c:pt idx="273">
                  <c:v>32.647</c:v>
                </c:pt>
                <c:pt idx="274">
                  <c:v>32.657</c:v>
                </c:pt>
                <c:pt idx="275">
                  <c:v>32.651</c:v>
                </c:pt>
                <c:pt idx="276">
                  <c:v>32.66</c:v>
                </c:pt>
                <c:pt idx="277">
                  <c:v>32.682</c:v>
                </c:pt>
                <c:pt idx="278">
                  <c:v>32.926</c:v>
                </c:pt>
                <c:pt idx="279">
                  <c:v>33.068</c:v>
                </c:pt>
                <c:pt idx="280">
                  <c:v>33.061</c:v>
                </c:pt>
                <c:pt idx="281">
                  <c:v>33.077</c:v>
                </c:pt>
                <c:pt idx="282">
                  <c:v>33.388</c:v>
                </c:pt>
                <c:pt idx="283">
                  <c:v>33.509</c:v>
                </c:pt>
                <c:pt idx="284">
                  <c:v>33.449</c:v>
                </c:pt>
                <c:pt idx="285">
                  <c:v>33.412</c:v>
                </c:pt>
                <c:pt idx="286">
                  <c:v>33.21</c:v>
                </c:pt>
                <c:pt idx="287">
                  <c:v>33.326</c:v>
                </c:pt>
                <c:pt idx="288">
                  <c:v>33.362</c:v>
                </c:pt>
                <c:pt idx="289">
                  <c:v>33.616</c:v>
                </c:pt>
                <c:pt idx="290">
                  <c:v>33.507</c:v>
                </c:pt>
                <c:pt idx="291">
                  <c:v>33.435</c:v>
                </c:pt>
                <c:pt idx="292">
                  <c:v>33.791</c:v>
                </c:pt>
                <c:pt idx="293">
                  <c:v>33.724</c:v>
                </c:pt>
                <c:pt idx="294">
                  <c:v>33.484</c:v>
                </c:pt>
                <c:pt idx="295">
                  <c:v>33.424</c:v>
                </c:pt>
                <c:pt idx="296">
                  <c:v>33.607</c:v>
                </c:pt>
                <c:pt idx="297">
                  <c:v>33.707</c:v>
                </c:pt>
                <c:pt idx="298">
                  <c:v>33.838</c:v>
                </c:pt>
                <c:pt idx="299">
                  <c:v>33.755</c:v>
                </c:pt>
                <c:pt idx="300">
                  <c:v>33.785</c:v>
                </c:pt>
                <c:pt idx="301">
                  <c:v>33.941</c:v>
                </c:pt>
                <c:pt idx="302">
                  <c:v>33.893</c:v>
                </c:pt>
                <c:pt idx="303">
                  <c:v>34.128</c:v>
                </c:pt>
                <c:pt idx="304">
                  <c:v>34.068</c:v>
                </c:pt>
                <c:pt idx="305">
                  <c:v>34.054</c:v>
                </c:pt>
                <c:pt idx="306">
                  <c:v>34.22</c:v>
                </c:pt>
                <c:pt idx="307">
                  <c:v>34.244</c:v>
                </c:pt>
                <c:pt idx="308">
                  <c:v>34.497</c:v>
                </c:pt>
                <c:pt idx="309">
                  <c:v>34.51</c:v>
                </c:pt>
                <c:pt idx="310">
                  <c:v>34.636</c:v>
                </c:pt>
                <c:pt idx="311">
                  <c:v>34.654</c:v>
                </c:pt>
                <c:pt idx="312">
                  <c:v>34.65</c:v>
                </c:pt>
                <c:pt idx="313">
                  <c:v>34.981</c:v>
                </c:pt>
                <c:pt idx="314">
                  <c:v>35.101</c:v>
                </c:pt>
                <c:pt idx="315">
                  <c:v>34.94</c:v>
                </c:pt>
                <c:pt idx="316">
                  <c:v>35.036</c:v>
                </c:pt>
                <c:pt idx="317">
                  <c:v>34.986</c:v>
                </c:pt>
                <c:pt idx="318">
                  <c:v>35.047</c:v>
                </c:pt>
                <c:pt idx="319">
                  <c:v>35.129</c:v>
                </c:pt>
                <c:pt idx="320">
                  <c:v>35.145</c:v>
                </c:pt>
                <c:pt idx="321">
                  <c:v>35.23</c:v>
                </c:pt>
                <c:pt idx="322">
                  <c:v>35.21</c:v>
                </c:pt>
                <c:pt idx="323">
                  <c:v>35.24</c:v>
                </c:pt>
                <c:pt idx="324">
                  <c:v>35.187</c:v>
                </c:pt>
                <c:pt idx="325">
                  <c:v>35.256</c:v>
                </c:pt>
                <c:pt idx="326">
                  <c:v>35.267</c:v>
                </c:pt>
                <c:pt idx="327">
                  <c:v>35.28</c:v>
                </c:pt>
                <c:pt idx="328">
                  <c:v>35.278</c:v>
                </c:pt>
                <c:pt idx="329">
                  <c:v>35.212</c:v>
                </c:pt>
                <c:pt idx="330">
                  <c:v>35.149</c:v>
                </c:pt>
                <c:pt idx="331">
                  <c:v>35.088</c:v>
                </c:pt>
                <c:pt idx="332">
                  <c:v>35.112</c:v>
                </c:pt>
                <c:pt idx="333">
                  <c:v>35.195</c:v>
                </c:pt>
                <c:pt idx="334">
                  <c:v>35.237</c:v>
                </c:pt>
                <c:pt idx="335">
                  <c:v>35.252</c:v>
                </c:pt>
                <c:pt idx="336">
                  <c:v>35.182</c:v>
                </c:pt>
                <c:pt idx="337">
                  <c:v>35.053</c:v>
                </c:pt>
                <c:pt idx="338">
                  <c:v>35.063</c:v>
                </c:pt>
                <c:pt idx="339">
                  <c:v>35.303</c:v>
                </c:pt>
                <c:pt idx="340">
                  <c:v>35.362</c:v>
                </c:pt>
                <c:pt idx="341">
                  <c:v>35.405</c:v>
                </c:pt>
                <c:pt idx="342">
                  <c:v>35.352</c:v>
                </c:pt>
                <c:pt idx="343">
                  <c:v>35.296</c:v>
                </c:pt>
                <c:pt idx="344">
                  <c:v>35.295</c:v>
                </c:pt>
                <c:pt idx="345">
                  <c:v>35.333</c:v>
                </c:pt>
                <c:pt idx="346">
                  <c:v>35.303</c:v>
                </c:pt>
                <c:pt idx="347">
                  <c:v>35.328</c:v>
                </c:pt>
                <c:pt idx="348">
                  <c:v>35.225</c:v>
                </c:pt>
                <c:pt idx="349">
                  <c:v>35.194</c:v>
                </c:pt>
                <c:pt idx="350">
                  <c:v>35.153</c:v>
                </c:pt>
                <c:pt idx="351">
                  <c:v>35.222</c:v>
                </c:pt>
                <c:pt idx="352">
                  <c:v>35.255</c:v>
                </c:pt>
                <c:pt idx="353">
                  <c:v>35.182</c:v>
                </c:pt>
                <c:pt idx="354">
                  <c:v>35.09</c:v>
                </c:pt>
                <c:pt idx="355">
                  <c:v>35.183</c:v>
                </c:pt>
                <c:pt idx="356">
                  <c:v>35.183</c:v>
                </c:pt>
                <c:pt idx="357">
                  <c:v>35.111</c:v>
                </c:pt>
                <c:pt idx="358">
                  <c:v>35.213</c:v>
                </c:pt>
                <c:pt idx="359">
                  <c:v>35.168</c:v>
                </c:pt>
                <c:pt idx="360">
                  <c:v>35.192</c:v>
                </c:pt>
                <c:pt idx="361">
                  <c:v>35.102</c:v>
                </c:pt>
                <c:pt idx="362">
                  <c:v>35.134</c:v>
                </c:pt>
                <c:pt idx="363">
                  <c:v>35.104</c:v>
                </c:pt>
                <c:pt idx="364">
                  <c:v>35.097</c:v>
                </c:pt>
                <c:pt idx="365">
                  <c:v>35.165</c:v>
                </c:pt>
                <c:pt idx="366">
                  <c:v>35.102</c:v>
                </c:pt>
                <c:pt idx="367">
                  <c:v>35.016</c:v>
                </c:pt>
                <c:pt idx="368">
                  <c:v>34.811</c:v>
                </c:pt>
                <c:pt idx="369">
                  <c:v>34.388</c:v>
                </c:pt>
                <c:pt idx="370">
                  <c:v>33.83</c:v>
                </c:pt>
                <c:pt idx="371">
                  <c:v>34.144</c:v>
                </c:pt>
                <c:pt idx="372">
                  <c:v>34.174</c:v>
                </c:pt>
                <c:pt idx="373">
                  <c:v>34.205</c:v>
                </c:pt>
                <c:pt idx="374">
                  <c:v>34.326</c:v>
                </c:pt>
                <c:pt idx="375">
                  <c:v>34.35</c:v>
                </c:pt>
                <c:pt idx="376">
                  <c:v>34.595</c:v>
                </c:pt>
                <c:pt idx="377">
                  <c:v>34.736</c:v>
                </c:pt>
                <c:pt idx="378">
                  <c:v>35.141</c:v>
                </c:pt>
                <c:pt idx="379">
                  <c:v>35.148</c:v>
                </c:pt>
                <c:pt idx="380">
                  <c:v>35.295</c:v>
                </c:pt>
                <c:pt idx="381">
                  <c:v>35.273</c:v>
                </c:pt>
                <c:pt idx="382">
                  <c:v>35.344</c:v>
                </c:pt>
                <c:pt idx="383">
                  <c:v>35.901</c:v>
                </c:pt>
                <c:pt idx="384">
                  <c:v>35.878</c:v>
                </c:pt>
                <c:pt idx="385">
                  <c:v>36.15</c:v>
                </c:pt>
                <c:pt idx="386">
                  <c:v>36.198</c:v>
                </c:pt>
                <c:pt idx="387">
                  <c:v>36.199</c:v>
                </c:pt>
                <c:pt idx="388">
                  <c:v>36.343</c:v>
                </c:pt>
                <c:pt idx="389">
                  <c:v>36.605</c:v>
                </c:pt>
                <c:pt idx="390">
                  <c:v>36.502</c:v>
                </c:pt>
                <c:pt idx="391">
                  <c:v>36.33</c:v>
                </c:pt>
                <c:pt idx="392">
                  <c:v>36.476</c:v>
                </c:pt>
                <c:pt idx="393">
                  <c:v>36.498</c:v>
                </c:pt>
                <c:pt idx="394">
                  <c:v>36.501</c:v>
                </c:pt>
                <c:pt idx="395">
                  <c:v>36.627</c:v>
                </c:pt>
                <c:pt idx="396">
                  <c:v>36.608</c:v>
                </c:pt>
                <c:pt idx="397">
                  <c:v>36.642</c:v>
                </c:pt>
                <c:pt idx="398">
                  <c:v>36.797</c:v>
                </c:pt>
                <c:pt idx="399">
                  <c:v>36.699</c:v>
                </c:pt>
                <c:pt idx="400">
                  <c:v>36.651</c:v>
                </c:pt>
                <c:pt idx="401">
                  <c:v>36.592</c:v>
                </c:pt>
                <c:pt idx="402">
                  <c:v>36.429</c:v>
                </c:pt>
                <c:pt idx="403">
                  <c:v>36.476</c:v>
                </c:pt>
                <c:pt idx="404">
                  <c:v>36.598</c:v>
                </c:pt>
                <c:pt idx="405">
                  <c:v>36.523</c:v>
                </c:pt>
                <c:pt idx="406">
                  <c:v>36.444</c:v>
                </c:pt>
                <c:pt idx="407">
                  <c:v>36.451</c:v>
                </c:pt>
                <c:pt idx="408">
                  <c:v>36.644</c:v>
                </c:pt>
                <c:pt idx="409">
                  <c:v>36.748</c:v>
                </c:pt>
                <c:pt idx="410">
                  <c:v>36.744</c:v>
                </c:pt>
                <c:pt idx="411">
                  <c:v>36.766</c:v>
                </c:pt>
                <c:pt idx="412">
                  <c:v>36.776</c:v>
                </c:pt>
                <c:pt idx="413">
                  <c:v>36.75</c:v>
                </c:pt>
                <c:pt idx="414">
                  <c:v>36.789</c:v>
                </c:pt>
                <c:pt idx="415">
                  <c:v>36.88</c:v>
                </c:pt>
                <c:pt idx="416">
                  <c:v>36.812</c:v>
                </c:pt>
                <c:pt idx="417">
                  <c:v>36.851</c:v>
                </c:pt>
                <c:pt idx="418">
                  <c:v>36.939</c:v>
                </c:pt>
                <c:pt idx="419">
                  <c:v>37.016</c:v>
                </c:pt>
                <c:pt idx="420">
                  <c:v>37.184</c:v>
                </c:pt>
                <c:pt idx="421">
                  <c:v>37.176</c:v>
                </c:pt>
                <c:pt idx="422">
                  <c:v>37.151</c:v>
                </c:pt>
                <c:pt idx="423">
                  <c:v>37.219</c:v>
                </c:pt>
                <c:pt idx="424">
                  <c:v>37.225</c:v>
                </c:pt>
                <c:pt idx="425">
                  <c:v>37.211</c:v>
                </c:pt>
                <c:pt idx="426">
                  <c:v>37.181</c:v>
                </c:pt>
                <c:pt idx="427">
                  <c:v>37.13</c:v>
                </c:pt>
                <c:pt idx="428">
                  <c:v>37.207</c:v>
                </c:pt>
                <c:pt idx="429">
                  <c:v>37.324</c:v>
                </c:pt>
                <c:pt idx="430">
                  <c:v>37.34</c:v>
                </c:pt>
                <c:pt idx="431">
                  <c:v>37.336</c:v>
                </c:pt>
                <c:pt idx="432">
                  <c:v>37.368</c:v>
                </c:pt>
                <c:pt idx="433">
                  <c:v>37.392</c:v>
                </c:pt>
                <c:pt idx="434">
                  <c:v>37.408</c:v>
                </c:pt>
                <c:pt idx="435">
                  <c:v>37.374</c:v>
                </c:pt>
                <c:pt idx="436">
                  <c:v>37.398</c:v>
                </c:pt>
                <c:pt idx="437">
                  <c:v>37.438</c:v>
                </c:pt>
                <c:pt idx="438">
                  <c:v>37.501</c:v>
                </c:pt>
                <c:pt idx="439">
                  <c:v>37.453</c:v>
                </c:pt>
                <c:pt idx="440">
                  <c:v>37.481</c:v>
                </c:pt>
                <c:pt idx="441">
                  <c:v>37.416</c:v>
                </c:pt>
                <c:pt idx="442">
                  <c:v>37.422</c:v>
                </c:pt>
                <c:pt idx="443">
                  <c:v>37.276</c:v>
                </c:pt>
                <c:pt idx="444">
                  <c:v>37.336</c:v>
                </c:pt>
                <c:pt idx="445">
                  <c:v>37.456</c:v>
                </c:pt>
                <c:pt idx="446">
                  <c:v>37.449</c:v>
                </c:pt>
                <c:pt idx="447">
                  <c:v>37.494</c:v>
                </c:pt>
                <c:pt idx="448">
                  <c:v>37.476</c:v>
                </c:pt>
                <c:pt idx="449">
                  <c:v>37.561</c:v>
                </c:pt>
                <c:pt idx="450">
                  <c:v>37.566</c:v>
                </c:pt>
                <c:pt idx="451">
                  <c:v>37.67</c:v>
                </c:pt>
                <c:pt idx="452">
                  <c:v>37.653</c:v>
                </c:pt>
                <c:pt idx="453">
                  <c:v>37.656</c:v>
                </c:pt>
                <c:pt idx="454">
                  <c:v>37.656</c:v>
                </c:pt>
                <c:pt idx="455">
                  <c:v>37.678</c:v>
                </c:pt>
                <c:pt idx="456">
                  <c:v>37.743</c:v>
                </c:pt>
                <c:pt idx="457">
                  <c:v>37.77</c:v>
                </c:pt>
                <c:pt idx="458">
                  <c:v>37.804</c:v>
                </c:pt>
                <c:pt idx="459">
                  <c:v>37.903</c:v>
                </c:pt>
                <c:pt idx="460">
                  <c:v>37.996</c:v>
                </c:pt>
                <c:pt idx="461">
                  <c:v>38.012</c:v>
                </c:pt>
                <c:pt idx="462">
                  <c:v>37.84</c:v>
                </c:pt>
                <c:pt idx="463">
                  <c:v>37.69</c:v>
                </c:pt>
                <c:pt idx="464">
                  <c:v>37.618</c:v>
                </c:pt>
                <c:pt idx="465">
                  <c:v>37.811</c:v>
                </c:pt>
                <c:pt idx="466">
                  <c:v>37.811</c:v>
                </c:pt>
                <c:pt idx="467">
                  <c:v>37.713</c:v>
                </c:pt>
                <c:pt idx="468">
                  <c:v>37.802</c:v>
                </c:pt>
                <c:pt idx="469">
                  <c:v>37.977</c:v>
                </c:pt>
                <c:pt idx="470">
                  <c:v>37.937</c:v>
                </c:pt>
                <c:pt idx="471">
                  <c:v>37.826</c:v>
                </c:pt>
                <c:pt idx="472">
                  <c:v>37.784</c:v>
                </c:pt>
                <c:pt idx="473">
                  <c:v>37.729</c:v>
                </c:pt>
                <c:pt idx="474">
                  <c:v>37.699</c:v>
                </c:pt>
                <c:pt idx="475">
                  <c:v>37.696</c:v>
                </c:pt>
                <c:pt idx="476">
                  <c:v>37.598</c:v>
                </c:pt>
                <c:pt idx="477">
                  <c:v>37.501</c:v>
                </c:pt>
                <c:pt idx="478">
                  <c:v>37.115</c:v>
                </c:pt>
                <c:pt idx="479">
                  <c:v>37</c:v>
                </c:pt>
                <c:pt idx="480">
                  <c:v>37.036</c:v>
                </c:pt>
                <c:pt idx="481">
                  <c:v>37.162</c:v>
                </c:pt>
                <c:pt idx="482">
                  <c:v>37.336</c:v>
                </c:pt>
                <c:pt idx="483">
                  <c:v>37.194</c:v>
                </c:pt>
                <c:pt idx="484">
                  <c:v>37.307</c:v>
                </c:pt>
                <c:pt idx="485">
                  <c:v>37.473</c:v>
                </c:pt>
                <c:pt idx="486">
                  <c:v>37.48</c:v>
                </c:pt>
                <c:pt idx="487">
                  <c:v>37.412</c:v>
                </c:pt>
                <c:pt idx="488">
                  <c:v>37.287</c:v>
                </c:pt>
                <c:pt idx="489">
                  <c:v>37.438</c:v>
                </c:pt>
                <c:pt idx="490">
                  <c:v>37.386</c:v>
                </c:pt>
                <c:pt idx="491">
                  <c:v>37.362</c:v>
                </c:pt>
                <c:pt idx="492">
                  <c:v>37.318</c:v>
                </c:pt>
                <c:pt idx="493">
                  <c:v>37.334</c:v>
                </c:pt>
                <c:pt idx="494">
                  <c:v>37.39</c:v>
                </c:pt>
                <c:pt idx="495">
                  <c:v>37.414</c:v>
                </c:pt>
                <c:pt idx="496">
                  <c:v>37.34</c:v>
                </c:pt>
                <c:pt idx="497">
                  <c:v>37.283</c:v>
                </c:pt>
                <c:pt idx="498">
                  <c:v>37.224</c:v>
                </c:pt>
                <c:pt idx="499">
                  <c:v>37.354</c:v>
                </c:pt>
                <c:pt idx="500">
                  <c:v>37.377</c:v>
                </c:pt>
                <c:pt idx="501">
                  <c:v>37.391</c:v>
                </c:pt>
                <c:pt idx="502">
                  <c:v>37.583</c:v>
                </c:pt>
                <c:pt idx="503">
                  <c:v>37.531</c:v>
                </c:pt>
                <c:pt idx="504">
                  <c:v>37.568</c:v>
                </c:pt>
                <c:pt idx="505">
                  <c:v>37.583</c:v>
                </c:pt>
                <c:pt idx="506">
                  <c:v>37.578</c:v>
                </c:pt>
                <c:pt idx="507">
                  <c:v>37.575</c:v>
                </c:pt>
                <c:pt idx="508">
                  <c:v>37.724</c:v>
                </c:pt>
                <c:pt idx="509">
                  <c:v>37.752</c:v>
                </c:pt>
                <c:pt idx="510">
                  <c:v>37.773</c:v>
                </c:pt>
                <c:pt idx="511">
                  <c:v>37.91</c:v>
                </c:pt>
                <c:pt idx="512">
                  <c:v>38.053</c:v>
                </c:pt>
                <c:pt idx="513">
                  <c:v>37.916</c:v>
                </c:pt>
                <c:pt idx="514">
                  <c:v>37.906</c:v>
                </c:pt>
                <c:pt idx="515">
                  <c:v>38.046</c:v>
                </c:pt>
                <c:pt idx="516">
                  <c:v>38.064</c:v>
                </c:pt>
                <c:pt idx="517">
                  <c:v>38.254</c:v>
                </c:pt>
                <c:pt idx="518">
                  <c:v>38.378</c:v>
                </c:pt>
                <c:pt idx="519">
                  <c:v>38.603</c:v>
                </c:pt>
                <c:pt idx="520">
                  <c:v>38.96</c:v>
                </c:pt>
                <c:pt idx="521">
                  <c:v>39.152</c:v>
                </c:pt>
                <c:pt idx="522">
                  <c:v>39.191</c:v>
                </c:pt>
                <c:pt idx="523">
                  <c:v>39.558</c:v>
                </c:pt>
                <c:pt idx="524">
                  <c:v>40.124</c:v>
                </c:pt>
                <c:pt idx="525">
                  <c:v>40.858</c:v>
                </c:pt>
                <c:pt idx="526">
                  <c:v>41.64</c:v>
                </c:pt>
                <c:pt idx="527">
                  <c:v>43.199</c:v>
                </c:pt>
                <c:pt idx="528">
                  <c:v>43.237</c:v>
                </c:pt>
                <c:pt idx="529">
                  <c:v>43.414</c:v>
                </c:pt>
                <c:pt idx="530">
                  <c:v>44.452</c:v>
                </c:pt>
                <c:pt idx="531">
                  <c:v>44.449</c:v>
                </c:pt>
                <c:pt idx="532">
                  <c:v>45.542</c:v>
                </c:pt>
                <c:pt idx="533">
                  <c:v>45.595</c:v>
                </c:pt>
                <c:pt idx="534">
                  <c:v>45.942</c:v>
                </c:pt>
                <c:pt idx="535">
                  <c:v>45.795</c:v>
                </c:pt>
                <c:pt idx="536">
                  <c:v>44.636</c:v>
                </c:pt>
                <c:pt idx="537">
                  <c:v>44.795</c:v>
                </c:pt>
                <c:pt idx="538">
                  <c:v>44.281</c:v>
                </c:pt>
                <c:pt idx="539">
                  <c:v>43.513</c:v>
                </c:pt>
                <c:pt idx="540">
                  <c:v>42.713</c:v>
                </c:pt>
                <c:pt idx="541">
                  <c:v>43.855</c:v>
                </c:pt>
                <c:pt idx="542">
                  <c:v>43.749</c:v>
                </c:pt>
                <c:pt idx="543">
                  <c:v>43.008</c:v>
                </c:pt>
                <c:pt idx="544">
                  <c:v>44.003</c:v>
                </c:pt>
                <c:pt idx="545">
                  <c:v>44.213</c:v>
                </c:pt>
                <c:pt idx="546">
                  <c:v>44.622</c:v>
                </c:pt>
                <c:pt idx="547">
                  <c:v>43.635</c:v>
                </c:pt>
                <c:pt idx="548">
                  <c:v>43.037</c:v>
                </c:pt>
                <c:pt idx="549">
                  <c:v>43.147</c:v>
                </c:pt>
                <c:pt idx="550">
                  <c:v>43.51</c:v>
                </c:pt>
                <c:pt idx="551">
                  <c:v>43.465</c:v>
                </c:pt>
                <c:pt idx="552">
                  <c:v>43.699</c:v>
                </c:pt>
                <c:pt idx="553">
                  <c:v>43.507</c:v>
                </c:pt>
                <c:pt idx="554">
                  <c:v>43.389</c:v>
                </c:pt>
                <c:pt idx="555">
                  <c:v>43.202</c:v>
                </c:pt>
                <c:pt idx="556">
                  <c:v>43.248</c:v>
                </c:pt>
                <c:pt idx="557">
                  <c:v>43.135</c:v>
                </c:pt>
                <c:pt idx="558">
                  <c:v>43.16</c:v>
                </c:pt>
                <c:pt idx="559">
                  <c:v>43.702</c:v>
                </c:pt>
                <c:pt idx="560">
                  <c:v>43.459</c:v>
                </c:pt>
                <c:pt idx="561">
                  <c:v>42.986</c:v>
                </c:pt>
                <c:pt idx="562">
                  <c:v>42.438</c:v>
                </c:pt>
                <c:pt idx="563">
                  <c:v>42.257</c:v>
                </c:pt>
                <c:pt idx="564">
                  <c:v>42.744</c:v>
                </c:pt>
                <c:pt idx="565">
                  <c:v>42.536</c:v>
                </c:pt>
                <c:pt idx="566">
                  <c:v>43.117</c:v>
                </c:pt>
                <c:pt idx="567">
                  <c:v>44.161</c:v>
                </c:pt>
                <c:pt idx="568">
                  <c:v>44.062</c:v>
                </c:pt>
                <c:pt idx="569">
                  <c:v>43.625</c:v>
                </c:pt>
                <c:pt idx="570">
                  <c:v>43.584</c:v>
                </c:pt>
                <c:pt idx="571">
                  <c:v>43.915</c:v>
                </c:pt>
                <c:pt idx="572">
                  <c:v>44.098</c:v>
                </c:pt>
                <c:pt idx="573">
                  <c:v>44.052</c:v>
                </c:pt>
                <c:pt idx="574">
                  <c:v>43.584</c:v>
                </c:pt>
                <c:pt idx="575">
                  <c:v>43.14</c:v>
                </c:pt>
                <c:pt idx="576">
                  <c:v>43.174</c:v>
                </c:pt>
                <c:pt idx="577">
                  <c:v>43.391</c:v>
                </c:pt>
                <c:pt idx="578">
                  <c:v>43.231</c:v>
                </c:pt>
                <c:pt idx="579">
                  <c:v>42.937</c:v>
                </c:pt>
                <c:pt idx="580">
                  <c:v>43.203</c:v>
                </c:pt>
                <c:pt idx="581">
                  <c:v>43.311</c:v>
                </c:pt>
                <c:pt idx="582">
                  <c:v>43.308</c:v>
                </c:pt>
                <c:pt idx="583">
                  <c:v>43.312</c:v>
                </c:pt>
                <c:pt idx="584">
                  <c:v>43.077</c:v>
                </c:pt>
                <c:pt idx="585">
                  <c:v>42.922</c:v>
                </c:pt>
                <c:pt idx="586">
                  <c:v>42.955</c:v>
                </c:pt>
                <c:pt idx="587">
                  <c:v>42.557</c:v>
                </c:pt>
                <c:pt idx="588">
                  <c:v>42.484</c:v>
                </c:pt>
                <c:pt idx="589">
                  <c:v>42.522</c:v>
                </c:pt>
                <c:pt idx="590">
                  <c:v>42.822</c:v>
                </c:pt>
                <c:pt idx="591">
                  <c:v>42.999</c:v>
                </c:pt>
                <c:pt idx="592">
                  <c:v>42.745</c:v>
                </c:pt>
                <c:pt idx="593">
                  <c:v>42.907</c:v>
                </c:pt>
                <c:pt idx="594">
                  <c:v>42.609</c:v>
                </c:pt>
                <c:pt idx="595">
                  <c:v>42.907</c:v>
                </c:pt>
                <c:pt idx="596">
                  <c:v>42.609</c:v>
                </c:pt>
                <c:pt idx="597">
                  <c:v>42.468</c:v>
                </c:pt>
                <c:pt idx="598">
                  <c:v>42.705</c:v>
                </c:pt>
                <c:pt idx="599">
                  <c:v>42.31</c:v>
                </c:pt>
                <c:pt idx="600">
                  <c:v>42.164</c:v>
                </c:pt>
                <c:pt idx="601">
                  <c:v>42.143</c:v>
                </c:pt>
                <c:pt idx="602">
                  <c:v>42.07</c:v>
                </c:pt>
                <c:pt idx="603">
                  <c:v>42.058</c:v>
                </c:pt>
                <c:pt idx="604">
                  <c:v>42.062</c:v>
                </c:pt>
                <c:pt idx="605">
                  <c:v>42.212</c:v>
                </c:pt>
                <c:pt idx="606">
                  <c:v>42.175</c:v>
                </c:pt>
                <c:pt idx="607">
                  <c:v>42.437</c:v>
                </c:pt>
                <c:pt idx="608">
                  <c:v>42.793</c:v>
                </c:pt>
                <c:pt idx="609">
                  <c:v>43.163</c:v>
                </c:pt>
                <c:pt idx="610">
                  <c:v>43.503</c:v>
                </c:pt>
                <c:pt idx="611">
                  <c:v>43.653</c:v>
                </c:pt>
                <c:pt idx="612">
                  <c:v>43.647</c:v>
                </c:pt>
                <c:pt idx="613">
                  <c:v>43.653</c:v>
                </c:pt>
                <c:pt idx="614">
                  <c:v>43.699</c:v>
                </c:pt>
                <c:pt idx="615">
                  <c:v>43.815</c:v>
                </c:pt>
                <c:pt idx="616">
                  <c:v>43.924</c:v>
                </c:pt>
                <c:pt idx="617">
                  <c:v>43.913</c:v>
                </c:pt>
                <c:pt idx="618">
                  <c:v>43.723</c:v>
                </c:pt>
                <c:pt idx="619">
                  <c:v>43.36</c:v>
                </c:pt>
                <c:pt idx="620">
                  <c:v>43.082</c:v>
                </c:pt>
                <c:pt idx="621">
                  <c:v>42.622</c:v>
                </c:pt>
                <c:pt idx="622">
                  <c:v>42.532</c:v>
                </c:pt>
                <c:pt idx="623">
                  <c:v>42.257</c:v>
                </c:pt>
                <c:pt idx="624">
                  <c:v>42.392</c:v>
                </c:pt>
                <c:pt idx="625">
                  <c:v>42.379</c:v>
                </c:pt>
                <c:pt idx="626">
                  <c:v>42.505</c:v>
                </c:pt>
                <c:pt idx="627">
                  <c:v>42.541</c:v>
                </c:pt>
                <c:pt idx="628">
                  <c:v>42.655</c:v>
                </c:pt>
                <c:pt idx="629">
                  <c:v>42.771</c:v>
                </c:pt>
                <c:pt idx="630">
                  <c:v>42.553</c:v>
                </c:pt>
                <c:pt idx="631">
                  <c:v>42.718</c:v>
                </c:pt>
                <c:pt idx="632">
                  <c:v>42.642</c:v>
                </c:pt>
                <c:pt idx="633">
                  <c:v>42.461</c:v>
                </c:pt>
                <c:pt idx="634">
                  <c:v>42.453</c:v>
                </c:pt>
                <c:pt idx="635">
                  <c:v>42.534</c:v>
                </c:pt>
                <c:pt idx="636">
                  <c:v>42.506</c:v>
                </c:pt>
                <c:pt idx="637">
                  <c:v>42.5</c:v>
                </c:pt>
                <c:pt idx="638">
                  <c:v>42.722</c:v>
                </c:pt>
                <c:pt idx="639">
                  <c:v>42.612</c:v>
                </c:pt>
                <c:pt idx="640">
                  <c:v>42.874</c:v>
                </c:pt>
                <c:pt idx="641">
                  <c:v>43.192</c:v>
                </c:pt>
                <c:pt idx="642">
                  <c:v>42.937</c:v>
                </c:pt>
                <c:pt idx="643">
                  <c:v>42.779</c:v>
                </c:pt>
                <c:pt idx="644">
                  <c:v>42.702</c:v>
                </c:pt>
                <c:pt idx="645">
                  <c:v>42.65</c:v>
                </c:pt>
                <c:pt idx="646">
                  <c:v>42.501</c:v>
                </c:pt>
                <c:pt idx="647">
                  <c:v>42.587</c:v>
                </c:pt>
                <c:pt idx="648">
                  <c:v>42.502</c:v>
                </c:pt>
                <c:pt idx="649">
                  <c:v>42.673</c:v>
                </c:pt>
                <c:pt idx="650">
                  <c:v>42.593</c:v>
                </c:pt>
                <c:pt idx="651">
                  <c:v>42.444</c:v>
                </c:pt>
                <c:pt idx="652">
                  <c:v>42.45</c:v>
                </c:pt>
                <c:pt idx="653">
                  <c:v>42.558</c:v>
                </c:pt>
                <c:pt idx="654">
                  <c:v>42.52</c:v>
                </c:pt>
                <c:pt idx="655">
                  <c:v>42.524</c:v>
                </c:pt>
                <c:pt idx="656">
                  <c:v>42.492</c:v>
                </c:pt>
                <c:pt idx="657">
                  <c:v>42.488</c:v>
                </c:pt>
              </c:numCache>
            </c:numRef>
          </c:val>
          <c:smooth val="0"/>
        </c:ser>
        <c:hiLowLines>
          <c:spPr>
            <a:ln>
              <a:noFill/>
            </a:ln>
          </c:spPr>
        </c:hiLowLines>
        <c:marker val="0"/>
        <c:axId val="57382110"/>
        <c:axId val="97474936"/>
      </c:lineChart>
      <c:catAx>
        <c:axId val="43451988"/>
        <c:scaling>
          <c:orientation val="minMax"/>
        </c:scaling>
        <c:delete val="0"/>
        <c:axPos val="b"/>
        <c:numFmt formatCode="[$-380A]dd/mm/yyyy" sourceLinked="1"/>
        <c:majorTickMark val="none"/>
        <c:minorTickMark val="none"/>
        <c:tickLblPos val="low"/>
        <c:spPr>
          <a:ln w="9360">
            <a:solidFill>
              <a:srgbClr val="595959"/>
            </a:solidFill>
            <a:round/>
          </a:ln>
        </c:spPr>
        <c:txPr>
          <a:bodyPr/>
          <a:lstStyle/>
          <a:p>
            <a:pPr>
              <a:defRPr b="0" sz="1000" spc="-1" strike="noStrike">
                <a:solidFill>
                  <a:srgbClr val="000000"/>
                </a:solidFill>
                <a:latin typeface="Aquawax"/>
              </a:defRPr>
            </a:pPr>
          </a:p>
        </c:txPr>
        <c:crossAx val="92384819"/>
        <c:crosses val="autoZero"/>
        <c:auto val="1"/>
        <c:lblAlgn val="ctr"/>
        <c:lblOffset val="100"/>
        <c:noMultiLvlLbl val="0"/>
      </c:catAx>
      <c:valAx>
        <c:axId val="92384819"/>
        <c:scaling>
          <c:orientation val="minMax"/>
          <c:max val="150"/>
          <c:min val="-150"/>
        </c:scaling>
        <c:delete val="0"/>
        <c:axPos val="l"/>
        <c:numFmt formatCode="0" sourceLinked="0"/>
        <c:majorTickMark val="none"/>
        <c:minorTickMark val="none"/>
        <c:tickLblPos val="nextTo"/>
        <c:spPr>
          <a:ln w="6480">
            <a:solidFill>
              <a:srgbClr val="535353"/>
            </a:solidFill>
            <a:round/>
          </a:ln>
        </c:spPr>
        <c:txPr>
          <a:bodyPr/>
          <a:lstStyle/>
          <a:p>
            <a:pPr>
              <a:defRPr b="0" sz="900" spc="-1" strike="noStrike">
                <a:solidFill>
                  <a:srgbClr val="008080"/>
                </a:solidFill>
                <a:latin typeface="Aquawax"/>
              </a:defRPr>
            </a:pPr>
          </a:p>
        </c:txPr>
        <c:crossAx val="43451988"/>
        <c:crosses val="autoZero"/>
        <c:crossBetween val="midCat"/>
        <c:majorUnit val="50"/>
      </c:valAx>
      <c:catAx>
        <c:axId val="57382110"/>
        <c:scaling>
          <c:orientation val="minMax"/>
        </c:scaling>
        <c:delete val="1"/>
        <c:axPos val="t"/>
        <c:numFmt formatCode="[$-380A]dd/mm/yyyy" sourceLinked="1"/>
        <c:majorTickMark val="out"/>
        <c:minorTickMark val="none"/>
        <c:tickLblPos val="none"/>
        <c:spPr>
          <a:ln w="6480">
            <a:solidFill>
              <a:srgbClr val="8b8b8b"/>
            </a:solidFill>
            <a:round/>
          </a:ln>
        </c:spPr>
        <c:txPr>
          <a:bodyPr/>
          <a:lstStyle/>
          <a:p>
            <a:pPr>
              <a:defRPr b="0" sz="900" spc="-1" strike="noStrike">
                <a:solidFill>
                  <a:srgbClr val="000000"/>
                </a:solidFill>
                <a:latin typeface="Aquawax"/>
              </a:defRPr>
            </a:pPr>
          </a:p>
        </c:txPr>
        <c:crossAx val="97474936"/>
        <c:auto val="1"/>
        <c:lblAlgn val="ctr"/>
        <c:lblOffset val="100"/>
        <c:noMultiLvlLbl val="0"/>
      </c:catAx>
      <c:valAx>
        <c:axId val="97474936"/>
        <c:scaling>
          <c:orientation val="minMax"/>
          <c:max val="46"/>
          <c:min val="28"/>
        </c:scaling>
        <c:delete val="0"/>
        <c:axPos val="r"/>
        <c:numFmt formatCode="0" sourceLinked="0"/>
        <c:majorTickMark val="none"/>
        <c:minorTickMark val="none"/>
        <c:tickLblPos val="nextTo"/>
        <c:spPr>
          <a:ln w="6480">
            <a:solidFill>
              <a:srgbClr val="ed7d31"/>
            </a:solidFill>
            <a:round/>
          </a:ln>
        </c:spPr>
        <c:txPr>
          <a:bodyPr/>
          <a:lstStyle/>
          <a:p>
            <a:pPr>
              <a:defRPr b="0" sz="900" spc="-1" strike="noStrike">
                <a:solidFill>
                  <a:srgbClr val="ed7d31"/>
                </a:solidFill>
                <a:latin typeface="Aquawax"/>
              </a:defRPr>
            </a:pPr>
          </a:p>
        </c:txPr>
        <c:crossAx val="57382110"/>
        <c:crosses val="max"/>
        <c:crossBetween val="midCat"/>
        <c:majorUnit val="2"/>
      </c:valAx>
      <c:spPr>
        <a:noFill/>
        <a:ln>
          <a:noFill/>
        </a:ln>
      </c:spPr>
    </c:plotArea>
    <c:legend>
      <c:legendPos val="t"/>
      <c:layout>
        <c:manualLayout>
          <c:xMode val="edge"/>
          <c:yMode val="edge"/>
          <c:x val="0.108007602677465"/>
          <c:y val="0.0334943137560368"/>
          <c:w val="0.54297520661157"/>
          <c:h val="0.180571784684895"/>
        </c:manualLayout>
      </c:layout>
      <c:overlay val="0"/>
      <c:spPr>
        <a:noFill/>
        <a:ln>
          <a:noFill/>
        </a:ln>
      </c:spPr>
      <c:txPr>
        <a:bodyPr/>
        <a:lstStyle/>
        <a:p>
          <a:pPr>
            <a:defRPr b="0" sz="1000" spc="-1" strike="noStrike">
              <a:solidFill>
                <a:srgbClr val="000000"/>
              </a:solidFill>
              <a:latin typeface="Aquawax"/>
            </a:defRPr>
          </a:pPr>
        </a:p>
      </c:txPr>
    </c:legend>
    <c:plotVisOnly val="1"/>
    <c:dispBlanksAs val="gap"/>
  </c:chart>
  <c:spPr>
    <a:noFill/>
    <a:ln w="9360">
      <a:noFill/>
    </a:ln>
  </c:spPr>
</c:chartSpace>
</file>

<file path=ppt/charts/chart32.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964716006884682"/>
          <c:y val="0.0501876938142647"/>
          <c:w val="0.870051635111876"/>
          <c:h val="0.870980904194549"/>
        </c:manualLayout>
      </c:layout>
      <c:lineChart>
        <c:grouping val="standard"/>
        <c:varyColors val="0"/>
        <c:ser>
          <c:idx val="0"/>
          <c:order val="0"/>
          <c:tx>
            <c:strRef>
              <c:f>label 0</c:f>
              <c:strCache>
                <c:ptCount val="1"/>
                <c:pt idx="0">
                  <c:v>Overall</c:v>
                </c:pt>
              </c:strCache>
            </c:strRef>
          </c:tx>
          <c:spPr>
            <a:solidFill>
              <a:srgbClr val="000000"/>
            </a:solidFill>
            <a:ln w="28440">
              <a:solidFill>
                <a:srgbClr val="000000"/>
              </a:solidFill>
              <a:round/>
            </a:ln>
          </c:spPr>
          <c:marker>
            <c:symbol val="none"/>
          </c:marker>
          <c:dLbls>
            <c:txPr>
              <a:bodyPr/>
              <a:lstStyle/>
              <a:p>
                <a:pPr>
                  <a:defRPr b="0" sz="1000" spc="-1" strike="noStrike">
                    <a:solidFill>
                      <a:srgbClr val="404040"/>
                    </a:solidFill>
                    <a:latin typeface="Arial"/>
                  </a:defRPr>
                </a:pPr>
              </a:p>
            </c:txPr>
            <c:dLblPos val="r"/>
            <c:showLegendKey val="0"/>
            <c:showVal val="0"/>
            <c:showCatName val="0"/>
            <c:showSerName val="0"/>
            <c:showPercent val="0"/>
            <c:separator>; </c:separator>
            <c:showLeaderLines val="0"/>
          </c:dLbls>
          <c:cat>
            <c:strRef>
              <c:f>categories</c:f>
              <c:strCache>
                <c:ptCount val="43"/>
                <c:pt idx="0">
                  <c:v>Jan-17</c:v>
                </c:pt>
                <c:pt idx="1">
                  <c:v>Feb-17</c:v>
                </c:pt>
                <c:pt idx="2">
                  <c:v>Mar-17</c:v>
                </c:pt>
                <c:pt idx="3">
                  <c:v>Apr-17</c:v>
                </c:pt>
                <c:pt idx="4">
                  <c:v>May-17</c:v>
                </c:pt>
                <c:pt idx="5">
                  <c:v>Jun-17</c:v>
                </c:pt>
                <c:pt idx="6">
                  <c:v>Jul-17</c:v>
                </c:pt>
                <c:pt idx="7">
                  <c:v>Aug-17</c:v>
                </c:pt>
                <c:pt idx="8">
                  <c:v>Sep-17</c:v>
                </c:pt>
                <c:pt idx="9">
                  <c:v>Oct-17</c:v>
                </c:pt>
                <c:pt idx="10">
                  <c:v>Nov-17</c:v>
                </c:pt>
                <c:pt idx="11">
                  <c:v>Dec-17</c:v>
                </c:pt>
                <c:pt idx="12">
                  <c:v>Jan-18</c:v>
                </c:pt>
                <c:pt idx="13">
                  <c:v>Feb-18</c:v>
                </c:pt>
                <c:pt idx="14">
                  <c:v>Mar-18</c:v>
                </c:pt>
                <c:pt idx="15">
                  <c:v>Apr-18</c:v>
                </c:pt>
                <c:pt idx="16">
                  <c:v>May-18</c:v>
                </c:pt>
                <c:pt idx="17">
                  <c:v>Jun-18</c:v>
                </c:pt>
                <c:pt idx="18">
                  <c:v>Jul-18</c:v>
                </c:pt>
                <c:pt idx="19">
                  <c:v>Aug-18</c:v>
                </c:pt>
                <c:pt idx="20">
                  <c:v>Sep-18</c:v>
                </c:pt>
                <c:pt idx="21">
                  <c:v>Oct-18</c:v>
                </c:pt>
                <c:pt idx="22">
                  <c:v>Nov-18</c:v>
                </c:pt>
                <c:pt idx="23">
                  <c:v>Dec-18</c:v>
                </c:pt>
                <c:pt idx="24">
                  <c:v>Jan-19</c:v>
                </c:pt>
                <c:pt idx="25">
                  <c:v>Feb-19</c:v>
                </c:pt>
                <c:pt idx="26">
                  <c:v>Mar-19</c:v>
                </c:pt>
                <c:pt idx="27">
                  <c:v>Apr-19</c:v>
                </c:pt>
                <c:pt idx="28">
                  <c:v>May-19</c:v>
                </c:pt>
                <c:pt idx="29">
                  <c:v>Jun-19</c:v>
                </c:pt>
                <c:pt idx="30">
                  <c:v>Jul-19</c:v>
                </c:pt>
                <c:pt idx="31">
                  <c:v>Aug-19</c:v>
                </c:pt>
                <c:pt idx="32">
                  <c:v>Sep-19</c:v>
                </c:pt>
                <c:pt idx="33">
                  <c:v>Oct-19</c:v>
                </c:pt>
                <c:pt idx="34">
                  <c:v>Nov-19</c:v>
                </c:pt>
                <c:pt idx="35">
                  <c:v>Dec-19</c:v>
                </c:pt>
                <c:pt idx="36">
                  <c:v>Jan-20</c:v>
                </c:pt>
                <c:pt idx="37">
                  <c:v>Feb-20</c:v>
                </c:pt>
                <c:pt idx="38">
                  <c:v>Mar-20</c:v>
                </c:pt>
                <c:pt idx="39">
                  <c:v>Apr-20</c:v>
                </c:pt>
                <c:pt idx="40">
                  <c:v>May-20</c:v>
                </c:pt>
                <c:pt idx="41">
                  <c:v>Jun-20</c:v>
                </c:pt>
                <c:pt idx="42">
                  <c:v>Jul-20</c:v>
                </c:pt>
              </c:strCache>
            </c:strRef>
          </c:cat>
          <c:val>
            <c:numRef>
              <c:f>0</c:f>
              <c:numCache>
                <c:formatCode>General</c:formatCode>
                <c:ptCount val="43"/>
                <c:pt idx="0">
                  <c:v>100</c:v>
                </c:pt>
                <c:pt idx="1">
                  <c:v>101.52465927435</c:v>
                </c:pt>
                <c:pt idx="2">
                  <c:v>101.522604851199</c:v>
                </c:pt>
                <c:pt idx="3">
                  <c:v>102.442820899634</c:v>
                </c:pt>
                <c:pt idx="4">
                  <c:v>100.90855928876</c:v>
                </c:pt>
                <c:pt idx="5">
                  <c:v>101.007440630215</c:v>
                </c:pt>
                <c:pt idx="6">
                  <c:v>101.50869251375</c:v>
                </c:pt>
                <c:pt idx="7">
                  <c:v>102.112100483283</c:v>
                </c:pt>
                <c:pt idx="8">
                  <c:v>104.071731344984</c:v>
                </c:pt>
                <c:pt idx="9">
                  <c:v>104.362549119603</c:v>
                </c:pt>
                <c:pt idx="10">
                  <c:v>103.344993054576</c:v>
                </c:pt>
                <c:pt idx="11">
                  <c:v>103.071500787691</c:v>
                </c:pt>
                <c:pt idx="12">
                  <c:v>99.6487523751875</c:v>
                </c:pt>
                <c:pt idx="13">
                  <c:v>98.9942976865649</c:v>
                </c:pt>
                <c:pt idx="14">
                  <c:v>97.9604818617815</c:v>
                </c:pt>
                <c:pt idx="15">
                  <c:v>97.554750633978</c:v>
                </c:pt>
                <c:pt idx="16">
                  <c:v>98.513660611812</c:v>
                </c:pt>
                <c:pt idx="17">
                  <c:v>97.0674829639726</c:v>
                </c:pt>
                <c:pt idx="18">
                  <c:v>94.8667450654144</c:v>
                </c:pt>
                <c:pt idx="19">
                  <c:v>92.8810221470571</c:v>
                </c:pt>
                <c:pt idx="20">
                  <c:v>92.5405563411522</c:v>
                </c:pt>
                <c:pt idx="21">
                  <c:v>95.9574945121271</c:v>
                </c:pt>
                <c:pt idx="22">
                  <c:v>94.7088020206167</c:v>
                </c:pt>
                <c:pt idx="23">
                  <c:v>93.5903001194182</c:v>
                </c:pt>
                <c:pt idx="24">
                  <c:v>95.2323798478788</c:v>
                </c:pt>
                <c:pt idx="25">
                  <c:v>95.2552992098845</c:v>
                </c:pt>
                <c:pt idx="26">
                  <c:v>95.6156754313208</c:v>
                </c:pt>
                <c:pt idx="27">
                  <c:v>97.3494173577569</c:v>
                </c:pt>
                <c:pt idx="28">
                  <c:v>98.4761948382918</c:v>
                </c:pt>
                <c:pt idx="29">
                  <c:v>99.9012526800024</c:v>
                </c:pt>
                <c:pt idx="30">
                  <c:v>99.8409725690614</c:v>
                </c:pt>
                <c:pt idx="31">
                  <c:v>96.1498298838683</c:v>
                </c:pt>
                <c:pt idx="32">
                  <c:v>96.7315395519847</c:v>
                </c:pt>
                <c:pt idx="33">
                  <c:v>98.3179842535892</c:v>
                </c:pt>
                <c:pt idx="34">
                  <c:v>99.2929518854485</c:v>
                </c:pt>
                <c:pt idx="35">
                  <c:v>100.657832606168</c:v>
                </c:pt>
                <c:pt idx="36">
                  <c:v>99.0538045388661</c:v>
                </c:pt>
                <c:pt idx="37">
                  <c:v>98.9308007145157</c:v>
                </c:pt>
                <c:pt idx="38">
                  <c:v>107.011422415819</c:v>
                </c:pt>
                <c:pt idx="39">
                  <c:v>101.339146688201</c:v>
                </c:pt>
                <c:pt idx="40">
                  <c:v>99.1689390523929</c:v>
                </c:pt>
                <c:pt idx="41">
                  <c:v>99.5467942298909</c:v>
                </c:pt>
                <c:pt idx="42">
                  <c:v>100.294126526606</c:v>
                </c:pt>
              </c:numCache>
            </c:numRef>
          </c:val>
          <c:smooth val="0"/>
        </c:ser>
        <c:ser>
          <c:idx val="1"/>
          <c:order val="1"/>
          <c:tx>
            <c:strRef>
              <c:f>label 1</c:f>
              <c:strCache>
                <c:ptCount val="1"/>
                <c:pt idx="0">
                  <c:v>Rest of the World</c:v>
                </c:pt>
              </c:strCache>
            </c:strRef>
          </c:tx>
          <c:spPr>
            <a:solidFill>
              <a:srgbClr val="33cc33"/>
            </a:solidFill>
            <a:ln w="28440">
              <a:solidFill>
                <a:srgbClr val="33cc33"/>
              </a:solidFill>
              <a:round/>
            </a:ln>
          </c:spPr>
          <c:marker>
            <c:symbol val="none"/>
          </c:marker>
          <c:dLbls>
            <c:txPr>
              <a:bodyPr/>
              <a:lstStyle/>
              <a:p>
                <a:pPr>
                  <a:defRPr b="0" sz="1000" spc="-1" strike="noStrike">
                    <a:solidFill>
                      <a:srgbClr val="404040"/>
                    </a:solidFill>
                    <a:latin typeface="Arial"/>
                  </a:defRPr>
                </a:pPr>
              </a:p>
            </c:txPr>
            <c:dLblPos val="r"/>
            <c:showLegendKey val="0"/>
            <c:showVal val="0"/>
            <c:showCatName val="0"/>
            <c:showSerName val="0"/>
            <c:showPercent val="0"/>
            <c:separator>; </c:separator>
            <c:showLeaderLines val="0"/>
          </c:dLbls>
          <c:cat>
            <c:strRef>
              <c:f>categories</c:f>
              <c:strCache>
                <c:ptCount val="43"/>
                <c:pt idx="0">
                  <c:v>Jan-17</c:v>
                </c:pt>
                <c:pt idx="1">
                  <c:v>Feb-17</c:v>
                </c:pt>
                <c:pt idx="2">
                  <c:v>Mar-17</c:v>
                </c:pt>
                <c:pt idx="3">
                  <c:v>Apr-17</c:v>
                </c:pt>
                <c:pt idx="4">
                  <c:v>May-17</c:v>
                </c:pt>
                <c:pt idx="5">
                  <c:v>Jun-17</c:v>
                </c:pt>
                <c:pt idx="6">
                  <c:v>Jul-17</c:v>
                </c:pt>
                <c:pt idx="7">
                  <c:v>Aug-17</c:v>
                </c:pt>
                <c:pt idx="8">
                  <c:v>Sep-17</c:v>
                </c:pt>
                <c:pt idx="9">
                  <c:v>Oct-17</c:v>
                </c:pt>
                <c:pt idx="10">
                  <c:v>Nov-17</c:v>
                </c:pt>
                <c:pt idx="11">
                  <c:v>Dec-17</c:v>
                </c:pt>
                <c:pt idx="12">
                  <c:v>Jan-18</c:v>
                </c:pt>
                <c:pt idx="13">
                  <c:v>Feb-18</c:v>
                </c:pt>
                <c:pt idx="14">
                  <c:v>Mar-18</c:v>
                </c:pt>
                <c:pt idx="15">
                  <c:v>Apr-18</c:v>
                </c:pt>
                <c:pt idx="16">
                  <c:v>May-18</c:v>
                </c:pt>
                <c:pt idx="17">
                  <c:v>Jun-18</c:v>
                </c:pt>
                <c:pt idx="18">
                  <c:v>Jul-18</c:v>
                </c:pt>
                <c:pt idx="19">
                  <c:v>Aug-18</c:v>
                </c:pt>
                <c:pt idx="20">
                  <c:v>Sep-18</c:v>
                </c:pt>
                <c:pt idx="21">
                  <c:v>Oct-18</c:v>
                </c:pt>
                <c:pt idx="22">
                  <c:v>Nov-18</c:v>
                </c:pt>
                <c:pt idx="23">
                  <c:v>Dec-18</c:v>
                </c:pt>
                <c:pt idx="24">
                  <c:v>Jan-19</c:v>
                </c:pt>
                <c:pt idx="25">
                  <c:v>Feb-19</c:v>
                </c:pt>
                <c:pt idx="26">
                  <c:v>Mar-19</c:v>
                </c:pt>
                <c:pt idx="27">
                  <c:v>Apr-19</c:v>
                </c:pt>
                <c:pt idx="28">
                  <c:v>May-19</c:v>
                </c:pt>
                <c:pt idx="29">
                  <c:v>Jun-19</c:v>
                </c:pt>
                <c:pt idx="30">
                  <c:v>Jul-19</c:v>
                </c:pt>
                <c:pt idx="31">
                  <c:v>Aug-19</c:v>
                </c:pt>
                <c:pt idx="32">
                  <c:v>Sep-19</c:v>
                </c:pt>
                <c:pt idx="33">
                  <c:v>Oct-19</c:v>
                </c:pt>
                <c:pt idx="34">
                  <c:v>Nov-19</c:v>
                </c:pt>
                <c:pt idx="35">
                  <c:v>Dec-19</c:v>
                </c:pt>
                <c:pt idx="36">
                  <c:v>Jan-20</c:v>
                </c:pt>
                <c:pt idx="37">
                  <c:v>Feb-20</c:v>
                </c:pt>
                <c:pt idx="38">
                  <c:v>Mar-20</c:v>
                </c:pt>
                <c:pt idx="39">
                  <c:v>Apr-20</c:v>
                </c:pt>
                <c:pt idx="40">
                  <c:v>May-20</c:v>
                </c:pt>
                <c:pt idx="41">
                  <c:v>Jun-20</c:v>
                </c:pt>
                <c:pt idx="42">
                  <c:v>Jul-20</c:v>
                </c:pt>
              </c:strCache>
            </c:strRef>
          </c:cat>
          <c:val>
            <c:numRef>
              <c:f>1</c:f>
              <c:numCache>
                <c:formatCode>General</c:formatCode>
                <c:ptCount val="43"/>
                <c:pt idx="0">
                  <c:v>100</c:v>
                </c:pt>
                <c:pt idx="1">
                  <c:v>99.8230509846535</c:v>
                </c:pt>
                <c:pt idx="2">
                  <c:v>99.3390561342944</c:v>
                </c:pt>
                <c:pt idx="3">
                  <c:v>99.6162064907765</c:v>
                </c:pt>
                <c:pt idx="4">
                  <c:v>99.1428790936425</c:v>
                </c:pt>
                <c:pt idx="5">
                  <c:v>100.943648859032</c:v>
                </c:pt>
                <c:pt idx="6">
                  <c:v>102.384361399939</c:v>
                </c:pt>
                <c:pt idx="7">
                  <c:v>103.282785358535</c:v>
                </c:pt>
                <c:pt idx="8">
                  <c:v>104.993707072183</c:v>
                </c:pt>
                <c:pt idx="9">
                  <c:v>105.110495940428</c:v>
                </c:pt>
                <c:pt idx="10">
                  <c:v>104.324121145136</c:v>
                </c:pt>
                <c:pt idx="11">
                  <c:v>103.868867529337</c:v>
                </c:pt>
                <c:pt idx="12">
                  <c:v>102.466247820397</c:v>
                </c:pt>
                <c:pt idx="13">
                  <c:v>103.436332862762</c:v>
                </c:pt>
                <c:pt idx="14">
                  <c:v>102.250040387616</c:v>
                </c:pt>
                <c:pt idx="15">
                  <c:v>102.250935332945</c:v>
                </c:pt>
                <c:pt idx="16">
                  <c:v>107.588296550633</c:v>
                </c:pt>
                <c:pt idx="17">
                  <c:v>108.07964316757</c:v>
                </c:pt>
                <c:pt idx="18">
                  <c:v>105.429711227415</c:v>
                </c:pt>
                <c:pt idx="19">
                  <c:v>104.594614084475</c:v>
                </c:pt>
                <c:pt idx="20">
                  <c:v>109.712020255466</c:v>
                </c:pt>
                <c:pt idx="21">
                  <c:v>108.871379344605</c:v>
                </c:pt>
                <c:pt idx="22">
                  <c:v>106.209585730546</c:v>
                </c:pt>
                <c:pt idx="23">
                  <c:v>106.003386611587</c:v>
                </c:pt>
                <c:pt idx="24">
                  <c:v>106.49929265651</c:v>
                </c:pt>
                <c:pt idx="25">
                  <c:v>106.524303633036</c:v>
                </c:pt>
                <c:pt idx="26">
                  <c:v>108.405879050616</c:v>
                </c:pt>
                <c:pt idx="27">
                  <c:v>110.917583411051</c:v>
                </c:pt>
                <c:pt idx="28">
                  <c:v>112.460542827792</c:v>
                </c:pt>
                <c:pt idx="29">
                  <c:v>111.776634148807</c:v>
                </c:pt>
                <c:pt idx="30">
                  <c:v>109.995028102014</c:v>
                </c:pt>
                <c:pt idx="31">
                  <c:v>110.960582956235</c:v>
                </c:pt>
                <c:pt idx="32">
                  <c:v>112.62061709168</c:v>
                </c:pt>
                <c:pt idx="33">
                  <c:v>114.804131412692</c:v>
                </c:pt>
                <c:pt idx="34">
                  <c:v>116.240821989062</c:v>
                </c:pt>
                <c:pt idx="35">
                  <c:v>116.502672060385</c:v>
                </c:pt>
                <c:pt idx="36">
                  <c:v>115.380432497601</c:v>
                </c:pt>
                <c:pt idx="37">
                  <c:v>116.340576400052</c:v>
                </c:pt>
                <c:pt idx="38">
                  <c:v>127.746605798664</c:v>
                </c:pt>
                <c:pt idx="39">
                  <c:v>122.987538462636</c:v>
                </c:pt>
                <c:pt idx="40">
                  <c:v>122.012105289605</c:v>
                </c:pt>
                <c:pt idx="41">
                  <c:v>121.126014207754</c:v>
                </c:pt>
                <c:pt idx="42">
                  <c:v>123.313719038017</c:v>
                </c:pt>
              </c:numCache>
            </c:numRef>
          </c:val>
          <c:smooth val="0"/>
        </c:ser>
        <c:ser>
          <c:idx val="2"/>
          <c:order val="2"/>
          <c:tx>
            <c:strRef>
              <c:f>label 2</c:f>
              <c:strCache>
                <c:ptCount val="1"/>
                <c:pt idx="0">
                  <c:v>Argentina</c:v>
                </c:pt>
              </c:strCache>
            </c:strRef>
          </c:tx>
          <c:spPr>
            <a:solidFill>
              <a:srgbClr val="bf9000"/>
            </a:solidFill>
            <a:ln w="28440">
              <a:solidFill>
                <a:srgbClr val="bf9000"/>
              </a:solidFill>
              <a:round/>
            </a:ln>
          </c:spPr>
          <c:marker>
            <c:symbol val="none"/>
          </c:marker>
          <c:dLbls>
            <c:txPr>
              <a:bodyPr/>
              <a:lstStyle/>
              <a:p>
                <a:pPr>
                  <a:defRPr b="0" sz="1000" spc="-1" strike="noStrike">
                    <a:solidFill>
                      <a:srgbClr val="404040"/>
                    </a:solidFill>
                    <a:latin typeface="Arial"/>
                  </a:defRPr>
                </a:pPr>
              </a:p>
            </c:txPr>
            <c:dLblPos val="r"/>
            <c:showLegendKey val="0"/>
            <c:showVal val="0"/>
            <c:showCatName val="0"/>
            <c:showSerName val="0"/>
            <c:showPercent val="0"/>
            <c:separator>; </c:separator>
            <c:showLeaderLines val="0"/>
          </c:dLbls>
          <c:cat>
            <c:strRef>
              <c:f>categories</c:f>
              <c:strCache>
                <c:ptCount val="43"/>
                <c:pt idx="0">
                  <c:v>Jan-17</c:v>
                </c:pt>
                <c:pt idx="1">
                  <c:v>Feb-17</c:v>
                </c:pt>
                <c:pt idx="2">
                  <c:v>Mar-17</c:v>
                </c:pt>
                <c:pt idx="3">
                  <c:v>Apr-17</c:v>
                </c:pt>
                <c:pt idx="4">
                  <c:v>May-17</c:v>
                </c:pt>
                <c:pt idx="5">
                  <c:v>Jun-17</c:v>
                </c:pt>
                <c:pt idx="6">
                  <c:v>Jul-17</c:v>
                </c:pt>
                <c:pt idx="7">
                  <c:v>Aug-17</c:v>
                </c:pt>
                <c:pt idx="8">
                  <c:v>Sep-17</c:v>
                </c:pt>
                <c:pt idx="9">
                  <c:v>Oct-17</c:v>
                </c:pt>
                <c:pt idx="10">
                  <c:v>Nov-17</c:v>
                </c:pt>
                <c:pt idx="11">
                  <c:v>Dec-17</c:v>
                </c:pt>
                <c:pt idx="12">
                  <c:v>Jan-18</c:v>
                </c:pt>
                <c:pt idx="13">
                  <c:v>Feb-18</c:v>
                </c:pt>
                <c:pt idx="14">
                  <c:v>Mar-18</c:v>
                </c:pt>
                <c:pt idx="15">
                  <c:v>Apr-18</c:v>
                </c:pt>
                <c:pt idx="16">
                  <c:v>May-18</c:v>
                </c:pt>
                <c:pt idx="17">
                  <c:v>Jun-18</c:v>
                </c:pt>
                <c:pt idx="18">
                  <c:v>Jul-18</c:v>
                </c:pt>
                <c:pt idx="19">
                  <c:v>Aug-18</c:v>
                </c:pt>
                <c:pt idx="20">
                  <c:v>Sep-18</c:v>
                </c:pt>
                <c:pt idx="21">
                  <c:v>Oct-18</c:v>
                </c:pt>
                <c:pt idx="22">
                  <c:v>Nov-18</c:v>
                </c:pt>
                <c:pt idx="23">
                  <c:v>Dec-18</c:v>
                </c:pt>
                <c:pt idx="24">
                  <c:v>Jan-19</c:v>
                </c:pt>
                <c:pt idx="25">
                  <c:v>Feb-19</c:v>
                </c:pt>
                <c:pt idx="26">
                  <c:v>Mar-19</c:v>
                </c:pt>
                <c:pt idx="27">
                  <c:v>Apr-19</c:v>
                </c:pt>
                <c:pt idx="28">
                  <c:v>May-19</c:v>
                </c:pt>
                <c:pt idx="29">
                  <c:v>Jun-19</c:v>
                </c:pt>
                <c:pt idx="30">
                  <c:v>Jul-19</c:v>
                </c:pt>
                <c:pt idx="31">
                  <c:v>Aug-19</c:v>
                </c:pt>
                <c:pt idx="32">
                  <c:v>Sep-19</c:v>
                </c:pt>
                <c:pt idx="33">
                  <c:v>Oct-19</c:v>
                </c:pt>
                <c:pt idx="34">
                  <c:v>Nov-19</c:v>
                </c:pt>
                <c:pt idx="35">
                  <c:v>Dec-19</c:v>
                </c:pt>
                <c:pt idx="36">
                  <c:v>Jan-20</c:v>
                </c:pt>
                <c:pt idx="37">
                  <c:v>Feb-20</c:v>
                </c:pt>
                <c:pt idx="38">
                  <c:v>Mar-20</c:v>
                </c:pt>
                <c:pt idx="39">
                  <c:v>Apr-20</c:v>
                </c:pt>
                <c:pt idx="40">
                  <c:v>May-20</c:v>
                </c:pt>
                <c:pt idx="41">
                  <c:v>Jun-20</c:v>
                </c:pt>
                <c:pt idx="42">
                  <c:v>Jul-20</c:v>
                </c:pt>
              </c:strCache>
            </c:strRef>
          </c:cat>
          <c:val>
            <c:numRef>
              <c:f>2</c:f>
              <c:numCache>
                <c:formatCode>General</c:formatCode>
                <c:ptCount val="43"/>
                <c:pt idx="0">
                  <c:v>100</c:v>
                </c:pt>
                <c:pt idx="1">
                  <c:v>103.67617794088</c:v>
                </c:pt>
                <c:pt idx="2">
                  <c:v>105.793720169234</c:v>
                </c:pt>
                <c:pt idx="3">
                  <c:v>109.422801322315</c:v>
                </c:pt>
                <c:pt idx="4">
                  <c:v>107.206185121719</c:v>
                </c:pt>
                <c:pt idx="5">
                  <c:v>106.693339658747</c:v>
                </c:pt>
                <c:pt idx="6">
                  <c:v>102.431892546817</c:v>
                </c:pt>
                <c:pt idx="7">
                  <c:v>101.826138225957</c:v>
                </c:pt>
                <c:pt idx="8">
                  <c:v>105.281868430708</c:v>
                </c:pt>
                <c:pt idx="9">
                  <c:v>106.523402088886</c:v>
                </c:pt>
                <c:pt idx="10">
                  <c:v>106.736534949355</c:v>
                </c:pt>
                <c:pt idx="11">
                  <c:v>108.024828774793</c:v>
                </c:pt>
                <c:pt idx="12">
                  <c:v>98.25174599165</c:v>
                </c:pt>
                <c:pt idx="13">
                  <c:v>95.7231415950148</c:v>
                </c:pt>
                <c:pt idx="14">
                  <c:v>95.4863543135335</c:v>
                </c:pt>
                <c:pt idx="15">
                  <c:v>97.6154161740999</c:v>
                </c:pt>
                <c:pt idx="16">
                  <c:v>90.9958173274978</c:v>
                </c:pt>
                <c:pt idx="17">
                  <c:v>85.512014773102</c:v>
                </c:pt>
                <c:pt idx="18">
                  <c:v>83.7897160717304</c:v>
                </c:pt>
                <c:pt idx="19">
                  <c:v>80.19450393385</c:v>
                </c:pt>
                <c:pt idx="20">
                  <c:v>69.3122543663938</c:v>
                </c:pt>
                <c:pt idx="21">
                  <c:v>75.7666776585879</c:v>
                </c:pt>
                <c:pt idx="22">
                  <c:v>77.9829666062357</c:v>
                </c:pt>
                <c:pt idx="23">
                  <c:v>76.8552026453381</c:v>
                </c:pt>
                <c:pt idx="24">
                  <c:v>79.2369986777589</c:v>
                </c:pt>
                <c:pt idx="25">
                  <c:v>79.3410289476752</c:v>
                </c:pt>
                <c:pt idx="26">
                  <c:v>78.1474967607019</c:v>
                </c:pt>
                <c:pt idx="27">
                  <c:v>78.9855360755465</c:v>
                </c:pt>
                <c:pt idx="28">
                  <c:v>80.5191490492923</c:v>
                </c:pt>
                <c:pt idx="29">
                  <c:v>84.2701338982233</c:v>
                </c:pt>
                <c:pt idx="30">
                  <c:v>86.9883109612359</c:v>
                </c:pt>
                <c:pt idx="31">
                  <c:v>74.6794384944274</c:v>
                </c:pt>
                <c:pt idx="32">
                  <c:v>74.8302804097738</c:v>
                </c:pt>
                <c:pt idx="33">
                  <c:v>75.1638048427658</c:v>
                </c:pt>
                <c:pt idx="34">
                  <c:v>77.0303711276694</c:v>
                </c:pt>
                <c:pt idx="35">
                  <c:v>79.6880288353641</c:v>
                </c:pt>
                <c:pt idx="36">
                  <c:v>78.8847954581134</c:v>
                </c:pt>
                <c:pt idx="37">
                  <c:v>79.5033258139022</c:v>
                </c:pt>
                <c:pt idx="38">
                  <c:v>89.8388390249837</c:v>
                </c:pt>
                <c:pt idx="39">
                  <c:v>85.9816541428669</c:v>
                </c:pt>
                <c:pt idx="40">
                  <c:v>84.322999358927</c:v>
                </c:pt>
                <c:pt idx="41">
                  <c:v>82.1882318685386</c:v>
                </c:pt>
                <c:pt idx="42">
                  <c:v>81.7628335911558</c:v>
                </c:pt>
              </c:numCache>
            </c:numRef>
          </c:val>
          <c:smooth val="0"/>
        </c:ser>
        <c:ser>
          <c:idx val="3"/>
          <c:order val="3"/>
          <c:tx>
            <c:strRef>
              <c:f>label 3</c:f>
              <c:strCache>
                <c:ptCount val="1"/>
                <c:pt idx="0">
                  <c:v>Brazil</c:v>
                </c:pt>
              </c:strCache>
            </c:strRef>
          </c:tx>
          <c:spPr>
            <a:solidFill>
              <a:srgbClr val="5b9bd5"/>
            </a:solidFill>
            <a:ln w="28440">
              <a:solidFill>
                <a:srgbClr val="5b9bd5"/>
              </a:solidFill>
              <a:round/>
            </a:ln>
          </c:spPr>
          <c:marker>
            <c:symbol val="none"/>
          </c:marker>
          <c:dLbls>
            <c:txPr>
              <a:bodyPr/>
              <a:lstStyle/>
              <a:p>
                <a:pPr>
                  <a:defRPr b="0" sz="1000" spc="-1" strike="noStrike">
                    <a:solidFill>
                      <a:srgbClr val="404040"/>
                    </a:solidFill>
                    <a:latin typeface="Arial"/>
                  </a:defRPr>
                </a:pPr>
              </a:p>
            </c:txPr>
            <c:dLblPos val="r"/>
            <c:showLegendKey val="0"/>
            <c:showVal val="0"/>
            <c:showCatName val="0"/>
            <c:showSerName val="0"/>
            <c:showPercent val="0"/>
            <c:separator>; </c:separator>
            <c:showLeaderLines val="0"/>
          </c:dLbls>
          <c:cat>
            <c:strRef>
              <c:f>categories</c:f>
              <c:strCache>
                <c:ptCount val="43"/>
                <c:pt idx="0">
                  <c:v>Jan-17</c:v>
                </c:pt>
                <c:pt idx="1">
                  <c:v>Feb-17</c:v>
                </c:pt>
                <c:pt idx="2">
                  <c:v>Mar-17</c:v>
                </c:pt>
                <c:pt idx="3">
                  <c:v>Apr-17</c:v>
                </c:pt>
                <c:pt idx="4">
                  <c:v>May-17</c:v>
                </c:pt>
                <c:pt idx="5">
                  <c:v>Jun-17</c:v>
                </c:pt>
                <c:pt idx="6">
                  <c:v>Jul-17</c:v>
                </c:pt>
                <c:pt idx="7">
                  <c:v>Aug-17</c:v>
                </c:pt>
                <c:pt idx="8">
                  <c:v>Sep-17</c:v>
                </c:pt>
                <c:pt idx="9">
                  <c:v>Oct-17</c:v>
                </c:pt>
                <c:pt idx="10">
                  <c:v>Nov-17</c:v>
                </c:pt>
                <c:pt idx="11">
                  <c:v>Dec-17</c:v>
                </c:pt>
                <c:pt idx="12">
                  <c:v>Jan-18</c:v>
                </c:pt>
                <c:pt idx="13">
                  <c:v>Feb-18</c:v>
                </c:pt>
                <c:pt idx="14">
                  <c:v>Mar-18</c:v>
                </c:pt>
                <c:pt idx="15">
                  <c:v>Apr-18</c:v>
                </c:pt>
                <c:pt idx="16">
                  <c:v>May-18</c:v>
                </c:pt>
                <c:pt idx="17">
                  <c:v>Jun-18</c:v>
                </c:pt>
                <c:pt idx="18">
                  <c:v>Jul-18</c:v>
                </c:pt>
                <c:pt idx="19">
                  <c:v>Aug-18</c:v>
                </c:pt>
                <c:pt idx="20">
                  <c:v>Sep-18</c:v>
                </c:pt>
                <c:pt idx="21">
                  <c:v>Oct-18</c:v>
                </c:pt>
                <c:pt idx="22">
                  <c:v>Nov-18</c:v>
                </c:pt>
                <c:pt idx="23">
                  <c:v>Dec-18</c:v>
                </c:pt>
                <c:pt idx="24">
                  <c:v>Jan-19</c:v>
                </c:pt>
                <c:pt idx="25">
                  <c:v>Feb-19</c:v>
                </c:pt>
                <c:pt idx="26">
                  <c:v>Mar-19</c:v>
                </c:pt>
                <c:pt idx="27">
                  <c:v>Apr-19</c:v>
                </c:pt>
                <c:pt idx="28">
                  <c:v>May-19</c:v>
                </c:pt>
                <c:pt idx="29">
                  <c:v>Jun-19</c:v>
                </c:pt>
                <c:pt idx="30">
                  <c:v>Jul-19</c:v>
                </c:pt>
                <c:pt idx="31">
                  <c:v>Aug-19</c:v>
                </c:pt>
                <c:pt idx="32">
                  <c:v>Sep-19</c:v>
                </c:pt>
                <c:pt idx="33">
                  <c:v>Oct-19</c:v>
                </c:pt>
                <c:pt idx="34">
                  <c:v>Nov-19</c:v>
                </c:pt>
                <c:pt idx="35">
                  <c:v>Dec-19</c:v>
                </c:pt>
                <c:pt idx="36">
                  <c:v>Jan-20</c:v>
                </c:pt>
                <c:pt idx="37">
                  <c:v>Feb-20</c:v>
                </c:pt>
                <c:pt idx="38">
                  <c:v>Mar-20</c:v>
                </c:pt>
                <c:pt idx="39">
                  <c:v>Apr-20</c:v>
                </c:pt>
                <c:pt idx="40">
                  <c:v>May-20</c:v>
                </c:pt>
                <c:pt idx="41">
                  <c:v>Jun-20</c:v>
                </c:pt>
                <c:pt idx="42">
                  <c:v>Jul-20</c:v>
                </c:pt>
              </c:strCache>
            </c:strRef>
          </c:cat>
          <c:val>
            <c:numRef>
              <c:f>3</c:f>
              <c:numCache>
                <c:formatCode>General</c:formatCode>
                <c:ptCount val="43"/>
                <c:pt idx="0">
                  <c:v>100</c:v>
                </c:pt>
                <c:pt idx="1">
                  <c:v>102.421287661019</c:v>
                </c:pt>
                <c:pt idx="2">
                  <c:v>101.193580166638</c:v>
                </c:pt>
                <c:pt idx="3">
                  <c:v>100.595322553395</c:v>
                </c:pt>
                <c:pt idx="4">
                  <c:v>97.8562956533435</c:v>
                </c:pt>
                <c:pt idx="5">
                  <c:v>95.5494894397952</c:v>
                </c:pt>
                <c:pt idx="6">
                  <c:v>99.0580548579589</c:v>
                </c:pt>
                <c:pt idx="7">
                  <c:v>100.325196075036</c:v>
                </c:pt>
                <c:pt idx="8">
                  <c:v>101.258212230126</c:v>
                </c:pt>
                <c:pt idx="9">
                  <c:v>100.924876057607</c:v>
                </c:pt>
                <c:pt idx="10">
                  <c:v>98.2933951181277</c:v>
                </c:pt>
                <c:pt idx="11">
                  <c:v>96.8107244373224</c:v>
                </c:pt>
                <c:pt idx="12">
                  <c:v>96.0426019158672</c:v>
                </c:pt>
                <c:pt idx="13">
                  <c:v>94.3558542168525</c:v>
                </c:pt>
                <c:pt idx="14">
                  <c:v>92.8104003554947</c:v>
                </c:pt>
                <c:pt idx="15">
                  <c:v>89.2033061973395</c:v>
                </c:pt>
                <c:pt idx="16">
                  <c:v>89.8560409183784</c:v>
                </c:pt>
                <c:pt idx="17">
                  <c:v>88.944535845495</c:v>
                </c:pt>
                <c:pt idx="18">
                  <c:v>87.068199303471</c:v>
                </c:pt>
                <c:pt idx="19">
                  <c:v>84.6276756797014</c:v>
                </c:pt>
                <c:pt idx="20">
                  <c:v>84.9782906186922</c:v>
                </c:pt>
                <c:pt idx="21">
                  <c:v>92.9369119370034</c:v>
                </c:pt>
                <c:pt idx="22">
                  <c:v>90.7886079842088</c:v>
                </c:pt>
                <c:pt idx="23">
                  <c:v>88.0683358535831</c:v>
                </c:pt>
                <c:pt idx="24">
                  <c:v>91.0094889964925</c:v>
                </c:pt>
                <c:pt idx="25">
                  <c:v>90.9492492538732</c:v>
                </c:pt>
                <c:pt idx="26">
                  <c:v>90.1460531422634</c:v>
                </c:pt>
                <c:pt idx="27">
                  <c:v>91.383691668949</c:v>
                </c:pt>
                <c:pt idx="28">
                  <c:v>91.3770358361127</c:v>
                </c:pt>
                <c:pt idx="29">
                  <c:v>94.2471193658251</c:v>
                </c:pt>
                <c:pt idx="30">
                  <c:v>94.5040588502021</c:v>
                </c:pt>
                <c:pt idx="31">
                  <c:v>91.0335893540992</c:v>
                </c:pt>
                <c:pt idx="32">
                  <c:v>90.1334412981219</c:v>
                </c:pt>
                <c:pt idx="33">
                  <c:v>91.8931565462567</c:v>
                </c:pt>
                <c:pt idx="34">
                  <c:v>91.1793474799155</c:v>
                </c:pt>
                <c:pt idx="35">
                  <c:v>93.2252798766068</c:v>
                </c:pt>
                <c:pt idx="36">
                  <c:v>89.9860079785628</c:v>
                </c:pt>
                <c:pt idx="37">
                  <c:v>87.2240046873035</c:v>
                </c:pt>
                <c:pt idx="38">
                  <c:v>87.2238234517157</c:v>
                </c:pt>
                <c:pt idx="39">
                  <c:v>78.1608238494554</c:v>
                </c:pt>
                <c:pt idx="40">
                  <c:v>73.3798357230178</c:v>
                </c:pt>
                <c:pt idx="41">
                  <c:v>78.4510950540973</c:v>
                </c:pt>
                <c:pt idx="42">
                  <c:v>77.8041224342509</c:v>
                </c:pt>
              </c:numCache>
            </c:numRef>
          </c:val>
          <c:smooth val="0"/>
        </c:ser>
        <c:ser>
          <c:idx val="4"/>
          <c:order val="4"/>
          <c:tx>
            <c:strRef>
              <c:f>label 4</c:f>
              <c:strCache>
                <c:ptCount val="1"/>
                <c:pt idx="0">
                  <c:v>Serie5</c:v>
                </c:pt>
              </c:strCache>
            </c:strRef>
          </c:tx>
          <c:spPr>
            <a:solidFill>
              <a:srgbClr val="000000"/>
            </a:solidFill>
            <a:ln cap="rnd" w="12600">
              <a:solidFill>
                <a:srgbClr val="000000"/>
              </a:solidFill>
              <a:prstDash val="dash"/>
              <a:round/>
            </a:ln>
          </c:spPr>
          <c:marker>
            <c:symbol val="none"/>
          </c:marker>
          <c:dLbls>
            <c:txPr>
              <a:bodyPr/>
              <a:lstStyle/>
              <a:p>
                <a:pPr>
                  <a:defRPr b="0" sz="1000" spc="-1" strike="noStrike">
                    <a:solidFill>
                      <a:srgbClr val="404040"/>
                    </a:solidFill>
                    <a:latin typeface="Arial"/>
                  </a:defRPr>
                </a:pPr>
              </a:p>
            </c:txPr>
            <c:dLblPos val="r"/>
            <c:showLegendKey val="0"/>
            <c:showVal val="0"/>
            <c:showCatName val="0"/>
            <c:showSerName val="0"/>
            <c:showPercent val="0"/>
            <c:separator>; </c:separator>
            <c:showLeaderLines val="0"/>
          </c:dLbls>
          <c:cat>
            <c:strRef>
              <c:f>categories</c:f>
              <c:strCache>
                <c:ptCount val="43"/>
                <c:pt idx="0">
                  <c:v>Jan-17</c:v>
                </c:pt>
                <c:pt idx="1">
                  <c:v>Feb-17</c:v>
                </c:pt>
                <c:pt idx="2">
                  <c:v>Mar-17</c:v>
                </c:pt>
                <c:pt idx="3">
                  <c:v>Apr-17</c:v>
                </c:pt>
                <c:pt idx="4">
                  <c:v>May-17</c:v>
                </c:pt>
                <c:pt idx="5">
                  <c:v>Jun-17</c:v>
                </c:pt>
                <c:pt idx="6">
                  <c:v>Jul-17</c:v>
                </c:pt>
                <c:pt idx="7">
                  <c:v>Aug-17</c:v>
                </c:pt>
                <c:pt idx="8">
                  <c:v>Sep-17</c:v>
                </c:pt>
                <c:pt idx="9">
                  <c:v>Oct-17</c:v>
                </c:pt>
                <c:pt idx="10">
                  <c:v>Nov-17</c:v>
                </c:pt>
                <c:pt idx="11">
                  <c:v>Dec-17</c:v>
                </c:pt>
                <c:pt idx="12">
                  <c:v>Jan-18</c:v>
                </c:pt>
                <c:pt idx="13">
                  <c:v>Feb-18</c:v>
                </c:pt>
                <c:pt idx="14">
                  <c:v>Mar-18</c:v>
                </c:pt>
                <c:pt idx="15">
                  <c:v>Apr-18</c:v>
                </c:pt>
                <c:pt idx="16">
                  <c:v>May-18</c:v>
                </c:pt>
                <c:pt idx="17">
                  <c:v>Jun-18</c:v>
                </c:pt>
                <c:pt idx="18">
                  <c:v>Jul-18</c:v>
                </c:pt>
                <c:pt idx="19">
                  <c:v>Aug-18</c:v>
                </c:pt>
                <c:pt idx="20">
                  <c:v>Sep-18</c:v>
                </c:pt>
                <c:pt idx="21">
                  <c:v>Oct-18</c:v>
                </c:pt>
                <c:pt idx="22">
                  <c:v>Nov-18</c:v>
                </c:pt>
                <c:pt idx="23">
                  <c:v>Dec-18</c:v>
                </c:pt>
                <c:pt idx="24">
                  <c:v>Jan-19</c:v>
                </c:pt>
                <c:pt idx="25">
                  <c:v>Feb-19</c:v>
                </c:pt>
                <c:pt idx="26">
                  <c:v>Mar-19</c:v>
                </c:pt>
                <c:pt idx="27">
                  <c:v>Apr-19</c:v>
                </c:pt>
                <c:pt idx="28">
                  <c:v>May-19</c:v>
                </c:pt>
                <c:pt idx="29">
                  <c:v>Jun-19</c:v>
                </c:pt>
                <c:pt idx="30">
                  <c:v>Jul-19</c:v>
                </c:pt>
                <c:pt idx="31">
                  <c:v>Aug-19</c:v>
                </c:pt>
                <c:pt idx="32">
                  <c:v>Sep-19</c:v>
                </c:pt>
                <c:pt idx="33">
                  <c:v>Oct-19</c:v>
                </c:pt>
                <c:pt idx="34">
                  <c:v>Nov-19</c:v>
                </c:pt>
                <c:pt idx="35">
                  <c:v>Dec-19</c:v>
                </c:pt>
                <c:pt idx="36">
                  <c:v>Jan-20</c:v>
                </c:pt>
                <c:pt idx="37">
                  <c:v>Feb-20</c:v>
                </c:pt>
                <c:pt idx="38">
                  <c:v>Mar-20</c:v>
                </c:pt>
                <c:pt idx="39">
                  <c:v>Apr-20</c:v>
                </c:pt>
                <c:pt idx="40">
                  <c:v>May-20</c:v>
                </c:pt>
                <c:pt idx="41">
                  <c:v>Jun-20</c:v>
                </c:pt>
                <c:pt idx="42">
                  <c:v>Jul-20</c:v>
                </c:pt>
              </c:strCache>
            </c:strRef>
          </c:cat>
          <c:val>
            <c:numRef>
              <c:f>4</c:f>
              <c:numCache>
                <c:formatCode>General</c:formatCode>
                <c:ptCount val="43"/>
                <c:pt idx="0">
                  <c:v>100</c:v>
                </c:pt>
                <c:pt idx="1">
                  <c:v>100</c:v>
                </c:pt>
                <c:pt idx="2">
                  <c:v>100</c:v>
                </c:pt>
                <c:pt idx="3">
                  <c:v>100</c:v>
                </c:pt>
                <c:pt idx="4">
                  <c:v>100</c:v>
                </c:pt>
                <c:pt idx="5">
                  <c:v>100</c:v>
                </c:pt>
                <c:pt idx="6">
                  <c:v>100</c:v>
                </c:pt>
                <c:pt idx="7">
                  <c:v>100</c:v>
                </c:pt>
                <c:pt idx="8">
                  <c:v>100</c:v>
                </c:pt>
                <c:pt idx="9">
                  <c:v>100</c:v>
                </c:pt>
                <c:pt idx="10">
                  <c:v>100</c:v>
                </c:pt>
                <c:pt idx="11">
                  <c:v>100</c:v>
                </c:pt>
                <c:pt idx="12">
                  <c:v>100</c:v>
                </c:pt>
                <c:pt idx="13">
                  <c:v>100</c:v>
                </c:pt>
                <c:pt idx="14">
                  <c:v>100</c:v>
                </c:pt>
                <c:pt idx="15">
                  <c:v>100</c:v>
                </c:pt>
                <c:pt idx="16">
                  <c:v>100</c:v>
                </c:pt>
                <c:pt idx="17">
                  <c:v>100</c:v>
                </c:pt>
                <c:pt idx="18">
                  <c:v>100</c:v>
                </c:pt>
                <c:pt idx="19">
                  <c:v>100</c:v>
                </c:pt>
                <c:pt idx="20">
                  <c:v>100</c:v>
                </c:pt>
                <c:pt idx="21">
                  <c:v>100</c:v>
                </c:pt>
                <c:pt idx="22">
                  <c:v>100</c:v>
                </c:pt>
                <c:pt idx="23">
                  <c:v>100</c:v>
                </c:pt>
                <c:pt idx="24">
                  <c:v>100</c:v>
                </c:pt>
                <c:pt idx="25">
                  <c:v>100</c:v>
                </c:pt>
                <c:pt idx="26">
                  <c:v>100</c:v>
                </c:pt>
                <c:pt idx="27">
                  <c:v>100</c:v>
                </c:pt>
                <c:pt idx="28">
                  <c:v>100</c:v>
                </c:pt>
                <c:pt idx="29">
                  <c:v>100</c:v>
                </c:pt>
                <c:pt idx="30">
                  <c:v>100</c:v>
                </c:pt>
                <c:pt idx="31">
                  <c:v>100</c:v>
                </c:pt>
                <c:pt idx="32">
                  <c:v>100</c:v>
                </c:pt>
                <c:pt idx="33">
                  <c:v>100</c:v>
                </c:pt>
                <c:pt idx="34">
                  <c:v>100</c:v>
                </c:pt>
                <c:pt idx="35">
                  <c:v>100</c:v>
                </c:pt>
                <c:pt idx="36">
                  <c:v>100</c:v>
                </c:pt>
                <c:pt idx="37">
                  <c:v>100</c:v>
                </c:pt>
                <c:pt idx="38">
                  <c:v>100</c:v>
                </c:pt>
                <c:pt idx="39">
                  <c:v>100</c:v>
                </c:pt>
                <c:pt idx="40">
                  <c:v>100</c:v>
                </c:pt>
                <c:pt idx="41">
                  <c:v>100</c:v>
                </c:pt>
                <c:pt idx="42">
                  <c:v>100</c:v>
                </c:pt>
              </c:numCache>
            </c:numRef>
          </c:val>
          <c:smooth val="0"/>
        </c:ser>
        <c:hiLowLines>
          <c:spPr>
            <a:ln>
              <a:noFill/>
            </a:ln>
          </c:spPr>
        </c:hiLowLines>
        <c:marker val="0"/>
        <c:axId val="13580538"/>
        <c:axId val="23199205"/>
      </c:lineChart>
      <c:catAx>
        <c:axId val="13580538"/>
        <c:scaling>
          <c:orientation val="minMax"/>
          <c:max val="44013"/>
        </c:scaling>
        <c:delete val="0"/>
        <c:axPos val="b"/>
        <c:numFmt formatCode="[$-380A]dd/mm/yyyy" sourceLinked="1"/>
        <c:majorTickMark val="none"/>
        <c:minorTickMark val="none"/>
        <c:tickLblPos val="nextTo"/>
        <c:spPr>
          <a:ln w="9360">
            <a:solidFill>
              <a:srgbClr val="595959"/>
            </a:solidFill>
            <a:round/>
          </a:ln>
        </c:spPr>
        <c:txPr>
          <a:bodyPr/>
          <a:lstStyle/>
          <a:p>
            <a:pPr>
              <a:defRPr b="0" sz="1000" spc="-1" strike="noStrike">
                <a:solidFill>
                  <a:srgbClr val="000000"/>
                </a:solidFill>
                <a:latin typeface="Aquawax"/>
              </a:defRPr>
            </a:pPr>
          </a:p>
        </c:txPr>
        <c:crossAx val="23199205"/>
        <c:crosses val="autoZero"/>
        <c:auto val="1"/>
        <c:lblAlgn val="ctr"/>
        <c:lblOffset val="100"/>
        <c:noMultiLvlLbl val="0"/>
      </c:catAx>
      <c:valAx>
        <c:axId val="23199205"/>
        <c:scaling>
          <c:orientation val="minMax"/>
          <c:min val="60"/>
        </c:scaling>
        <c:delete val="0"/>
        <c:axPos val="l"/>
        <c:numFmt formatCode="General"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13580538"/>
        <c:crosses val="autoZero"/>
        <c:crossBetween val="midCat"/>
      </c:valAx>
      <c:spPr>
        <a:noFill/>
        <a:ln>
          <a:noFill/>
        </a:ln>
      </c:spPr>
    </c:plotArea>
    <c:plotVisOnly val="1"/>
    <c:dispBlanksAs val="gap"/>
  </c:chart>
  <c:spPr>
    <a:noFill/>
    <a:ln w="9360">
      <a:noFill/>
    </a:ln>
  </c:spPr>
</c:chartSpace>
</file>

<file path=ppt/charts/chart33.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105919274692703"/>
          <c:y val="0.0813168724279835"/>
          <c:w val="0.85389242437451"/>
          <c:h val="0.847654320987654"/>
        </c:manualLayout>
      </c:layout>
      <c:barChart>
        <c:barDir val="col"/>
        <c:grouping val="stacked"/>
        <c:varyColors val="0"/>
        <c:ser>
          <c:idx val="0"/>
          <c:order val="0"/>
          <c:tx>
            <c:strRef>
              <c:f>label 0</c:f>
              <c:strCache>
                <c:ptCount val="1"/>
                <c:pt idx="0">
                  <c:v>Tourism</c:v>
                </c:pt>
              </c:strCache>
            </c:strRef>
          </c:tx>
          <c:spPr>
            <a:solidFill>
              <a:srgbClr val="4472c4"/>
            </a:solidFill>
            <a:ln>
              <a:noFill/>
            </a:ln>
          </c:spPr>
          <c:invertIfNegative val="0"/>
          <c:dLbls>
            <c:txPr>
              <a:bodyPr/>
              <a:lstStyle/>
              <a:p>
                <a:pPr>
                  <a:defRPr b="0" sz="9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9"/>
                <c:pt idx="0">
                  <c:v>2012</c:v>
                </c:pt>
                <c:pt idx="1">
                  <c:v>2013</c:v>
                </c:pt>
                <c:pt idx="2">
                  <c:v>2014</c:v>
                </c:pt>
                <c:pt idx="3">
                  <c:v>2015</c:v>
                </c:pt>
                <c:pt idx="4">
                  <c:v>2016</c:v>
                </c:pt>
                <c:pt idx="5">
                  <c:v>2017</c:v>
                </c:pt>
                <c:pt idx="6">
                  <c:v>2018</c:v>
                </c:pt>
                <c:pt idx="7">
                  <c:v>2019</c:v>
                </c:pt>
                <c:pt idx="8">
                  <c:v>2020Q1*</c:v>
                </c:pt>
              </c:strCache>
            </c:strRef>
          </c:cat>
          <c:val>
            <c:numRef>
              <c:f>0</c:f>
              <c:numCache>
                <c:formatCode>General</c:formatCode>
                <c:ptCount val="9"/>
                <c:pt idx="0">
                  <c:v>2296.25954400757</c:v>
                </c:pt>
                <c:pt idx="1">
                  <c:v>2089.22021967501</c:v>
                </c:pt>
                <c:pt idx="2">
                  <c:v>1917.01911782308</c:v>
                </c:pt>
                <c:pt idx="3">
                  <c:v>1970.11982987785</c:v>
                </c:pt>
                <c:pt idx="4">
                  <c:v>2071.15516216851</c:v>
                </c:pt>
                <c:pt idx="5">
                  <c:v>2559.23193367194</c:v>
                </c:pt>
                <c:pt idx="6">
                  <c:v>2350.08029836673</c:v>
                </c:pt>
                <c:pt idx="7">
                  <c:v>2011.05733863939</c:v>
                </c:pt>
                <c:pt idx="8">
                  <c:v>1861.11164425762</c:v>
                </c:pt>
              </c:numCache>
            </c:numRef>
          </c:val>
        </c:ser>
        <c:ser>
          <c:idx val="1"/>
          <c:order val="1"/>
          <c:tx>
            <c:strRef>
              <c:f>label 1</c:f>
              <c:strCache>
                <c:ptCount val="1"/>
                <c:pt idx="0">
                  <c:v>Other</c:v>
                </c:pt>
              </c:strCache>
            </c:strRef>
          </c:tx>
          <c:spPr>
            <a:solidFill>
              <a:srgbClr val="a5a5a5"/>
            </a:solidFill>
            <a:ln>
              <a:noFill/>
            </a:ln>
          </c:spPr>
          <c:invertIfNegative val="0"/>
          <c:dLbls>
            <c:txPr>
              <a:bodyPr/>
              <a:lstStyle/>
              <a:p>
                <a:pPr>
                  <a:defRPr b="0" sz="9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9"/>
                <c:pt idx="0">
                  <c:v>2012</c:v>
                </c:pt>
                <c:pt idx="1">
                  <c:v>2013</c:v>
                </c:pt>
                <c:pt idx="2">
                  <c:v>2014</c:v>
                </c:pt>
                <c:pt idx="3">
                  <c:v>2015</c:v>
                </c:pt>
                <c:pt idx="4">
                  <c:v>2016</c:v>
                </c:pt>
                <c:pt idx="5">
                  <c:v>2017</c:v>
                </c:pt>
                <c:pt idx="6">
                  <c:v>2018</c:v>
                </c:pt>
                <c:pt idx="7">
                  <c:v>2019</c:v>
                </c:pt>
                <c:pt idx="8">
                  <c:v>2020Q1*</c:v>
                </c:pt>
              </c:strCache>
            </c:strRef>
          </c:cat>
          <c:val>
            <c:numRef>
              <c:f>1</c:f>
              <c:numCache>
                <c:formatCode>General</c:formatCode>
                <c:ptCount val="9"/>
                <c:pt idx="0">
                  <c:v>2753.0851159798</c:v>
                </c:pt>
                <c:pt idx="1">
                  <c:v>2733.69072576705</c:v>
                </c:pt>
                <c:pt idx="2">
                  <c:v>2700.45144297138</c:v>
                </c:pt>
                <c:pt idx="3">
                  <c:v>2516.85249350045</c:v>
                </c:pt>
                <c:pt idx="4">
                  <c:v>2086.26132204838</c:v>
                </c:pt>
                <c:pt idx="5">
                  <c:v>2461.48770691649</c:v>
                </c:pt>
                <c:pt idx="6">
                  <c:v>2394.96985580848</c:v>
                </c:pt>
                <c:pt idx="7">
                  <c:v>2472.47669040212</c:v>
                </c:pt>
                <c:pt idx="8">
                  <c:v>2457.91238276582</c:v>
                </c:pt>
              </c:numCache>
            </c:numRef>
          </c:val>
        </c:ser>
        <c:gapWidth val="40"/>
        <c:overlap val="100"/>
        <c:axId val="82160752"/>
        <c:axId val="79590219"/>
      </c:barChart>
      <c:catAx>
        <c:axId val="82160752"/>
        <c:scaling>
          <c:orientation val="minMax"/>
        </c:scaling>
        <c:delete val="0"/>
        <c:axPos val="b"/>
        <c:numFmt formatCode="[$-380A]dd/mm/yyyy" sourceLinked="1"/>
        <c:majorTickMark val="none"/>
        <c:minorTickMark val="none"/>
        <c:tickLblPos val="nextTo"/>
        <c:spPr>
          <a:ln w="9360">
            <a:solidFill>
              <a:srgbClr val="595959"/>
            </a:solidFill>
            <a:round/>
          </a:ln>
        </c:spPr>
        <c:txPr>
          <a:bodyPr/>
          <a:lstStyle/>
          <a:p>
            <a:pPr>
              <a:defRPr b="0" sz="900" spc="-1" strike="noStrike">
                <a:solidFill>
                  <a:srgbClr val="000000"/>
                </a:solidFill>
                <a:latin typeface="Aquawax"/>
              </a:defRPr>
            </a:pPr>
          </a:p>
        </c:txPr>
        <c:crossAx val="79590219"/>
        <c:crosses val="autoZero"/>
        <c:auto val="1"/>
        <c:lblAlgn val="ctr"/>
        <c:lblOffset val="100"/>
        <c:noMultiLvlLbl val="0"/>
      </c:catAx>
      <c:valAx>
        <c:axId val="79590219"/>
        <c:scaling>
          <c:orientation val="minMax"/>
        </c:scaling>
        <c:delete val="0"/>
        <c:axPos val="l"/>
        <c:numFmt formatCode="#,##0" sourceLinked="0"/>
        <c:majorTickMark val="none"/>
        <c:minorTickMark val="none"/>
        <c:tickLblPos val="nextTo"/>
        <c:spPr>
          <a:ln w="6480">
            <a:solidFill>
              <a:srgbClr val="808080"/>
            </a:solidFill>
            <a:round/>
          </a:ln>
        </c:spPr>
        <c:txPr>
          <a:bodyPr/>
          <a:lstStyle/>
          <a:p>
            <a:pPr>
              <a:defRPr b="0" sz="900" spc="-1" strike="noStrike">
                <a:solidFill>
                  <a:srgbClr val="000000"/>
                </a:solidFill>
                <a:latin typeface="Aquawax"/>
              </a:defRPr>
            </a:pPr>
          </a:p>
        </c:txPr>
        <c:crossAx val="82160752"/>
        <c:crosses val="autoZero"/>
        <c:crossBetween val="between"/>
        <c:majorUnit val="2000"/>
      </c:valAx>
      <c:spPr>
        <a:noFill/>
        <a:ln>
          <a:noFill/>
        </a:ln>
      </c:spPr>
    </c:plotArea>
    <c:legend>
      <c:legendPos val="t"/>
      <c:layout>
        <c:manualLayout>
          <c:xMode val="edge"/>
          <c:yMode val="edge"/>
          <c:x val="0.259611193444338"/>
          <c:y val="0.0589300411522634"/>
          <c:w val="0.482388840453357"/>
          <c:h val="0.0633797020330891"/>
        </c:manualLayout>
      </c:layout>
      <c:overlay val="0"/>
      <c:spPr>
        <a:noFill/>
        <a:ln>
          <a:noFill/>
        </a:ln>
      </c:spPr>
      <c:txPr>
        <a:bodyPr/>
        <a:lstStyle/>
        <a:p>
          <a:pPr>
            <a:defRPr b="0" sz="1000" spc="-1" strike="noStrike">
              <a:solidFill>
                <a:srgbClr val="000000"/>
              </a:solidFill>
              <a:latin typeface="Aquawax"/>
            </a:defRPr>
          </a:pPr>
        </a:p>
      </c:txPr>
    </c:legend>
    <c:plotVisOnly val="1"/>
    <c:dispBlanksAs val="gap"/>
  </c:chart>
  <c:spPr>
    <a:noFill/>
    <a:ln w="9360">
      <a:noFill/>
    </a:ln>
  </c:spPr>
</c:chartSpace>
</file>

<file path=ppt/charts/chart34.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797088740792704"/>
          <c:y val="0.121729419272495"/>
          <c:w val="0.860662925289372"/>
          <c:h val="0.755743458838545"/>
        </c:manualLayout>
      </c:layout>
      <c:barChart>
        <c:barDir val="col"/>
        <c:grouping val="clustered"/>
        <c:varyColors val="0"/>
        <c:ser>
          <c:idx val="0"/>
          <c:order val="0"/>
          <c:tx>
            <c:strRef>
              <c:f>label 0</c:f>
              <c:strCache>
                <c:ptCount val="1"/>
                <c:pt idx="0">
                  <c:v>In USD billion</c:v>
                </c:pt>
              </c:strCache>
            </c:strRef>
          </c:tx>
          <c:spPr>
            <a:solidFill>
              <a:srgbClr val="8faadc"/>
            </a:solidFill>
            <a:ln>
              <a:noFill/>
            </a:ln>
          </c:spPr>
          <c:invertIfNegative val="0"/>
          <c:dPt>
            <c:idx val="10"/>
            <c:invertIfNegative val="0"/>
            <c:spPr>
              <a:solidFill>
                <a:srgbClr val="8faadc"/>
              </a:solidFill>
              <a:ln>
                <a:noFill/>
              </a:ln>
            </c:spPr>
          </c:dPt>
          <c:dLbls>
            <c:dLbl>
              <c:idx val="10"/>
              <c:numFmt formatCode="#,##0.0" sourceLinked="0"/>
              <c:txPr>
                <a:bodyPr/>
                <a:lstStyle/>
                <a:p>
                  <a:pPr>
                    <a:defRPr b="0" sz="800" spc="-1" strike="noStrike">
                      <a:solidFill>
                        <a:srgbClr val="000000"/>
                      </a:solidFill>
                      <a:latin typeface="Aquawax"/>
                    </a:defRPr>
                  </a:pPr>
                </a:p>
              </c:txPr>
              <c:dLblPos val="outEnd"/>
              <c:showLegendKey val="0"/>
              <c:showVal val="1"/>
              <c:showCatName val="0"/>
              <c:showSerName val="0"/>
              <c:showPercent val="0"/>
              <c:separator>; </c:separator>
            </c:dLbl>
            <c:txPr>
              <a:bodyPr/>
              <a:lstStyle/>
              <a:p>
                <a:pPr>
                  <a:defRPr b="0" sz="900" spc="-1" strike="noStrike">
                    <a:solidFill>
                      <a:srgbClr val="000000"/>
                    </a:solidFill>
                    <a:latin typeface="Aquawax"/>
                  </a:defRPr>
                </a:pPr>
              </a:p>
            </c:txPr>
            <c:dLblPos val="outEnd"/>
            <c:showLegendKey val="0"/>
            <c:showVal val="0"/>
            <c:showCatName val="0"/>
            <c:showSerName val="0"/>
            <c:showPercent val="0"/>
            <c:separator>; </c:separator>
            <c:showLeaderLines val="0"/>
          </c:dLbls>
          <c:cat>
            <c:strRef>
              <c:f>categories</c:f>
              <c:strCache>
                <c:ptCount val="11"/>
                <c:pt idx="0">
                  <c:v>2010</c:v>
                </c:pt>
                <c:pt idx="1">
                  <c:v>2011</c:v>
                </c:pt>
                <c:pt idx="2">
                  <c:v>2012</c:v>
                </c:pt>
                <c:pt idx="3">
                  <c:v>2013</c:v>
                </c:pt>
                <c:pt idx="4">
                  <c:v>2014</c:v>
                </c:pt>
                <c:pt idx="5">
                  <c:v>2015</c:v>
                </c:pt>
                <c:pt idx="6">
                  <c:v>2016</c:v>
                </c:pt>
                <c:pt idx="7">
                  <c:v>2017</c:v>
                </c:pt>
                <c:pt idx="8">
                  <c:v>2018</c:v>
                </c:pt>
                <c:pt idx="9">
                  <c:v>2019</c:v>
                </c:pt>
                <c:pt idx="10">
                  <c:v>Jul-20</c:v>
                </c:pt>
              </c:strCache>
            </c:strRef>
          </c:cat>
          <c:val>
            <c:numRef>
              <c:f>0</c:f>
              <c:numCache>
                <c:formatCode>General</c:formatCode>
                <c:ptCount val="11"/>
                <c:pt idx="0">
                  <c:v>7.65553505343</c:v>
                </c:pt>
                <c:pt idx="1">
                  <c:v>10.30208491887</c:v>
                </c:pt>
                <c:pt idx="2">
                  <c:v>13.56594519221</c:v>
                </c:pt>
                <c:pt idx="3">
                  <c:v>16.28055338009</c:v>
                </c:pt>
                <c:pt idx="4">
                  <c:v>17.55454042058</c:v>
                </c:pt>
                <c:pt idx="5">
                  <c:v>15.63428092701</c:v>
                </c:pt>
                <c:pt idx="6">
                  <c:v>13.4363376062</c:v>
                </c:pt>
                <c:pt idx="7">
                  <c:v>15.96286502787</c:v>
                </c:pt>
                <c:pt idx="8">
                  <c:v>15.55716444146</c:v>
                </c:pt>
                <c:pt idx="9">
                  <c:v>14.5</c:v>
                </c:pt>
                <c:pt idx="10">
                  <c:v>16.729</c:v>
                </c:pt>
              </c:numCache>
            </c:numRef>
          </c:val>
        </c:ser>
        <c:gapWidth val="80"/>
        <c:overlap val="0"/>
        <c:axId val="82563836"/>
        <c:axId val="61655369"/>
      </c:barChart>
      <c:lineChart>
        <c:grouping val="standard"/>
        <c:varyColors val="0"/>
        <c:ser>
          <c:idx val="1"/>
          <c:order val="1"/>
          <c:tx>
            <c:strRef>
              <c:f>label 1</c:f>
              <c:strCache>
                <c:ptCount val="1"/>
                <c:pt idx="0">
                  <c:v>in % of GDP (right axis)</c:v>
                </c:pt>
              </c:strCache>
            </c:strRef>
          </c:tx>
          <c:spPr>
            <a:solidFill>
              <a:srgbClr val="c00000"/>
            </a:solidFill>
            <a:ln w="28440">
              <a:solidFill>
                <a:srgbClr val="c00000"/>
              </a:solidFill>
              <a:round/>
            </a:ln>
          </c:spPr>
          <c:marker>
            <c:symbol val="none"/>
          </c:marker>
          <c:dPt>
            <c:idx val="10"/>
            <c:marker>
              <c:symbol val="none"/>
            </c:marker>
          </c:dPt>
          <c:dLbls>
            <c:dLbl>
              <c:idx val="10"/>
              <c:numFmt formatCode="0.0" sourceLinked="0"/>
              <c:txPr>
                <a:bodyPr/>
                <a:lstStyle/>
                <a:p>
                  <a:pPr>
                    <a:defRPr b="0" sz="900" spc="-1" strike="noStrike">
                      <a:solidFill>
                        <a:srgbClr val="c00000"/>
                      </a:solidFill>
                      <a:latin typeface="Aquawax"/>
                    </a:defRPr>
                  </a:pPr>
                </a:p>
              </c:txPr>
              <c:dLblPos val="t"/>
              <c:showLegendKey val="0"/>
              <c:showVal val="1"/>
              <c:showCatName val="0"/>
              <c:showSerName val="0"/>
              <c:showPercent val="0"/>
              <c:separator>; </c:separator>
            </c:dLbl>
            <c:txPr>
              <a:bodyPr/>
              <a:lstStyle/>
              <a:p>
                <a:pPr>
                  <a:defRPr b="0" sz="80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11"/>
                <c:pt idx="0">
                  <c:v>2010</c:v>
                </c:pt>
                <c:pt idx="1">
                  <c:v>2011</c:v>
                </c:pt>
                <c:pt idx="2">
                  <c:v>2012</c:v>
                </c:pt>
                <c:pt idx="3">
                  <c:v>2013</c:v>
                </c:pt>
                <c:pt idx="4">
                  <c:v>2014</c:v>
                </c:pt>
                <c:pt idx="5">
                  <c:v>2015</c:v>
                </c:pt>
                <c:pt idx="6">
                  <c:v>2016</c:v>
                </c:pt>
                <c:pt idx="7">
                  <c:v>2017</c:v>
                </c:pt>
                <c:pt idx="8">
                  <c:v>2018</c:v>
                </c:pt>
                <c:pt idx="9">
                  <c:v>2019</c:v>
                </c:pt>
                <c:pt idx="10">
                  <c:v>Jul-20</c:v>
                </c:pt>
              </c:strCache>
            </c:strRef>
          </c:cat>
          <c:val>
            <c:numRef>
              <c:f>1</c:f>
              <c:numCache>
                <c:formatCode>General</c:formatCode>
                <c:ptCount val="11"/>
                <c:pt idx="0">
                  <c:v>19.0159761976487</c:v>
                </c:pt>
                <c:pt idx="1">
                  <c:v>21.4666195845697</c:v>
                </c:pt>
                <c:pt idx="2">
                  <c:v>26.4764784089882</c:v>
                </c:pt>
                <c:pt idx="3">
                  <c:v>28.322779874306</c:v>
                </c:pt>
                <c:pt idx="4">
                  <c:v>30.6481858830459</c:v>
                </c:pt>
                <c:pt idx="5">
                  <c:v>29.3475932453229</c:v>
                </c:pt>
                <c:pt idx="6">
                  <c:v>25.4357047717039</c:v>
                </c:pt>
                <c:pt idx="7">
                  <c:v>26.7933044554838</c:v>
                </c:pt>
                <c:pt idx="8">
                  <c:v>26.1158945675277</c:v>
                </c:pt>
                <c:pt idx="9">
                  <c:v>25.8</c:v>
                </c:pt>
                <c:pt idx="10">
                  <c:v>32.8958310934429</c:v>
                </c:pt>
              </c:numCache>
            </c:numRef>
          </c:val>
          <c:smooth val="0"/>
        </c:ser>
        <c:hiLowLines>
          <c:spPr>
            <a:ln>
              <a:noFill/>
            </a:ln>
          </c:spPr>
        </c:hiLowLines>
        <c:marker val="0"/>
        <c:axId val="23381600"/>
        <c:axId val="60274046"/>
      </c:lineChart>
      <c:catAx>
        <c:axId val="82563836"/>
        <c:scaling>
          <c:orientation val="minMax"/>
        </c:scaling>
        <c:delete val="0"/>
        <c:axPos val="b"/>
        <c:numFmt formatCode="[$-380A]dd/mm/yyyy" sourceLinked="1"/>
        <c:majorTickMark val="none"/>
        <c:minorTickMark val="none"/>
        <c:tickLblPos val="low"/>
        <c:spPr>
          <a:ln w="6480">
            <a:solidFill>
              <a:srgbClr val="404040"/>
            </a:solidFill>
            <a:round/>
          </a:ln>
        </c:spPr>
        <c:txPr>
          <a:bodyPr/>
          <a:lstStyle/>
          <a:p>
            <a:pPr>
              <a:defRPr b="0" sz="1000" spc="-1" strike="noStrike">
                <a:solidFill>
                  <a:srgbClr val="000000"/>
                </a:solidFill>
                <a:latin typeface="Aquawax"/>
              </a:defRPr>
            </a:pPr>
          </a:p>
        </c:txPr>
        <c:crossAx val="61655369"/>
        <c:crosses val="autoZero"/>
        <c:auto val="1"/>
        <c:lblAlgn val="ctr"/>
        <c:lblOffset val="100"/>
        <c:noMultiLvlLbl val="0"/>
      </c:catAx>
      <c:valAx>
        <c:axId val="61655369"/>
        <c:scaling>
          <c:orientation val="minMax"/>
          <c:max val="20"/>
          <c:min val="0"/>
        </c:scaling>
        <c:delete val="0"/>
        <c:axPos val="l"/>
        <c:numFmt formatCode="#,##0" sourceLinked="0"/>
        <c:majorTickMark val="none"/>
        <c:minorTickMark val="none"/>
        <c:tickLblPos val="nextTo"/>
        <c:spPr>
          <a:ln w="6480">
            <a:solidFill>
              <a:srgbClr val="4472c4"/>
            </a:solidFill>
            <a:round/>
          </a:ln>
        </c:spPr>
        <c:txPr>
          <a:bodyPr/>
          <a:lstStyle/>
          <a:p>
            <a:pPr>
              <a:defRPr b="0" sz="1000" spc="-1" strike="noStrike">
                <a:solidFill>
                  <a:srgbClr val="000000"/>
                </a:solidFill>
                <a:latin typeface="Aquawax"/>
              </a:defRPr>
            </a:pPr>
          </a:p>
        </c:txPr>
        <c:crossAx val="82563836"/>
        <c:crosses val="autoZero"/>
        <c:crossBetween val="between"/>
        <c:majorUnit val="5"/>
      </c:valAx>
      <c:catAx>
        <c:axId val="23381600"/>
        <c:scaling>
          <c:orientation val="minMax"/>
        </c:scaling>
        <c:delete val="1"/>
        <c:axPos val="t"/>
        <c:numFmt formatCode="[$-380A]dd/mm/yyyy" sourceLinked="1"/>
        <c:majorTickMark val="out"/>
        <c:minorTickMark val="none"/>
        <c:tickLblPos val="none"/>
        <c:spPr>
          <a:ln w="6480">
            <a:solidFill>
              <a:srgbClr val="8b8b8b"/>
            </a:solidFill>
            <a:round/>
          </a:ln>
        </c:spPr>
        <c:txPr>
          <a:bodyPr/>
          <a:lstStyle/>
          <a:p>
            <a:pPr>
              <a:defRPr b="0" sz="800" spc="-1" strike="noStrike">
                <a:solidFill>
                  <a:srgbClr val="000000"/>
                </a:solidFill>
                <a:latin typeface="Aquawax"/>
              </a:defRPr>
            </a:pPr>
          </a:p>
        </c:txPr>
        <c:crossAx val="60274046"/>
        <c:auto val="1"/>
        <c:lblAlgn val="ctr"/>
        <c:lblOffset val="100"/>
        <c:noMultiLvlLbl val="0"/>
      </c:catAx>
      <c:valAx>
        <c:axId val="60274046"/>
        <c:scaling>
          <c:orientation val="minMax"/>
          <c:max val="35"/>
          <c:min val="10"/>
        </c:scaling>
        <c:delete val="0"/>
        <c:axPos val="r"/>
        <c:numFmt formatCode="0" sourceLinked="0"/>
        <c:majorTickMark val="none"/>
        <c:minorTickMark val="none"/>
        <c:tickLblPos val="nextTo"/>
        <c:spPr>
          <a:ln w="6480">
            <a:solidFill>
              <a:srgbClr val="c00000"/>
            </a:solidFill>
            <a:round/>
          </a:ln>
        </c:spPr>
        <c:txPr>
          <a:bodyPr/>
          <a:lstStyle/>
          <a:p>
            <a:pPr>
              <a:defRPr b="0" sz="800" spc="-1" strike="noStrike">
                <a:solidFill>
                  <a:srgbClr val="c00000"/>
                </a:solidFill>
                <a:latin typeface="Aquawax"/>
              </a:defRPr>
            </a:pPr>
          </a:p>
        </c:txPr>
        <c:crossAx val="23381600"/>
        <c:crosses val="max"/>
        <c:crossBetween val="between"/>
      </c:valAx>
      <c:spPr>
        <a:solidFill>
          <a:srgbClr val="ffffff"/>
        </a:solidFill>
        <a:ln>
          <a:noFill/>
        </a:ln>
      </c:spPr>
    </c:plotArea>
    <c:legend>
      <c:legendPos val="r"/>
      <c:layout>
        <c:manualLayout>
          <c:xMode val="edge"/>
          <c:yMode val="edge"/>
          <c:x val="0.112504384426517"/>
          <c:y val="0.0205807275047862"/>
          <c:w val="0.7663772691397"/>
          <c:h val="0.0984522099888304"/>
        </c:manualLayout>
      </c:layout>
      <c:overlay val="0"/>
      <c:spPr>
        <a:noFill/>
        <a:ln>
          <a:noFill/>
        </a:ln>
      </c:spPr>
      <c:txPr>
        <a:bodyPr/>
        <a:lstStyle/>
        <a:p>
          <a:pPr>
            <a:defRPr b="0" sz="1000" spc="-1" strike="noStrike">
              <a:solidFill>
                <a:srgbClr val="000000"/>
              </a:solidFill>
              <a:latin typeface="Aquawax"/>
            </a:defRPr>
          </a:pPr>
        </a:p>
      </c:txPr>
    </c:legend>
    <c:plotVisOnly val="1"/>
    <c:dispBlanksAs val="gap"/>
  </c:chart>
  <c:spPr>
    <a:noFill/>
    <a:ln w="9360">
      <a:noFill/>
    </a:ln>
  </c:spPr>
</c:chartSpace>
</file>

<file path=ppt/charts/chart35.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798016230838593"/>
          <c:y val="0.0346583296114337"/>
          <c:w val="0.885031559963931"/>
          <c:h val="0.901563197856186"/>
        </c:manualLayout>
      </c:layout>
      <c:barChart>
        <c:barDir val="col"/>
        <c:grouping val="clustered"/>
        <c:varyColors val="0"/>
        <c:ser>
          <c:idx val="0"/>
          <c:order val="0"/>
          <c:tx>
            <c:strRef>
              <c:f>label 0</c:f>
              <c:strCache>
                <c:ptCount val="1"/>
                <c:pt idx="0">
                  <c:v>Serie1</c:v>
                </c:pt>
              </c:strCache>
            </c:strRef>
          </c:tx>
          <c:spPr>
            <a:solidFill>
              <a:srgbClr val="bfbfbf"/>
            </a:solidFill>
            <a:ln>
              <a:noFill/>
            </a:ln>
          </c:spPr>
          <c:invertIfNegative val="0"/>
          <c:dPt>
            <c:idx val="2"/>
            <c:invertIfNegative val="0"/>
            <c:spPr>
              <a:solidFill>
                <a:srgbClr val="8faadc"/>
              </a:solidFill>
              <a:ln>
                <a:noFill/>
              </a:ln>
            </c:spPr>
          </c:dPt>
          <c:dLbls>
            <c:dLbl>
              <c:idx val="2"/>
              <c:numFmt formatCode="0.0" sourceLinked="0"/>
              <c:txPr>
                <a:bodyPr/>
                <a:lstStyle/>
                <a:p>
                  <a:pPr>
                    <a:defRPr b="0" sz="1000" spc="-1" strike="noStrike">
                      <a:solidFill>
                        <a:srgbClr val="000000"/>
                      </a:solidFill>
                      <a:latin typeface="Aquawax"/>
                    </a:defRPr>
                  </a:pPr>
                </a:p>
              </c:txPr>
              <c:dLblPos val="outEnd"/>
              <c:showLegendKey val="0"/>
              <c:showVal val="1"/>
              <c:showCatName val="0"/>
              <c:showSerName val="0"/>
              <c:showPercent val="0"/>
              <c:separator>; </c:separator>
            </c:dLbl>
            <c:txPr>
              <a:bodyPr/>
              <a:lstStyle/>
              <a:p>
                <a:pPr>
                  <a:defRPr b="1" sz="1000" spc="-1" strike="noStrike">
                    <a:solidFill>
                      <a:srgbClr val="00b0f0"/>
                    </a:solidFill>
                    <a:latin typeface="Aquawax"/>
                  </a:defRPr>
                </a:pPr>
              </a:p>
            </c:txPr>
            <c:dLblPos val="outEnd"/>
            <c:showLegendKey val="0"/>
            <c:showVal val="0"/>
            <c:showCatName val="0"/>
            <c:showSerName val="0"/>
            <c:showPercent val="0"/>
            <c:separator>; </c:separator>
            <c:showLeaderLines val="0"/>
          </c:dLbls>
          <c:cat>
            <c:strRef>
              <c:f>categories</c:f>
              <c:strCache>
                <c:ptCount val="11"/>
                <c:pt idx="0">
                  <c:v>ECU</c:v>
                </c:pt>
                <c:pt idx="1">
                  <c:v>MEX</c:v>
                </c:pt>
                <c:pt idx="2">
                  <c:v>URY</c:v>
                </c:pt>
                <c:pt idx="3">
                  <c:v>ARG</c:v>
                </c:pt>
                <c:pt idx="4">
                  <c:v>PER</c:v>
                </c:pt>
                <c:pt idx="5">
                  <c:v>PRY</c:v>
                </c:pt>
                <c:pt idx="6">
                  <c:v>BOL</c:v>
                </c:pt>
                <c:pt idx="7">
                  <c:v>BRA</c:v>
                </c:pt>
                <c:pt idx="8">
                  <c:v>CHL</c:v>
                </c:pt>
                <c:pt idx="9">
                  <c:v>PAN</c:v>
                </c:pt>
                <c:pt idx="10">
                  <c:v>COL</c:v>
                </c:pt>
              </c:strCache>
            </c:strRef>
          </c:cat>
          <c:val>
            <c:numRef>
              <c:f>0</c:f>
              <c:numCache>
                <c:formatCode>General</c:formatCode>
                <c:ptCount val="11"/>
                <c:pt idx="0">
                  <c:v>0.4</c:v>
                </c:pt>
                <c:pt idx="1">
                  <c:v>0.11626592711033</c:v>
                </c:pt>
                <c:pt idx="2">
                  <c:v>-0.00636715771504366</c:v>
                </c:pt>
                <c:pt idx="3">
                  <c:v>-0.193840875545241</c:v>
                </c:pt>
                <c:pt idx="4">
                  <c:v>-1.363</c:v>
                </c:pt>
                <c:pt idx="5">
                  <c:v>-1.38086585946192</c:v>
                </c:pt>
                <c:pt idx="6">
                  <c:v>-2.38063384145055</c:v>
                </c:pt>
                <c:pt idx="7">
                  <c:v>-2.84004934072055</c:v>
                </c:pt>
                <c:pt idx="8">
                  <c:v>-3.6</c:v>
                </c:pt>
                <c:pt idx="9">
                  <c:v>-3.9</c:v>
                </c:pt>
                <c:pt idx="10">
                  <c:v>-4.07794910313994</c:v>
                </c:pt>
              </c:numCache>
            </c:numRef>
          </c:val>
        </c:ser>
        <c:gapWidth val="80"/>
        <c:overlap val="-27"/>
        <c:axId val="30469468"/>
        <c:axId val="12684173"/>
      </c:barChart>
      <c:catAx>
        <c:axId val="30469468"/>
        <c:scaling>
          <c:orientation val="minMax"/>
        </c:scaling>
        <c:delete val="0"/>
        <c:axPos val="b"/>
        <c:numFmt formatCode="[$-380A]dd/mm/yyyy" sourceLinked="1"/>
        <c:majorTickMark val="none"/>
        <c:minorTickMark val="none"/>
        <c:tickLblPos val="low"/>
        <c:spPr>
          <a:ln w="9360">
            <a:solidFill>
              <a:srgbClr val="595959"/>
            </a:solidFill>
            <a:round/>
          </a:ln>
        </c:spPr>
        <c:txPr>
          <a:bodyPr/>
          <a:lstStyle/>
          <a:p>
            <a:pPr>
              <a:defRPr b="0" sz="1000" spc="-1" strike="noStrike">
                <a:solidFill>
                  <a:srgbClr val="000000"/>
                </a:solidFill>
                <a:latin typeface="Aquawax"/>
              </a:defRPr>
            </a:pPr>
          </a:p>
        </c:txPr>
        <c:crossAx val="12684173"/>
        <c:crosses val="autoZero"/>
        <c:auto val="1"/>
        <c:lblAlgn val="ctr"/>
        <c:lblOffset val="100"/>
        <c:noMultiLvlLbl val="0"/>
      </c:catAx>
      <c:valAx>
        <c:axId val="12684173"/>
        <c:scaling>
          <c:orientation val="minMax"/>
        </c:scaling>
        <c:delete val="0"/>
        <c:axPos val="l"/>
        <c:numFmt formatCode="0.0" sourceLinked="0"/>
        <c:majorTickMark val="none"/>
        <c:minorTickMark val="none"/>
        <c:tickLblPos val="nextTo"/>
        <c:spPr>
          <a:ln w="6480">
            <a:solidFill>
              <a:srgbClr val="535353"/>
            </a:solidFill>
            <a:round/>
          </a:ln>
        </c:spPr>
        <c:txPr>
          <a:bodyPr/>
          <a:lstStyle/>
          <a:p>
            <a:pPr>
              <a:defRPr b="0" sz="1000" spc="-1" strike="noStrike">
                <a:solidFill>
                  <a:srgbClr val="000000"/>
                </a:solidFill>
                <a:latin typeface="Aquawax"/>
              </a:defRPr>
            </a:pPr>
          </a:p>
        </c:txPr>
        <c:crossAx val="30469468"/>
        <c:crosses val="autoZero"/>
        <c:crossBetween val="between"/>
      </c:valAx>
      <c:spPr>
        <a:noFill/>
        <a:ln>
          <a:noFill/>
        </a:ln>
      </c:spPr>
    </c:plotArea>
    <c:plotVisOnly val="1"/>
    <c:dispBlanksAs val="gap"/>
  </c:chart>
  <c:spPr>
    <a:noFill/>
    <a:ln w="9360">
      <a:noFill/>
    </a:ln>
  </c:spPr>
</c:chartSpace>
</file>

<file path=ppt/charts/chart36.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barChart>
        <c:barDir val="col"/>
        <c:grouping val="clustered"/>
        <c:varyColors val="0"/>
        <c:ser>
          <c:idx val="0"/>
          <c:order val="0"/>
          <c:tx>
            <c:strRef>
              <c:f>label 0</c:f>
              <c:strCache>
                <c:ptCount val="1"/>
                <c:pt idx="0">
                  <c:v>Serie1</c:v>
                </c:pt>
              </c:strCache>
            </c:strRef>
          </c:tx>
          <c:spPr>
            <a:solidFill>
              <a:srgbClr val="bfbfbf"/>
            </a:solidFill>
            <a:ln>
              <a:noFill/>
            </a:ln>
          </c:spPr>
          <c:invertIfNegative val="0"/>
          <c:dPt>
            <c:idx val="1"/>
            <c:invertIfNegative val="0"/>
            <c:spPr>
              <a:solidFill>
                <a:srgbClr val="8faadc"/>
              </a:solidFill>
              <a:ln>
                <a:noFill/>
              </a:ln>
            </c:spPr>
          </c:dPt>
          <c:dLbls>
            <c:dLbl>
              <c:idx val="1"/>
              <c:txPr>
                <a:bodyPr/>
                <a:lstStyle/>
                <a:p>
                  <a:pPr>
                    <a:defRPr b="0" sz="1000" spc="-1" strike="noStrike">
                      <a:solidFill>
                        <a:srgbClr val="000000"/>
                      </a:solidFill>
                      <a:latin typeface="Aquawax"/>
                    </a:defRPr>
                  </a:pPr>
                </a:p>
              </c:txPr>
              <c:dLblPos val="outEnd"/>
              <c:showLegendKey val="0"/>
              <c:showVal val="0"/>
              <c:showCatName val="0"/>
              <c:showSerName val="0"/>
              <c:showPercent val="0"/>
              <c:separator>; </c:separator>
            </c:dLbl>
            <c:txPr>
              <a:bodyPr/>
              <a:lstStyle/>
              <a:p>
                <a:pPr>
                  <a:defRPr b="0" sz="1000" spc="-1" strike="noStrike">
                    <a:solidFill>
                      <a:srgbClr val="000000"/>
                    </a:solidFill>
                    <a:latin typeface="Aquawax"/>
                  </a:defRPr>
                </a:pPr>
              </a:p>
            </c:txPr>
            <c:dLblPos val="outEnd"/>
            <c:showLegendKey val="0"/>
            <c:showVal val="0"/>
            <c:showCatName val="0"/>
            <c:showSerName val="0"/>
            <c:showPercent val="0"/>
            <c:separator>; </c:separator>
            <c:showLeaderLines val="0"/>
          </c:dLbls>
          <c:cat>
            <c:strRef>
              <c:f>categories</c:f>
              <c:strCache>
                <c:ptCount val="11"/>
                <c:pt idx="0">
                  <c:v>PER</c:v>
                </c:pt>
                <c:pt idx="1">
                  <c:v>URY</c:v>
                </c:pt>
                <c:pt idx="2">
                  <c:v>PAR</c:v>
                </c:pt>
                <c:pt idx="3">
                  <c:v>BRA</c:v>
                </c:pt>
                <c:pt idx="4">
                  <c:v>COL</c:v>
                </c:pt>
                <c:pt idx="5">
                  <c:v>BOL</c:v>
                </c:pt>
                <c:pt idx="6">
                  <c:v>MEX</c:v>
                </c:pt>
                <c:pt idx="7">
                  <c:v>CHL</c:v>
                </c:pt>
                <c:pt idx="8">
                  <c:v>ARG</c:v>
                </c:pt>
                <c:pt idx="9">
                  <c:v>PAN</c:v>
                </c:pt>
                <c:pt idx="10">
                  <c:v>ECU</c:v>
                </c:pt>
              </c:strCache>
            </c:strRef>
          </c:cat>
          <c:val>
            <c:numRef>
              <c:f>0</c:f>
              <c:numCache>
                <c:formatCode>General</c:formatCode>
                <c:ptCount val="11"/>
                <c:pt idx="0">
                  <c:v>29.685838654021</c:v>
                </c:pt>
                <c:pt idx="1">
                  <c:v>25.5598808255843</c:v>
                </c:pt>
                <c:pt idx="2">
                  <c:v>21.5181414685475</c:v>
                </c:pt>
                <c:pt idx="3">
                  <c:v>19.41</c:v>
                </c:pt>
                <c:pt idx="4">
                  <c:v>16.42</c:v>
                </c:pt>
                <c:pt idx="5">
                  <c:v>15.27</c:v>
                </c:pt>
                <c:pt idx="6">
                  <c:v>14.55</c:v>
                </c:pt>
                <c:pt idx="7">
                  <c:v>14.12</c:v>
                </c:pt>
                <c:pt idx="8">
                  <c:v>9.98</c:v>
                </c:pt>
                <c:pt idx="9">
                  <c:v>6.54863235583452</c:v>
                </c:pt>
                <c:pt idx="10">
                  <c:v>2.44</c:v>
                </c:pt>
              </c:numCache>
            </c:numRef>
          </c:val>
        </c:ser>
        <c:gapWidth val="100"/>
        <c:overlap val="0"/>
        <c:axId val="70109497"/>
        <c:axId val="84358125"/>
      </c:barChart>
      <c:catAx>
        <c:axId val="70109497"/>
        <c:scaling>
          <c:orientation val="minMax"/>
        </c:scaling>
        <c:delete val="0"/>
        <c:axPos val="b"/>
        <c:numFmt formatCode="[$-380A]dd/mm/yyyy" sourceLinked="1"/>
        <c:majorTickMark val="none"/>
        <c:minorTickMark val="none"/>
        <c:tickLblPos val="nextTo"/>
        <c:spPr>
          <a:ln w="9360">
            <a:solidFill>
              <a:srgbClr val="404040"/>
            </a:solidFill>
            <a:round/>
          </a:ln>
        </c:spPr>
        <c:txPr>
          <a:bodyPr/>
          <a:lstStyle/>
          <a:p>
            <a:pPr>
              <a:defRPr b="0" sz="1000" spc="-1" strike="noStrike">
                <a:solidFill>
                  <a:srgbClr val="000000"/>
                </a:solidFill>
                <a:latin typeface="Aquawax"/>
              </a:defRPr>
            </a:pPr>
          </a:p>
        </c:txPr>
        <c:crossAx val="84358125"/>
        <c:crosses val="autoZero"/>
        <c:auto val="1"/>
        <c:lblAlgn val="ctr"/>
        <c:lblOffset val="100"/>
        <c:noMultiLvlLbl val="0"/>
      </c:catAx>
      <c:valAx>
        <c:axId val="84358125"/>
        <c:scaling>
          <c:orientation val="minMax"/>
          <c:max val="30"/>
        </c:scaling>
        <c:delete val="0"/>
        <c:axPos val="l"/>
        <c:numFmt formatCode="0"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70109497"/>
        <c:crosses val="autoZero"/>
        <c:crossBetween val="between"/>
        <c:majorUnit val="10"/>
      </c:valAx>
      <c:spPr>
        <a:noFill/>
        <a:ln>
          <a:noFill/>
        </a:ln>
      </c:spPr>
    </c:plotArea>
    <c:plotVisOnly val="1"/>
    <c:dispBlanksAs val="gap"/>
  </c:chart>
  <c:spPr>
    <a:noFill/>
    <a:ln w="9360">
      <a:noFill/>
    </a:ln>
  </c:spPr>
</c:chartSpace>
</file>

<file path=ppt/charts/chart4.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175256834407104"/>
          <c:y val="0.0667081324832841"/>
          <c:w val="0.720006965000871"/>
          <c:h val="0.858342403980718"/>
        </c:manualLayout>
      </c:layout>
      <c:barChart>
        <c:barDir val="col"/>
        <c:grouping val="clustered"/>
        <c:varyColors val="0"/>
        <c:ser>
          <c:idx val="0"/>
          <c:order val="0"/>
          <c:tx>
            <c:strRef>
              <c:f>label 0</c:f>
              <c:strCache>
                <c:ptCount val="1"/>
                <c:pt idx="0">
                  <c:v>2020</c:v>
                </c:pt>
              </c:strCache>
            </c:strRef>
          </c:tx>
          <c:spPr>
            <a:solidFill>
              <a:srgbClr val="bfbfbf"/>
            </a:solidFill>
            <a:ln>
              <a:noFill/>
            </a:ln>
          </c:spPr>
          <c:invertIfNegative val="0"/>
          <c:dLbls>
            <c:txPr>
              <a:bodyPr/>
              <a:lstStyle/>
              <a:p>
                <a:pPr>
                  <a:defRPr b="0" sz="1050" spc="-1" strike="noStrike">
                    <a:solidFill>
                      <a:srgbClr val="000000"/>
                    </a:solidFill>
                    <a:latin typeface="Aquawax"/>
                  </a:defRPr>
                </a:pPr>
              </a:p>
            </c:txPr>
            <c:dLblPos val="outEnd"/>
            <c:showLegendKey val="0"/>
            <c:showVal val="0"/>
            <c:showCatName val="0"/>
            <c:showSerName val="0"/>
            <c:showPercent val="0"/>
            <c:separator>; </c:separator>
            <c:showLeaderLines val="0"/>
          </c:dLbls>
          <c:cat>
            <c:strRef>
              <c:f>categories</c:f>
              <c:strCache>
                <c:ptCount val="8"/>
                <c:pt idx="0">
                  <c:v>Jan</c:v>
                </c:pt>
                <c:pt idx="1">
                  <c:v>Feb</c:v>
                </c:pt>
                <c:pt idx="2">
                  <c:v>Mar</c:v>
                </c:pt>
                <c:pt idx="3">
                  <c:v>Apr</c:v>
                </c:pt>
                <c:pt idx="4">
                  <c:v>May</c:v>
                </c:pt>
                <c:pt idx="5">
                  <c:v>Jun</c:v>
                </c:pt>
                <c:pt idx="6">
                  <c:v>Jul</c:v>
                </c:pt>
                <c:pt idx="7">
                  <c:v>Aug</c:v>
                </c:pt>
              </c:strCache>
            </c:strRef>
          </c:cat>
          <c:val>
            <c:numRef>
              <c:f>0</c:f>
              <c:numCache>
                <c:formatCode>General</c:formatCode>
                <c:ptCount val="8"/>
                <c:pt idx="0">
                  <c:v>3093</c:v>
                </c:pt>
                <c:pt idx="1">
                  <c:v>2900</c:v>
                </c:pt>
                <c:pt idx="2">
                  <c:v>2464</c:v>
                </c:pt>
                <c:pt idx="3">
                  <c:v>1308</c:v>
                </c:pt>
                <c:pt idx="4">
                  <c:v>1632</c:v>
                </c:pt>
                <c:pt idx="5">
                  <c:v>2495</c:v>
                </c:pt>
                <c:pt idx="6">
                  <c:v>3106</c:v>
                </c:pt>
                <c:pt idx="7">
                  <c:v>3398</c:v>
                </c:pt>
              </c:numCache>
            </c:numRef>
          </c:val>
        </c:ser>
        <c:gapWidth val="150"/>
        <c:overlap val="0"/>
        <c:axId val="5387203"/>
        <c:axId val="33164692"/>
      </c:barChart>
      <c:lineChart>
        <c:grouping val="standard"/>
        <c:varyColors val="0"/>
        <c:ser>
          <c:idx val="1"/>
          <c:order val="1"/>
          <c:tx>
            <c:strRef>
              <c:f>label 1</c:f>
              <c:strCache>
                <c:ptCount val="1"/>
                <c:pt idx="0">
                  <c:v>YoY Change, in %</c:v>
                </c:pt>
              </c:strCache>
            </c:strRef>
          </c:tx>
          <c:spPr>
            <a:solidFill>
              <a:srgbClr val="00a44a"/>
            </a:solidFill>
            <a:ln w="34920">
              <a:solidFill>
                <a:srgbClr val="00a44a"/>
              </a:solidFill>
              <a:round/>
            </a:ln>
          </c:spPr>
          <c:marker>
            <c:symbol val="none"/>
          </c:marker>
          <c:dLbls>
            <c:txPr>
              <a:bodyPr/>
              <a:lstStyle/>
              <a:p>
                <a:pPr>
                  <a:defRPr b="0" sz="1050" spc="-1" strike="noStrike">
                    <a:solidFill>
                      <a:srgbClr val="000000"/>
                    </a:solidFill>
                    <a:latin typeface="Aquawax"/>
                  </a:defRPr>
                </a:pPr>
              </a:p>
            </c:txPr>
            <c:dLblPos val="r"/>
            <c:showLegendKey val="0"/>
            <c:showVal val="0"/>
            <c:showCatName val="0"/>
            <c:showSerName val="0"/>
            <c:showPercent val="0"/>
            <c:separator>; </c:separator>
            <c:showLeaderLines val="0"/>
          </c:dLbls>
          <c:cat>
            <c:strRef>
              <c:f>categories</c:f>
              <c:strCache>
                <c:ptCount val="8"/>
                <c:pt idx="0">
                  <c:v>Jan</c:v>
                </c:pt>
                <c:pt idx="1">
                  <c:v>Feb</c:v>
                </c:pt>
                <c:pt idx="2">
                  <c:v>Mar</c:v>
                </c:pt>
                <c:pt idx="3">
                  <c:v>Apr</c:v>
                </c:pt>
                <c:pt idx="4">
                  <c:v>May</c:v>
                </c:pt>
                <c:pt idx="5">
                  <c:v>Jun</c:v>
                </c:pt>
                <c:pt idx="6">
                  <c:v>Jul</c:v>
                </c:pt>
                <c:pt idx="7">
                  <c:v>Aug</c:v>
                </c:pt>
              </c:strCache>
            </c:strRef>
          </c:cat>
          <c:val>
            <c:numRef>
              <c:f>1</c:f>
              <c:numCache>
                <c:formatCode>General</c:formatCode>
                <c:ptCount val="8"/>
                <c:pt idx="0">
                  <c:v>-0.161394448030983</c:v>
                </c:pt>
                <c:pt idx="1">
                  <c:v>-10.6041923551171</c:v>
                </c:pt>
                <c:pt idx="2">
                  <c:v>-24.5560318432333</c:v>
                </c:pt>
                <c:pt idx="3">
                  <c:v>-57.2967678746327</c:v>
                </c:pt>
                <c:pt idx="4">
                  <c:v>-53.1438415159345</c:v>
                </c:pt>
                <c:pt idx="5">
                  <c:v>-26.5744555620953</c:v>
                </c:pt>
                <c:pt idx="6">
                  <c:v>-15.894936366098</c:v>
                </c:pt>
                <c:pt idx="7">
                  <c:v>-3.84833050367855</c:v>
                </c:pt>
              </c:numCache>
            </c:numRef>
          </c:val>
          <c:smooth val="0"/>
        </c:ser>
        <c:hiLowLines>
          <c:spPr>
            <a:ln>
              <a:noFill/>
            </a:ln>
          </c:spPr>
        </c:hiLowLines>
        <c:marker val="0"/>
        <c:axId val="33465637"/>
        <c:axId val="91909919"/>
      </c:lineChart>
      <c:catAx>
        <c:axId val="5387203"/>
        <c:scaling>
          <c:orientation val="minMax"/>
        </c:scaling>
        <c:delete val="0"/>
        <c:axPos val="b"/>
        <c:numFmt formatCode="[$-380A]dd/mm/yyyy" sourceLinked="1"/>
        <c:majorTickMark val="none"/>
        <c:minorTickMark val="none"/>
        <c:tickLblPos val="nextTo"/>
        <c:spPr>
          <a:ln w="9360">
            <a:solidFill>
              <a:srgbClr val="404040"/>
            </a:solidFill>
            <a:round/>
          </a:ln>
        </c:spPr>
        <c:txPr>
          <a:bodyPr/>
          <a:lstStyle/>
          <a:p>
            <a:pPr>
              <a:defRPr b="0" sz="1050" spc="-1" strike="noStrike">
                <a:solidFill>
                  <a:srgbClr val="000000"/>
                </a:solidFill>
                <a:latin typeface="Aquawax"/>
              </a:defRPr>
            </a:pPr>
          </a:p>
        </c:txPr>
        <c:crossAx val="33164692"/>
        <c:crosses val="autoZero"/>
        <c:auto val="1"/>
        <c:lblAlgn val="ctr"/>
        <c:lblOffset val="100"/>
        <c:noMultiLvlLbl val="0"/>
      </c:catAx>
      <c:valAx>
        <c:axId val="33164692"/>
        <c:scaling>
          <c:orientation val="minMax"/>
        </c:scaling>
        <c:delete val="0"/>
        <c:axPos val="l"/>
        <c:numFmt formatCode="#,##0" sourceLinked="0"/>
        <c:majorTickMark val="none"/>
        <c:minorTickMark val="none"/>
        <c:tickLblPos val="nextTo"/>
        <c:spPr>
          <a:ln w="6480">
            <a:solidFill>
              <a:srgbClr val="404040"/>
            </a:solidFill>
            <a:round/>
          </a:ln>
        </c:spPr>
        <c:txPr>
          <a:bodyPr/>
          <a:lstStyle/>
          <a:p>
            <a:pPr>
              <a:defRPr b="0" sz="1050" spc="-1" strike="noStrike">
                <a:solidFill>
                  <a:srgbClr val="000000"/>
                </a:solidFill>
                <a:latin typeface="Aquawax"/>
              </a:defRPr>
            </a:pPr>
          </a:p>
        </c:txPr>
        <c:crossAx val="5387203"/>
        <c:crosses val="autoZero"/>
        <c:crossBetween val="between"/>
        <c:majorUnit val="1000"/>
      </c:valAx>
      <c:catAx>
        <c:axId val="33465637"/>
        <c:scaling>
          <c:orientation val="minMax"/>
        </c:scaling>
        <c:delete val="1"/>
        <c:axPos val="t"/>
        <c:numFmt formatCode="[$-380A]dd/mm/yyyy" sourceLinked="1"/>
        <c:majorTickMark val="out"/>
        <c:minorTickMark val="none"/>
        <c:tickLblPos val="nextTo"/>
        <c:spPr>
          <a:ln w="6480">
            <a:solidFill>
              <a:srgbClr val="8b8b8b"/>
            </a:solidFill>
            <a:round/>
          </a:ln>
        </c:spPr>
        <c:txPr>
          <a:bodyPr/>
          <a:lstStyle/>
          <a:p>
            <a:pPr>
              <a:defRPr b="0" sz="1050" spc="-1" strike="noStrike">
                <a:solidFill>
                  <a:srgbClr val="000000"/>
                </a:solidFill>
                <a:latin typeface="Aquawax"/>
              </a:defRPr>
            </a:pPr>
          </a:p>
        </c:txPr>
        <c:crossAx val="91909919"/>
        <c:auto val="1"/>
        <c:lblAlgn val="ctr"/>
        <c:lblOffset val="100"/>
        <c:noMultiLvlLbl val="0"/>
      </c:catAx>
      <c:valAx>
        <c:axId val="91909919"/>
        <c:scaling>
          <c:orientation val="minMax"/>
          <c:max val="10"/>
        </c:scaling>
        <c:delete val="0"/>
        <c:axPos val="r"/>
        <c:numFmt formatCode="0" sourceLinked="0"/>
        <c:majorTickMark val="none"/>
        <c:minorTickMark val="none"/>
        <c:tickLblPos val="nextTo"/>
        <c:spPr>
          <a:ln w="6480">
            <a:solidFill>
              <a:srgbClr val="00b050"/>
            </a:solidFill>
            <a:round/>
          </a:ln>
        </c:spPr>
        <c:txPr>
          <a:bodyPr/>
          <a:lstStyle/>
          <a:p>
            <a:pPr>
              <a:defRPr b="1" sz="1050" spc="-1" strike="noStrike">
                <a:solidFill>
                  <a:srgbClr val="00a44a"/>
                </a:solidFill>
                <a:latin typeface="Aquawax"/>
              </a:defRPr>
            </a:pPr>
          </a:p>
        </c:txPr>
        <c:crossAx val="33465637"/>
        <c:crosses val="max"/>
        <c:crossBetween val="between"/>
      </c:valAx>
      <c:spPr>
        <a:noFill/>
        <a:ln>
          <a:noFill/>
        </a:ln>
      </c:spPr>
    </c:plotArea>
    <c:plotVisOnly val="1"/>
    <c:dispBlanksAs val="gap"/>
  </c:chart>
  <c:spPr>
    <a:noFill/>
    <a:ln w="9360">
      <a:noFill/>
    </a:ln>
  </c:spPr>
</c:chartSpace>
</file>

<file path=ppt/charts/chart5.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117517847336628"/>
          <c:y val="0.0417671374440234"/>
          <c:w val="0.852462017206663"/>
          <c:h val="0.861608680675164"/>
        </c:manualLayout>
      </c:layout>
      <c:barChart>
        <c:barDir val="col"/>
        <c:grouping val="clustered"/>
        <c:varyColors val="0"/>
        <c:ser>
          <c:idx val="0"/>
          <c:order val="0"/>
          <c:spPr>
            <a:solidFill>
              <a:srgbClr val="00b0f0"/>
            </a:solidFill>
            <a:ln>
              <a:noFill/>
            </a:ln>
          </c:spPr>
          <c:invertIfNegative val="0"/>
          <c:dLbls>
            <c:txPr>
              <a:bodyPr/>
              <a:lstStyle/>
              <a:p>
                <a:pPr>
                  <a:defRPr b="0" sz="1000" spc="-1" strike="noStrike">
                    <a:solidFill>
                      <a:srgbClr val="000000"/>
                    </a:solidFill>
                    <a:latin typeface="Aquawax"/>
                  </a:defRPr>
                </a:pPr>
              </a:p>
            </c:txPr>
            <c:dLblPos val="outEnd"/>
            <c:showLegendKey val="0"/>
            <c:showVal val="0"/>
            <c:showCatName val="0"/>
            <c:showSerName val="0"/>
            <c:showPercent val="0"/>
            <c:separator>; </c:separator>
            <c:showLeaderLines val="0"/>
          </c:dLbls>
          <c:cat>
            <c:strRef>
              <c:f>categories</c:f>
              <c:strCache>
                <c:ptCount val="19"/>
                <c:pt idx="0">
                  <c:v>Jan-19</c:v>
                </c:pt>
                <c:pt idx="1">
                  <c:v>Feb-19</c:v>
                </c:pt>
                <c:pt idx="2">
                  <c:v>Mar-19</c:v>
                </c:pt>
                <c:pt idx="3">
                  <c:v>Apr-19</c:v>
                </c:pt>
                <c:pt idx="4">
                  <c:v>May-19</c:v>
                </c:pt>
                <c:pt idx="5">
                  <c:v>Jun-19</c:v>
                </c:pt>
                <c:pt idx="6">
                  <c:v>Jul-19</c:v>
                </c:pt>
                <c:pt idx="7">
                  <c:v>Aug-19</c:v>
                </c:pt>
                <c:pt idx="8">
                  <c:v>Sep-19</c:v>
                </c:pt>
                <c:pt idx="9">
                  <c:v>Oct-19</c:v>
                </c:pt>
                <c:pt idx="10">
                  <c:v>Nov-19</c:v>
                </c:pt>
                <c:pt idx="11">
                  <c:v>Dec-19</c:v>
                </c:pt>
                <c:pt idx="12">
                  <c:v>Jan-20</c:v>
                </c:pt>
                <c:pt idx="13">
                  <c:v>Feb-20</c:v>
                </c:pt>
                <c:pt idx="14">
                  <c:v>Mar-20</c:v>
                </c:pt>
                <c:pt idx="15">
                  <c:v>Apr-20</c:v>
                </c:pt>
                <c:pt idx="16">
                  <c:v>May-20</c:v>
                </c:pt>
                <c:pt idx="17">
                  <c:v>Jun-20</c:v>
                </c:pt>
                <c:pt idx="18">
                  <c:v>Jul-20</c:v>
                </c:pt>
              </c:strCache>
            </c:strRef>
          </c:cat>
          <c:val>
            <c:numRef>
              <c:f>0</c:f>
              <c:numCache>
                <c:formatCode>General</c:formatCode>
                <c:ptCount val="19"/>
                <c:pt idx="0">
                  <c:v>1.5701743825786</c:v>
                </c:pt>
                <c:pt idx="1">
                  <c:v>-0.0262630776636352</c:v>
                </c:pt>
                <c:pt idx="2">
                  <c:v>2.45305166870899</c:v>
                </c:pt>
                <c:pt idx="3">
                  <c:v>-12.2056428419093</c:v>
                </c:pt>
                <c:pt idx="4">
                  <c:v>7.67258493803218</c:v>
                </c:pt>
                <c:pt idx="5">
                  <c:v>-4.31395541169861</c:v>
                </c:pt>
                <c:pt idx="6">
                  <c:v>0.669798755902495</c:v>
                </c:pt>
                <c:pt idx="7">
                  <c:v>-0.693835668627718</c:v>
                </c:pt>
                <c:pt idx="8">
                  <c:v>5.06787907612007</c:v>
                </c:pt>
                <c:pt idx="9">
                  <c:v>2.1270421619713</c:v>
                </c:pt>
                <c:pt idx="10">
                  <c:v>-1.07615283198164</c:v>
                </c:pt>
                <c:pt idx="11">
                  <c:v>1.67572356306713</c:v>
                </c:pt>
                <c:pt idx="12">
                  <c:v>1.41331260889304</c:v>
                </c:pt>
                <c:pt idx="13">
                  <c:v>-3.52153330653892</c:v>
                </c:pt>
                <c:pt idx="14">
                  <c:v>2.83413044242702</c:v>
                </c:pt>
                <c:pt idx="15">
                  <c:v>-10.1790972862933</c:v>
                </c:pt>
                <c:pt idx="16">
                  <c:v>-19.4319608884312</c:v>
                </c:pt>
                <c:pt idx="17">
                  <c:v>-3.68088008452507</c:v>
                </c:pt>
                <c:pt idx="18">
                  <c:v>-0.598536386996662</c:v>
                </c:pt>
              </c:numCache>
            </c:numRef>
          </c:val>
        </c:ser>
        <c:gapWidth val="50"/>
        <c:overlap val="-27"/>
        <c:axId val="2091309"/>
        <c:axId val="13872711"/>
      </c:barChart>
      <c:catAx>
        <c:axId val="2091309"/>
        <c:scaling>
          <c:orientation val="minMax"/>
        </c:scaling>
        <c:delete val="0"/>
        <c:axPos val="b"/>
        <c:numFmt formatCode="[$-380A]dd/mm/yyyy" sourceLinked="1"/>
        <c:majorTickMark val="none"/>
        <c:minorTickMark val="none"/>
        <c:tickLblPos val="low"/>
        <c:spPr>
          <a:ln w="9360">
            <a:solidFill>
              <a:srgbClr val="404040"/>
            </a:solidFill>
            <a:round/>
          </a:ln>
        </c:spPr>
        <c:txPr>
          <a:bodyPr/>
          <a:lstStyle/>
          <a:p>
            <a:pPr>
              <a:defRPr b="0" sz="1000" spc="-1" strike="noStrike">
                <a:solidFill>
                  <a:srgbClr val="000000"/>
                </a:solidFill>
                <a:latin typeface="Aquawax"/>
              </a:defRPr>
            </a:pPr>
          </a:p>
        </c:txPr>
        <c:crossAx val="13872711"/>
        <c:crosses val="autoZero"/>
        <c:auto val="1"/>
        <c:lblAlgn val="ctr"/>
        <c:lblOffset val="100"/>
        <c:noMultiLvlLbl val="0"/>
      </c:catAx>
      <c:valAx>
        <c:axId val="13872711"/>
        <c:scaling>
          <c:orientation val="minMax"/>
          <c:min val="-20"/>
        </c:scaling>
        <c:delete val="0"/>
        <c:axPos val="l"/>
        <c:numFmt formatCode="0" sourceLinked="0"/>
        <c:majorTickMark val="none"/>
        <c:minorTickMark val="none"/>
        <c:tickLblPos val="nextTo"/>
        <c:spPr>
          <a:ln w="6480">
            <a:solidFill>
              <a:srgbClr val="404040"/>
            </a:solidFill>
            <a:round/>
          </a:ln>
        </c:spPr>
        <c:txPr>
          <a:bodyPr/>
          <a:lstStyle/>
          <a:p>
            <a:pPr>
              <a:defRPr b="0" sz="1000" spc="-1" strike="noStrike">
                <a:solidFill>
                  <a:srgbClr val="000000"/>
                </a:solidFill>
                <a:latin typeface="Aquawax"/>
              </a:defRPr>
            </a:pPr>
          </a:p>
        </c:txPr>
        <c:crossAx val="2091309"/>
        <c:crosses val="autoZero"/>
        <c:crossBetween val="between"/>
      </c:valAx>
      <c:spPr>
        <a:noFill/>
        <a:ln w="25560">
          <a:noFill/>
        </a:ln>
      </c:spPr>
    </c:plotArea>
    <c:plotVisOnly val="1"/>
    <c:dispBlanksAs val="gap"/>
  </c:chart>
  <c:spPr>
    <a:solidFill>
      <a:srgbClr val="ffffff"/>
    </a:solidFill>
    <a:ln w="9360">
      <a:noFill/>
    </a:ln>
  </c:spPr>
</c:chartSpace>
</file>

<file path=ppt/charts/chart6.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111075024358558"/>
          <c:y val="0.0700392219643"/>
          <c:w val="0.852711919454368"/>
          <c:h val="0.782758344673017"/>
        </c:manualLayout>
      </c:layout>
      <c:barChart>
        <c:barDir val="col"/>
        <c:grouping val="stacked"/>
        <c:varyColors val="0"/>
        <c:ser>
          <c:idx val="0"/>
          <c:order val="0"/>
          <c:tx>
            <c:strRef>
              <c:f>label 0</c:f>
              <c:strCache>
                <c:ptCount val="1"/>
                <c:pt idx="0">
                  <c:v>Traditional</c:v>
                </c:pt>
              </c:strCache>
            </c:strRef>
          </c:tx>
          <c:spPr>
            <a:solidFill>
              <a:srgbClr val="0070c0"/>
            </a:solidFill>
            <a:ln>
              <a:noFill/>
            </a:ln>
          </c:spPr>
          <c:invertIfNegative val="0"/>
          <c:dLbls>
            <c:txPr>
              <a:bodyPr/>
              <a:lstStyle/>
              <a:p>
                <a:pPr>
                  <a:defRPr b="0" sz="10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8"/>
                <c:pt idx="0">
                  <c:v>Jan-20</c:v>
                </c:pt>
                <c:pt idx="1">
                  <c:v>Feb-20</c:v>
                </c:pt>
                <c:pt idx="2">
                  <c:v>Mar-20</c:v>
                </c:pt>
                <c:pt idx="3">
                  <c:v>Apr-20</c:v>
                </c:pt>
                <c:pt idx="4">
                  <c:v>May-20</c:v>
                </c:pt>
                <c:pt idx="5">
                  <c:v>Jun-20</c:v>
                </c:pt>
                <c:pt idx="6">
                  <c:v>Jul-20</c:v>
                </c:pt>
                <c:pt idx="7">
                  <c:v>Aug-20</c:v>
                </c:pt>
              </c:strCache>
            </c:strRef>
          </c:cat>
          <c:val>
            <c:numRef>
              <c:f>0</c:f>
              <c:numCache>
                <c:formatCode>General</c:formatCode>
                <c:ptCount val="8"/>
                <c:pt idx="0">
                  <c:v>50219</c:v>
                </c:pt>
                <c:pt idx="1">
                  <c:v>48052</c:v>
                </c:pt>
                <c:pt idx="2">
                  <c:v>124375</c:v>
                </c:pt>
                <c:pt idx="3">
                  <c:v>179121</c:v>
                </c:pt>
                <c:pt idx="4">
                  <c:v>168320</c:v>
                </c:pt>
                <c:pt idx="5">
                  <c:v>148505</c:v>
                </c:pt>
                <c:pt idx="6">
                  <c:v>119186</c:v>
                </c:pt>
                <c:pt idx="7">
                  <c:v>82747</c:v>
                </c:pt>
              </c:numCache>
            </c:numRef>
          </c:val>
        </c:ser>
        <c:ser>
          <c:idx val="1"/>
          <c:order val="1"/>
          <c:tx>
            <c:strRef>
              <c:f>label 1</c:f>
              <c:strCache>
                <c:ptCount val="1"/>
                <c:pt idx="0">
                  <c:v>Partial</c:v>
                </c:pt>
              </c:strCache>
            </c:strRef>
          </c:tx>
          <c:spPr>
            <a:solidFill>
              <a:srgbClr val="ed7d31"/>
            </a:solidFill>
            <a:ln>
              <a:noFill/>
            </a:ln>
          </c:spPr>
          <c:invertIfNegative val="0"/>
          <c:dLbls>
            <c:txPr>
              <a:bodyPr/>
              <a:lstStyle/>
              <a:p>
                <a:pPr>
                  <a:defRPr b="0" sz="1000" spc="-1" strike="noStrike">
                    <a:solidFill>
                      <a:srgbClr val="000000"/>
                    </a:solidFill>
                    <a:latin typeface="Aquawax"/>
                  </a:defRPr>
                </a:pPr>
              </a:p>
            </c:txPr>
            <c:dLblPos val="ctr"/>
            <c:showLegendKey val="0"/>
            <c:showVal val="0"/>
            <c:showCatName val="0"/>
            <c:showSerName val="0"/>
            <c:showPercent val="0"/>
            <c:separator>; </c:separator>
            <c:showLeaderLines val="0"/>
          </c:dLbls>
          <c:cat>
            <c:strRef>
              <c:f>categories</c:f>
              <c:strCache>
                <c:ptCount val="8"/>
                <c:pt idx="0">
                  <c:v>Jan-20</c:v>
                </c:pt>
                <c:pt idx="1">
                  <c:v>Feb-20</c:v>
                </c:pt>
                <c:pt idx="2">
                  <c:v>Mar-20</c:v>
                </c:pt>
                <c:pt idx="3">
                  <c:v>Apr-20</c:v>
                </c:pt>
                <c:pt idx="4">
                  <c:v>May-20</c:v>
                </c:pt>
                <c:pt idx="5">
                  <c:v>Jun-20</c:v>
                </c:pt>
                <c:pt idx="6">
                  <c:v>Jul-20</c:v>
                </c:pt>
                <c:pt idx="7">
                  <c:v>Aug-20</c:v>
                </c:pt>
              </c:strCache>
            </c:strRef>
          </c:cat>
          <c:val>
            <c:numRef>
              <c:f>1</c:f>
              <c:numCache>
                <c:formatCode>General</c:formatCode>
                <c:ptCount val="8"/>
                <c:pt idx="0">
                  <c:v>0</c:v>
                </c:pt>
                <c:pt idx="1">
                  <c:v>0</c:v>
                </c:pt>
                <c:pt idx="2">
                  <c:v>0</c:v>
                </c:pt>
                <c:pt idx="3">
                  <c:v>19428</c:v>
                </c:pt>
                <c:pt idx="4">
                  <c:v>28613</c:v>
                </c:pt>
                <c:pt idx="5">
                  <c:v>31865</c:v>
                </c:pt>
                <c:pt idx="6">
                  <c:v>29688</c:v>
                </c:pt>
                <c:pt idx="7">
                  <c:v>28144</c:v>
                </c:pt>
              </c:numCache>
            </c:numRef>
          </c:val>
        </c:ser>
        <c:gapWidth val="150"/>
        <c:overlap val="100"/>
        <c:axId val="17002866"/>
        <c:axId val="26512671"/>
      </c:barChart>
      <c:catAx>
        <c:axId val="17002866"/>
        <c:scaling>
          <c:orientation val="minMax"/>
        </c:scaling>
        <c:delete val="0"/>
        <c:axPos val="b"/>
        <c:numFmt formatCode="[$-380A]dd/mm/yyyy" sourceLinked="1"/>
        <c:majorTickMark val="none"/>
        <c:minorTickMark val="none"/>
        <c:tickLblPos val="nextTo"/>
        <c:spPr>
          <a:ln w="9360">
            <a:solidFill>
              <a:srgbClr val="404040"/>
            </a:solidFill>
            <a:round/>
          </a:ln>
        </c:spPr>
        <c:txPr>
          <a:bodyPr/>
          <a:lstStyle/>
          <a:p>
            <a:pPr>
              <a:defRPr b="0" sz="1000" spc="-1" strike="noStrike">
                <a:solidFill>
                  <a:srgbClr val="000000"/>
                </a:solidFill>
                <a:latin typeface="Aquawax"/>
              </a:defRPr>
            </a:pPr>
          </a:p>
        </c:txPr>
        <c:crossAx val="26512671"/>
        <c:crosses val="autoZero"/>
        <c:auto val="1"/>
        <c:lblAlgn val="ctr"/>
        <c:lblOffset val="100"/>
        <c:noMultiLvlLbl val="0"/>
      </c:catAx>
      <c:valAx>
        <c:axId val="26512671"/>
        <c:scaling>
          <c:orientation val="minMax"/>
          <c:max val="220000"/>
          <c:min val="0"/>
        </c:scaling>
        <c:delete val="0"/>
        <c:axPos val="l"/>
        <c:numFmt formatCode="#,##0" sourceLinked="0"/>
        <c:majorTickMark val="none"/>
        <c:minorTickMark val="none"/>
        <c:tickLblPos val="nextTo"/>
        <c:spPr>
          <a:ln w="6480">
            <a:solidFill>
              <a:srgbClr val="404040"/>
            </a:solidFill>
            <a:round/>
          </a:ln>
        </c:spPr>
        <c:txPr>
          <a:bodyPr/>
          <a:lstStyle/>
          <a:p>
            <a:pPr>
              <a:defRPr b="0" sz="1000" spc="-1" strike="noStrike">
                <a:solidFill>
                  <a:srgbClr val="000000"/>
                </a:solidFill>
                <a:latin typeface="Aquawax"/>
              </a:defRPr>
            </a:pPr>
          </a:p>
        </c:txPr>
        <c:crossAx val="17002866"/>
        <c:crosses val="autoZero"/>
        <c:crossBetween val="between"/>
        <c:dispUnits>
          <c:builtInUnit val="thousands"/>
          <c:dispUnitsLbl/>
        </c:dispUnits>
      </c:valAx>
      <c:spPr>
        <a:noFill/>
        <a:ln>
          <a:noFill/>
        </a:ln>
      </c:spPr>
    </c:plotArea>
    <c:legend>
      <c:legendPos val="t"/>
      <c:layout>
        <c:manualLayout>
          <c:xMode val="edge"/>
          <c:yMode val="edge"/>
          <c:x val="0.265242077466774"/>
          <c:y val="0.0376506796848472"/>
          <c:w val="0.567512888649914"/>
          <c:h val="0.0552247216506459"/>
        </c:manualLayout>
      </c:layout>
      <c:overlay val="0"/>
      <c:spPr>
        <a:noFill/>
        <a:ln>
          <a:noFill/>
        </a:ln>
      </c:spPr>
      <c:txPr>
        <a:bodyPr/>
        <a:lstStyle/>
        <a:p>
          <a:pPr>
            <a:defRPr b="0" sz="1100" spc="-1" strike="noStrike">
              <a:solidFill>
                <a:srgbClr val="000000"/>
              </a:solidFill>
              <a:latin typeface="Aquawax"/>
            </a:defRPr>
          </a:pPr>
        </a:p>
      </c:txPr>
    </c:legend>
    <c:plotVisOnly val="1"/>
    <c:dispBlanksAs val="gap"/>
  </c:chart>
  <c:spPr>
    <a:noFill/>
    <a:ln w="9360">
      <a:noFill/>
    </a:ln>
  </c:spPr>
</c:chartSpace>
</file>

<file path=ppt/charts/chart7.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barChart>
        <c:barDir val="col"/>
        <c:grouping val="clustered"/>
        <c:varyColors val="0"/>
        <c:ser>
          <c:idx val="0"/>
          <c:order val="0"/>
          <c:tx>
            <c:strRef>
              <c:f>label 0</c:f>
              <c:strCache>
                <c:ptCount val="1"/>
                <c:pt idx="0">
                  <c:v>Serie1</c:v>
                </c:pt>
              </c:strCache>
            </c:strRef>
          </c:tx>
          <c:spPr>
            <a:solidFill>
              <a:srgbClr val="bfbfbf"/>
            </a:solidFill>
            <a:ln>
              <a:noFill/>
            </a:ln>
          </c:spPr>
          <c:invertIfNegative val="0"/>
          <c:dPt>
            <c:idx val="0"/>
            <c:invertIfNegative val="0"/>
            <c:spPr>
              <a:solidFill>
                <a:srgbClr val="95b3d7"/>
              </a:solidFill>
              <a:ln>
                <a:solidFill>
                  <a:srgbClr val="404040"/>
                </a:solidFill>
                <a:prstDash val="sysDash"/>
              </a:ln>
            </c:spPr>
          </c:dPt>
          <c:dPt>
            <c:idx val="1"/>
            <c:invertIfNegative val="0"/>
            <c:spPr>
              <a:solidFill>
                <a:srgbClr val="bfbfbf"/>
              </a:solidFill>
              <a:ln>
                <a:solidFill>
                  <a:srgbClr val="404040"/>
                </a:solidFill>
                <a:prstDash val="sysDash"/>
              </a:ln>
            </c:spPr>
          </c:dPt>
          <c:dLbls>
            <c:dLbl>
              <c:idx val="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dLbl>
              <c:idx val="1"/>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showLeaderLines val="0"/>
          </c:dLbls>
          <c:cat>
            <c:strRef>
              <c:f>categories</c:f>
              <c:strCache>
                <c:ptCount val="11"/>
                <c:pt idx="0">
                  <c:v>URU</c:v>
                </c:pt>
                <c:pt idx="1">
                  <c:v>CHL</c:v>
                </c:pt>
                <c:pt idx="2">
                  <c:v>PAN</c:v>
                </c:pt>
                <c:pt idx="3">
                  <c:v>ARG</c:v>
                </c:pt>
                <c:pt idx="4">
                  <c:v>ECU</c:v>
                </c:pt>
                <c:pt idx="5">
                  <c:v>PRY</c:v>
                </c:pt>
                <c:pt idx="6">
                  <c:v>BOL</c:v>
                </c:pt>
                <c:pt idx="7">
                  <c:v>PER</c:v>
                </c:pt>
                <c:pt idx="8">
                  <c:v>BRA</c:v>
                </c:pt>
                <c:pt idx="9">
                  <c:v>MEX</c:v>
                </c:pt>
                <c:pt idx="10">
                  <c:v>COL</c:v>
                </c:pt>
              </c:strCache>
            </c:strRef>
          </c:cat>
          <c:val>
            <c:numRef>
              <c:f>0</c:f>
              <c:numCache>
                <c:formatCode>General</c:formatCode>
                <c:ptCount val="11"/>
                <c:pt idx="0">
                  <c:v>87.6190490722656</c:v>
                </c:pt>
                <c:pt idx="1">
                  <c:v>61.4285697937012</c:v>
                </c:pt>
                <c:pt idx="2">
                  <c:v>56.1904754638671</c:v>
                </c:pt>
                <c:pt idx="3">
                  <c:v>46.6666679382324</c:v>
                </c:pt>
                <c:pt idx="4">
                  <c:v>43.3333320617676</c:v>
                </c:pt>
                <c:pt idx="5">
                  <c:v>42.3809509277344</c:v>
                </c:pt>
                <c:pt idx="6">
                  <c:v>38.0952377319336</c:v>
                </c:pt>
                <c:pt idx="7">
                  <c:v>37.1428565979004</c:v>
                </c:pt>
                <c:pt idx="8">
                  <c:v>31.9047622680664</c:v>
                </c:pt>
                <c:pt idx="9">
                  <c:v>25.7142848968506</c:v>
                </c:pt>
                <c:pt idx="10">
                  <c:v>17.619047164917</c:v>
                </c:pt>
              </c:numCache>
            </c:numRef>
          </c:val>
        </c:ser>
        <c:gapWidth val="100"/>
        <c:overlap val="0"/>
        <c:axId val="1398452"/>
        <c:axId val="12158518"/>
      </c:barChart>
      <c:catAx>
        <c:axId val="1398452"/>
        <c:scaling>
          <c:orientation val="minMax"/>
        </c:scaling>
        <c:delete val="0"/>
        <c:axPos val="b"/>
        <c:numFmt formatCode="[$-380A]dd/mm/yyyy" sourceLinked="1"/>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12158518"/>
        <c:crosses val="autoZero"/>
        <c:auto val="1"/>
        <c:lblAlgn val="ctr"/>
        <c:lblOffset val="100"/>
        <c:noMultiLvlLbl val="0"/>
      </c:catAx>
      <c:valAx>
        <c:axId val="12158518"/>
        <c:scaling>
          <c:orientation val="minMax"/>
        </c:scaling>
        <c:delete val="0"/>
        <c:axPos val="l"/>
        <c:numFmt formatCode="0"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1398452"/>
        <c:crosses val="autoZero"/>
        <c:crossBetween val="between"/>
        <c:majorUnit val="20"/>
      </c:valAx>
      <c:spPr>
        <a:solidFill>
          <a:srgbClr val="ffffff"/>
        </a:solidFill>
        <a:ln>
          <a:noFill/>
        </a:ln>
      </c:spPr>
    </c:plotArea>
    <c:plotVisOnly val="1"/>
    <c:dispBlanksAs val="gap"/>
  </c:chart>
  <c:spPr>
    <a:noFill/>
    <a:ln w="9360">
      <a:solidFill>
        <a:srgbClr val="d9d9d9"/>
      </a:solidFill>
      <a:round/>
    </a:ln>
  </c:spPr>
</c:chartSpace>
</file>

<file path=ppt/charts/chart8.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685048809727693"/>
          <c:y val="0.0614931237721022"/>
          <c:w val="0.895958212022607"/>
          <c:h val="0.798231827111984"/>
        </c:manualLayout>
      </c:layout>
      <c:barChart>
        <c:barDir val="col"/>
        <c:grouping val="clustered"/>
        <c:varyColors val="0"/>
        <c:ser>
          <c:idx val="0"/>
          <c:order val="0"/>
          <c:tx>
            <c:strRef>
              <c:f>label 0</c:f>
              <c:strCache>
                <c:ptCount val="1"/>
                <c:pt idx="0">
                  <c:v>Serie1</c:v>
                </c:pt>
              </c:strCache>
            </c:strRef>
          </c:tx>
          <c:spPr>
            <a:solidFill>
              <a:srgbClr val="bfbfbf"/>
            </a:solidFill>
            <a:ln>
              <a:noFill/>
            </a:ln>
          </c:spPr>
          <c:invertIfNegative val="0"/>
          <c:dPt>
            <c:idx val="9"/>
            <c:invertIfNegative val="0"/>
            <c:spPr>
              <a:solidFill>
                <a:srgbClr val="95b3d7"/>
              </a:solidFill>
              <a:ln>
                <a:noFill/>
              </a:ln>
            </c:spPr>
          </c:dPt>
          <c:dLbls>
            <c:dLbl>
              <c:idx val="9"/>
              <c:txPr>
                <a:bodyPr/>
                <a:lstStyle/>
                <a:p>
                  <a:pPr>
                    <a:defRPr b="0" sz="900" spc="-1" strike="noStrike">
                      <a:solidFill>
                        <a:srgbClr val="000000"/>
                      </a:solidFill>
                      <a:latin typeface="Arial"/>
                    </a:defRPr>
                  </a:pPr>
                </a:p>
              </c:txPr>
              <c:dLblPos val="outEnd"/>
              <c:showLegendKey val="0"/>
              <c:showVal val="0"/>
              <c:showCatName val="0"/>
              <c:showSerName val="0"/>
              <c:showPercent val="0"/>
              <c:separator>; </c:separator>
            </c:dLbl>
            <c:txPr>
              <a:bodyPr/>
              <a:lstStyle/>
              <a:p>
                <a:pPr>
                  <a:defRPr b="0" sz="900" spc="-1" strike="noStrike">
                    <a:solidFill>
                      <a:srgbClr val="000000"/>
                    </a:solidFill>
                    <a:latin typeface="Arial"/>
                  </a:defRPr>
                </a:pPr>
              </a:p>
            </c:txPr>
            <c:dLblPos val="outEnd"/>
            <c:showLegendKey val="0"/>
            <c:showVal val="0"/>
            <c:showCatName val="0"/>
            <c:showSerName val="0"/>
            <c:showPercent val="0"/>
            <c:separator>; </c:separator>
            <c:showLeaderLines val="0"/>
          </c:dLbls>
          <c:cat>
            <c:strRef>
              <c:f>categories</c:f>
              <c:strCache>
                <c:ptCount val="10"/>
                <c:pt idx="0">
                  <c:v>CHL</c:v>
                </c:pt>
                <c:pt idx="1">
                  <c:v>MEX</c:v>
                </c:pt>
                <c:pt idx="2">
                  <c:v>COL</c:v>
                </c:pt>
                <c:pt idx="3">
                  <c:v>PRY</c:v>
                </c:pt>
                <c:pt idx="4">
                  <c:v>ECU</c:v>
                </c:pt>
                <c:pt idx="5">
                  <c:v>PER</c:v>
                </c:pt>
                <c:pt idx="6">
                  <c:v>BRA</c:v>
                </c:pt>
                <c:pt idx="7">
                  <c:v>ARG</c:v>
                </c:pt>
                <c:pt idx="8">
                  <c:v>PAN</c:v>
                </c:pt>
                <c:pt idx="9">
                  <c:v>URY</c:v>
                </c:pt>
              </c:strCache>
            </c:strRef>
          </c:cat>
          <c:val>
            <c:numRef>
              <c:f>0</c:f>
              <c:numCache>
                <c:formatCode>General</c:formatCode>
                <c:ptCount val="10"/>
                <c:pt idx="0">
                  <c:v>8.3</c:v>
                </c:pt>
                <c:pt idx="1">
                  <c:v>7.19</c:v>
                </c:pt>
                <c:pt idx="2">
                  <c:v>6.81</c:v>
                </c:pt>
                <c:pt idx="3">
                  <c:v>6.31</c:v>
                </c:pt>
                <c:pt idx="4">
                  <c:v>6.25</c:v>
                </c:pt>
                <c:pt idx="5">
                  <c:v>6.11</c:v>
                </c:pt>
                <c:pt idx="6">
                  <c:v>5.78</c:v>
                </c:pt>
                <c:pt idx="7">
                  <c:v>4.85</c:v>
                </c:pt>
                <c:pt idx="8">
                  <c:v>4.51</c:v>
                </c:pt>
                <c:pt idx="9">
                  <c:v>1.91</c:v>
                </c:pt>
              </c:numCache>
            </c:numRef>
          </c:val>
        </c:ser>
        <c:gapWidth val="100"/>
        <c:overlap val="0"/>
        <c:axId val="59682636"/>
        <c:axId val="74358449"/>
      </c:barChart>
      <c:catAx>
        <c:axId val="59682636"/>
        <c:scaling>
          <c:orientation val="minMax"/>
        </c:scaling>
        <c:delete val="0"/>
        <c:axPos val="b"/>
        <c:numFmt formatCode="[$-380A]dd/mm/yyyy" sourceLinked="1"/>
        <c:majorTickMark val="none"/>
        <c:minorTickMark val="none"/>
        <c:tickLblPos val="nextTo"/>
        <c:spPr>
          <a:ln w="9360">
            <a:solidFill>
              <a:srgbClr val="595959"/>
            </a:solidFill>
            <a:round/>
          </a:ln>
        </c:spPr>
        <c:txPr>
          <a:bodyPr/>
          <a:lstStyle/>
          <a:p>
            <a:pPr>
              <a:defRPr b="0" sz="1000" spc="-1" strike="noStrike">
                <a:solidFill>
                  <a:srgbClr val="000000"/>
                </a:solidFill>
                <a:latin typeface="Aquawax"/>
              </a:defRPr>
            </a:pPr>
          </a:p>
        </c:txPr>
        <c:crossAx val="74358449"/>
        <c:crosses val="autoZero"/>
        <c:auto val="1"/>
        <c:lblAlgn val="ctr"/>
        <c:lblOffset val="100"/>
        <c:noMultiLvlLbl val="0"/>
      </c:catAx>
      <c:valAx>
        <c:axId val="74358449"/>
        <c:scaling>
          <c:orientation val="minMax"/>
          <c:max val="10"/>
        </c:scaling>
        <c:delete val="0"/>
        <c:axPos val="l"/>
        <c:numFmt formatCode="0"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59682636"/>
        <c:crosses val="autoZero"/>
        <c:crossBetween val="between"/>
        <c:majorUnit val="2"/>
      </c:valAx>
      <c:spPr>
        <a:noFill/>
        <a:ln>
          <a:noFill/>
        </a:ln>
      </c:spPr>
    </c:plotArea>
    <c:plotVisOnly val="1"/>
    <c:dispBlanksAs val="gap"/>
  </c:chart>
  <c:spPr>
    <a:noFill/>
    <a:ln w="9360">
      <a:noFill/>
    </a:ln>
  </c:spPr>
</c:chartSpace>
</file>

<file path=ppt/charts/chart9.xml><?xml version="1.0" encoding="utf-8"?>
<c:chartSpace xmlns:c="http://schemas.openxmlformats.org/drawingml/2006/chart" xmlns:a="http://schemas.openxmlformats.org/drawingml/2006/main" xmlns:r="http://schemas.openxmlformats.org/officeDocument/2006/relationships">
  <c:lang val="en-US"/>
  <c:roundedCorners val="0"/>
  <c:chart>
    <c:autoTitleDeleted val="1"/>
    <c:plotArea>
      <c:layout>
        <c:manualLayout>
          <c:layoutTarget val="inner"/>
          <c:xMode val="edge"/>
          <c:yMode val="edge"/>
          <c:x val="0.0838345179515218"/>
          <c:y val="0.0641365594961883"/>
          <c:w val="0.888190267905959"/>
          <c:h val="0.795989393437189"/>
        </c:manualLayout>
      </c:layout>
      <c:barChart>
        <c:barDir val="col"/>
        <c:grouping val="clustered"/>
        <c:varyColors val="0"/>
        <c:ser>
          <c:idx val="0"/>
          <c:order val="0"/>
          <c:tx>
            <c:strRef>
              <c:f>label 0</c:f>
              <c:strCache>
                <c:ptCount val="1"/>
                <c:pt idx="0">
                  <c:v>Serie1</c:v>
                </c:pt>
              </c:strCache>
            </c:strRef>
          </c:tx>
          <c:spPr>
            <a:solidFill>
              <a:srgbClr val="bfbfbf"/>
            </a:solidFill>
            <a:ln>
              <a:noFill/>
            </a:ln>
          </c:spPr>
          <c:invertIfNegative val="0"/>
          <c:dPt>
            <c:idx val="0"/>
            <c:invertIfNegative val="0"/>
            <c:spPr>
              <a:solidFill>
                <a:srgbClr val="95b3d7"/>
              </a:solidFill>
              <a:ln>
                <a:noFill/>
              </a:ln>
            </c:spPr>
          </c:dPt>
          <c:dLbls>
            <c:dLbl>
              <c:idx val="0"/>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dLbl>
            <c:txPr>
              <a:bodyPr/>
              <a:lstStyle/>
              <a:p>
                <a:pPr>
                  <a:defRPr b="0" sz="1000" spc="-1" strike="noStrike">
                    <a:solidFill>
                      <a:srgbClr val="000000"/>
                    </a:solidFill>
                    <a:latin typeface="Arial"/>
                  </a:defRPr>
                </a:pPr>
              </a:p>
            </c:txPr>
            <c:dLblPos val="outEnd"/>
            <c:showLegendKey val="0"/>
            <c:showVal val="0"/>
            <c:showCatName val="0"/>
            <c:showSerName val="0"/>
            <c:showPercent val="0"/>
            <c:separator>; </c:separator>
            <c:showLeaderLines val="0"/>
          </c:dLbls>
          <c:cat>
            <c:strRef>
              <c:f>categories</c:f>
              <c:strCache>
                <c:ptCount val="10"/>
                <c:pt idx="0">
                  <c:v>URY</c:v>
                </c:pt>
                <c:pt idx="1">
                  <c:v>CHL</c:v>
                </c:pt>
                <c:pt idx="2">
                  <c:v>ARG</c:v>
                </c:pt>
                <c:pt idx="3">
                  <c:v>PAN</c:v>
                </c:pt>
                <c:pt idx="4">
                  <c:v>BRA</c:v>
                </c:pt>
                <c:pt idx="5">
                  <c:v>COL</c:v>
                </c:pt>
                <c:pt idx="6">
                  <c:v>PER</c:v>
                </c:pt>
                <c:pt idx="7">
                  <c:v>ECU</c:v>
                </c:pt>
                <c:pt idx="8">
                  <c:v>MEX</c:v>
                </c:pt>
                <c:pt idx="9">
                  <c:v>BOL</c:v>
                </c:pt>
              </c:strCache>
            </c:strRef>
          </c:cat>
          <c:val>
            <c:numRef>
              <c:f>0</c:f>
              <c:numCache>
                <c:formatCode>General</c:formatCode>
                <c:ptCount val="10"/>
                <c:pt idx="0">
                  <c:v>0.71</c:v>
                </c:pt>
                <c:pt idx="1">
                  <c:v>0.67</c:v>
                </c:pt>
                <c:pt idx="2">
                  <c:v>0.58</c:v>
                </c:pt>
                <c:pt idx="3">
                  <c:v>0.52</c:v>
                </c:pt>
                <c:pt idx="4">
                  <c:v>0.52</c:v>
                </c:pt>
                <c:pt idx="5">
                  <c:v>0.5</c:v>
                </c:pt>
                <c:pt idx="6">
                  <c:v>0.5</c:v>
                </c:pt>
                <c:pt idx="7">
                  <c:v>0.49</c:v>
                </c:pt>
                <c:pt idx="8">
                  <c:v>0.44</c:v>
                </c:pt>
                <c:pt idx="9">
                  <c:v>0.38</c:v>
                </c:pt>
              </c:numCache>
            </c:numRef>
          </c:val>
        </c:ser>
        <c:gapWidth val="100"/>
        <c:overlap val="-27"/>
        <c:axId val="96845967"/>
        <c:axId val="86038378"/>
      </c:barChart>
      <c:catAx>
        <c:axId val="96845967"/>
        <c:scaling>
          <c:orientation val="minMax"/>
        </c:scaling>
        <c:delete val="0"/>
        <c:axPos val="b"/>
        <c:numFmt formatCode="[$-380A]dd/mm/yyyy" sourceLinked="1"/>
        <c:majorTickMark val="none"/>
        <c:minorTickMark val="none"/>
        <c:tickLblPos val="nextTo"/>
        <c:spPr>
          <a:ln w="9360">
            <a:solidFill>
              <a:srgbClr val="595959"/>
            </a:solidFill>
            <a:round/>
          </a:ln>
        </c:spPr>
        <c:txPr>
          <a:bodyPr/>
          <a:lstStyle/>
          <a:p>
            <a:pPr>
              <a:defRPr b="0" sz="1000" spc="-1" strike="noStrike">
                <a:solidFill>
                  <a:srgbClr val="000000"/>
                </a:solidFill>
                <a:latin typeface="Aquawax"/>
              </a:defRPr>
            </a:pPr>
          </a:p>
        </c:txPr>
        <c:crossAx val="86038378"/>
        <c:crosses val="autoZero"/>
        <c:auto val="1"/>
        <c:lblAlgn val="ctr"/>
        <c:lblOffset val="100"/>
        <c:noMultiLvlLbl val="0"/>
      </c:catAx>
      <c:valAx>
        <c:axId val="86038378"/>
        <c:scaling>
          <c:orientation val="minMax"/>
        </c:scaling>
        <c:delete val="0"/>
        <c:axPos val="l"/>
        <c:numFmt formatCode="General" sourceLinked="0"/>
        <c:majorTickMark val="none"/>
        <c:minorTickMark val="none"/>
        <c:tickLblPos val="nextTo"/>
        <c:spPr>
          <a:ln w="6480">
            <a:solidFill>
              <a:srgbClr val="595959"/>
            </a:solidFill>
            <a:round/>
          </a:ln>
        </c:spPr>
        <c:txPr>
          <a:bodyPr/>
          <a:lstStyle/>
          <a:p>
            <a:pPr>
              <a:defRPr b="0" sz="1000" spc="-1" strike="noStrike">
                <a:solidFill>
                  <a:srgbClr val="000000"/>
                </a:solidFill>
                <a:latin typeface="Aquawax"/>
              </a:defRPr>
            </a:pPr>
          </a:p>
        </c:txPr>
        <c:crossAx val="96845967"/>
        <c:crosses val="autoZero"/>
        <c:crossBetween val="between"/>
        <c:majorUnit val="0.2"/>
      </c:valAx>
      <c:spPr>
        <a:noFill/>
        <a:ln>
          <a:noFill/>
        </a:ln>
      </c:spPr>
    </c:plotArea>
    <c:plotVisOnly val="1"/>
    <c:dispBlanksAs val="gap"/>
  </c:chart>
  <c:spPr>
    <a:noFill/>
    <a:ln w="9360">
      <a:noFill/>
    </a:ln>
  </c:spPr>
</c:chartSpace>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en-US" sz="1800" spc="-1" strike="noStrike">
                <a:solidFill>
                  <a:srgbClr val="000000"/>
                </a:solidFill>
                <a:latin typeface="Calibri"/>
              </a:rPr>
              <a:t>Pulse para desplazar la diapositiva</a:t>
            </a:r>
            <a:endParaRPr b="0" lang="en-US" sz="1800" spc="-1" strike="noStrike">
              <a:solidFill>
                <a:srgbClr val="000000"/>
              </a:solidFill>
              <a:latin typeface="Calibri"/>
            </a:endParaRPr>
          </a:p>
        </p:txBody>
      </p:sp>
      <p:sp>
        <p:nvSpPr>
          <p:cNvPr id="124" name="PlaceHolder 2"/>
          <p:cNvSpPr>
            <a:spLocks noGrp="1"/>
          </p:cNvSpPr>
          <p:nvPr>
            <p:ph type="body"/>
          </p:nvPr>
        </p:nvSpPr>
        <p:spPr>
          <a:xfrm>
            <a:off x="756000" y="5078520"/>
            <a:ext cx="6047640" cy="4811040"/>
          </a:xfrm>
          <a:prstGeom prst="rect">
            <a:avLst/>
          </a:prstGeom>
        </p:spPr>
        <p:txBody>
          <a:bodyPr lIns="0" rIns="0" tIns="0" bIns="0">
            <a:noAutofit/>
          </a:bodyPr>
          <a:p>
            <a:r>
              <a:rPr b="0" lang="es-UY" sz="2000" spc="-1" strike="noStrike">
                <a:latin typeface="Arial"/>
              </a:rPr>
              <a:t>Pulse para editar el formato de las notas</a:t>
            </a:r>
            <a:endParaRPr b="0" lang="es-UY" sz="2000" spc="-1" strike="noStrike">
              <a:latin typeface="Arial"/>
            </a:endParaRPr>
          </a:p>
        </p:txBody>
      </p:sp>
      <p:sp>
        <p:nvSpPr>
          <p:cNvPr id="125" name="PlaceHolder 3"/>
          <p:cNvSpPr>
            <a:spLocks noGrp="1"/>
          </p:cNvSpPr>
          <p:nvPr>
            <p:ph type="hdr"/>
          </p:nvPr>
        </p:nvSpPr>
        <p:spPr>
          <a:xfrm>
            <a:off x="0" y="0"/>
            <a:ext cx="3280680" cy="534240"/>
          </a:xfrm>
          <a:prstGeom prst="rect">
            <a:avLst/>
          </a:prstGeom>
        </p:spPr>
        <p:txBody>
          <a:bodyPr lIns="0" rIns="0" tIns="0" bIns="0">
            <a:noAutofit/>
          </a:bodyPr>
          <a:p>
            <a:r>
              <a:rPr b="0" lang="es-UY" sz="1400" spc="-1" strike="noStrike">
                <a:latin typeface="Times New Roman"/>
              </a:rPr>
              <a:t>&lt;cabecera&gt;</a:t>
            </a:r>
            <a:endParaRPr b="0" lang="es-UY" sz="1400" spc="-1" strike="noStrike">
              <a:latin typeface="Times New Roman"/>
            </a:endParaRPr>
          </a:p>
        </p:txBody>
      </p:sp>
      <p:sp>
        <p:nvSpPr>
          <p:cNvPr id="126" name="PlaceHolder 4"/>
          <p:cNvSpPr>
            <a:spLocks noGrp="1"/>
          </p:cNvSpPr>
          <p:nvPr>
            <p:ph type="dt"/>
          </p:nvPr>
        </p:nvSpPr>
        <p:spPr>
          <a:xfrm>
            <a:off x="4278960" y="0"/>
            <a:ext cx="3280680" cy="534240"/>
          </a:xfrm>
          <a:prstGeom prst="rect">
            <a:avLst/>
          </a:prstGeom>
        </p:spPr>
        <p:txBody>
          <a:bodyPr lIns="0" rIns="0" tIns="0" bIns="0">
            <a:noAutofit/>
          </a:bodyPr>
          <a:p>
            <a:pPr algn="r"/>
            <a:r>
              <a:rPr b="0" lang="es-UY" sz="1400" spc="-1" strike="noStrike">
                <a:latin typeface="Times New Roman"/>
              </a:rPr>
              <a:t>&lt;fecha/hora&gt;</a:t>
            </a:r>
            <a:endParaRPr b="0" lang="es-UY" sz="1400" spc="-1" strike="noStrike">
              <a:latin typeface="Times New Roman"/>
            </a:endParaRPr>
          </a:p>
        </p:txBody>
      </p:sp>
      <p:sp>
        <p:nvSpPr>
          <p:cNvPr id="127" name="PlaceHolder 5"/>
          <p:cNvSpPr>
            <a:spLocks noGrp="1"/>
          </p:cNvSpPr>
          <p:nvPr>
            <p:ph type="ftr"/>
          </p:nvPr>
        </p:nvSpPr>
        <p:spPr>
          <a:xfrm>
            <a:off x="0" y="10157400"/>
            <a:ext cx="3280680" cy="534240"/>
          </a:xfrm>
          <a:prstGeom prst="rect">
            <a:avLst/>
          </a:prstGeom>
        </p:spPr>
        <p:txBody>
          <a:bodyPr lIns="0" rIns="0" tIns="0" bIns="0" anchor="b">
            <a:noAutofit/>
          </a:bodyPr>
          <a:p>
            <a:r>
              <a:rPr b="0" lang="es-UY" sz="1400" spc="-1" strike="noStrike">
                <a:latin typeface="Times New Roman"/>
              </a:rPr>
              <a:t>&lt;pie de página&gt;</a:t>
            </a:r>
            <a:endParaRPr b="0" lang="es-UY" sz="1400" spc="-1" strike="noStrike">
              <a:latin typeface="Times New Roman"/>
            </a:endParaRPr>
          </a:p>
        </p:txBody>
      </p:sp>
      <p:sp>
        <p:nvSpPr>
          <p:cNvPr id="128"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77283BEC-DD9F-411D-BEE3-A984FBFE1A2E}" type="slidenum">
              <a:rPr b="0" lang="es-UY" sz="1400" spc="-1" strike="noStrike">
                <a:latin typeface="Times New Roman"/>
              </a:rPr>
              <a:t>&lt;número&gt;</a:t>
            </a:fld>
            <a:endParaRPr b="0" lang="es-UY"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8" name="PlaceHolder 1"/>
          <p:cNvSpPr>
            <a:spLocks noGrp="1"/>
          </p:cNvSpPr>
          <p:nvPr>
            <p:ph type="sldImg"/>
          </p:nvPr>
        </p:nvSpPr>
        <p:spPr>
          <a:xfrm>
            <a:off x="1166760" y="1241280"/>
            <a:ext cx="4463640" cy="3349440"/>
          </a:xfrm>
          <a:prstGeom prst="rect">
            <a:avLst/>
          </a:prstGeom>
        </p:spPr>
      </p:sp>
      <p:sp>
        <p:nvSpPr>
          <p:cNvPr id="519" name="PlaceHolder 2"/>
          <p:cNvSpPr>
            <a:spLocks noGrp="1"/>
          </p:cNvSpPr>
          <p:nvPr>
            <p:ph type="body"/>
          </p:nvPr>
        </p:nvSpPr>
        <p:spPr>
          <a:xfrm>
            <a:off x="679680" y="4777200"/>
            <a:ext cx="5437800" cy="3908160"/>
          </a:xfrm>
          <a:prstGeom prst="rect">
            <a:avLst/>
          </a:prstGeom>
        </p:spPr>
        <p:txBody>
          <a:bodyPr>
            <a:noAutofit/>
          </a:bodyPr>
          <a:p>
            <a:endParaRPr b="0" lang="es-UY" sz="2000" spc="-1" strike="noStrike">
              <a:latin typeface="Arial"/>
            </a:endParaRPr>
          </a:p>
        </p:txBody>
      </p:sp>
      <p:sp>
        <p:nvSpPr>
          <p:cNvPr id="520" name="TextShape 3"/>
          <p:cNvSpPr txBox="1"/>
          <p:nvPr/>
        </p:nvSpPr>
        <p:spPr>
          <a:xfrm>
            <a:off x="3850560" y="9428760"/>
            <a:ext cx="2945160" cy="497520"/>
          </a:xfrm>
          <a:prstGeom prst="rect">
            <a:avLst/>
          </a:prstGeom>
          <a:noFill/>
          <a:ln>
            <a:noFill/>
          </a:ln>
        </p:spPr>
        <p:txBody>
          <a:bodyPr anchor="b">
            <a:noAutofit/>
          </a:bodyPr>
          <a:p>
            <a:pPr algn="r">
              <a:lnSpc>
                <a:spcPct val="100000"/>
              </a:lnSpc>
            </a:pPr>
            <a:fld id="{29F0A138-5096-4397-81A9-A18A4C6FA8DF}" type="slidenum">
              <a:rPr b="0" lang="en-US" sz="1200" spc="-1" strike="noStrike">
                <a:solidFill>
                  <a:srgbClr val="000000"/>
                </a:solidFill>
                <a:latin typeface="+mn-lt"/>
                <a:ea typeface="+mn-ea"/>
              </a:rPr>
              <a:t>&lt;número&gt;</a:t>
            </a:fld>
            <a:endParaRPr b="0" lang="es-UY" sz="1200" spc="-1" strike="noStrike">
              <a:latin typeface="Times New Roman"/>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1" name="PlaceHolder 1"/>
          <p:cNvSpPr>
            <a:spLocks noGrp="1"/>
          </p:cNvSpPr>
          <p:nvPr>
            <p:ph type="sldImg"/>
          </p:nvPr>
        </p:nvSpPr>
        <p:spPr>
          <a:xfrm>
            <a:off x="1166760" y="1241280"/>
            <a:ext cx="4463640" cy="3349440"/>
          </a:xfrm>
          <a:prstGeom prst="rect">
            <a:avLst/>
          </a:prstGeom>
        </p:spPr>
      </p:sp>
      <p:sp>
        <p:nvSpPr>
          <p:cNvPr id="522" name="PlaceHolder 2"/>
          <p:cNvSpPr>
            <a:spLocks noGrp="1"/>
          </p:cNvSpPr>
          <p:nvPr>
            <p:ph type="body"/>
          </p:nvPr>
        </p:nvSpPr>
        <p:spPr>
          <a:xfrm>
            <a:off x="679680" y="4777200"/>
            <a:ext cx="5437800" cy="3908160"/>
          </a:xfrm>
          <a:prstGeom prst="rect">
            <a:avLst/>
          </a:prstGeom>
        </p:spPr>
        <p:txBody>
          <a:bodyPr>
            <a:noAutofit/>
          </a:bodyPr>
          <a:p>
            <a:endParaRPr b="0" lang="es-UY" sz="2000" spc="-1" strike="noStrike">
              <a:latin typeface="Arial"/>
            </a:endParaRPr>
          </a:p>
        </p:txBody>
      </p:sp>
      <p:sp>
        <p:nvSpPr>
          <p:cNvPr id="523" name="TextShape 3"/>
          <p:cNvSpPr txBox="1"/>
          <p:nvPr/>
        </p:nvSpPr>
        <p:spPr>
          <a:xfrm>
            <a:off x="3850560" y="9428760"/>
            <a:ext cx="2945160" cy="497520"/>
          </a:xfrm>
          <a:prstGeom prst="rect">
            <a:avLst/>
          </a:prstGeom>
          <a:noFill/>
          <a:ln>
            <a:noFill/>
          </a:ln>
        </p:spPr>
        <p:txBody>
          <a:bodyPr anchor="b">
            <a:noAutofit/>
          </a:bodyPr>
          <a:p>
            <a:pPr algn="r">
              <a:lnSpc>
                <a:spcPct val="100000"/>
              </a:lnSpc>
            </a:pPr>
            <a:fld id="{0E88CE88-4B70-4079-879C-EBD47EB66F46}" type="slidenum">
              <a:rPr b="0" lang="en-US" sz="1200" spc="-1" strike="noStrike">
                <a:solidFill>
                  <a:srgbClr val="000000"/>
                </a:solidFill>
                <a:latin typeface="+mn-lt"/>
                <a:ea typeface="+mn-ea"/>
              </a:rPr>
              <a:t>&lt;número&gt;</a:t>
            </a:fld>
            <a:endParaRPr b="0" lang="es-UY" sz="1200" spc="-1" strike="noStrike">
              <a:latin typeface="Times New Roman"/>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24" name="PlaceHolder 1"/>
          <p:cNvSpPr>
            <a:spLocks noGrp="1"/>
          </p:cNvSpPr>
          <p:nvPr>
            <p:ph type="sldImg"/>
          </p:nvPr>
        </p:nvSpPr>
        <p:spPr>
          <a:xfrm>
            <a:off x="1166760" y="1241280"/>
            <a:ext cx="4463640" cy="3349440"/>
          </a:xfrm>
          <a:prstGeom prst="rect">
            <a:avLst/>
          </a:prstGeom>
        </p:spPr>
      </p:sp>
      <p:sp>
        <p:nvSpPr>
          <p:cNvPr id="525" name="PlaceHolder 2"/>
          <p:cNvSpPr>
            <a:spLocks noGrp="1"/>
          </p:cNvSpPr>
          <p:nvPr>
            <p:ph type="body"/>
          </p:nvPr>
        </p:nvSpPr>
        <p:spPr>
          <a:xfrm>
            <a:off x="679680" y="4777200"/>
            <a:ext cx="5437800" cy="3908160"/>
          </a:xfrm>
          <a:prstGeom prst="rect">
            <a:avLst/>
          </a:prstGeom>
        </p:spPr>
        <p:txBody>
          <a:bodyPr>
            <a:noAutofit/>
          </a:bodyPr>
          <a:p>
            <a:endParaRPr b="0" lang="es-UY" sz="2000" spc="-1" strike="noStrike">
              <a:latin typeface="Arial"/>
            </a:endParaRPr>
          </a:p>
        </p:txBody>
      </p:sp>
      <p:sp>
        <p:nvSpPr>
          <p:cNvPr id="526" name="TextShape 3"/>
          <p:cNvSpPr txBox="1"/>
          <p:nvPr/>
        </p:nvSpPr>
        <p:spPr>
          <a:xfrm>
            <a:off x="3850560" y="9428760"/>
            <a:ext cx="2945160" cy="497520"/>
          </a:xfrm>
          <a:prstGeom prst="rect">
            <a:avLst/>
          </a:prstGeom>
          <a:noFill/>
          <a:ln>
            <a:noFill/>
          </a:ln>
        </p:spPr>
        <p:txBody>
          <a:bodyPr anchor="b">
            <a:noAutofit/>
          </a:bodyPr>
          <a:p>
            <a:pPr algn="r">
              <a:lnSpc>
                <a:spcPct val="100000"/>
              </a:lnSpc>
            </a:pPr>
            <a:fld id="{174615C7-F1D9-4166-94A6-476D4A164B35}" type="slidenum">
              <a:rPr b="0" lang="en-US" sz="1200" spc="-1" strike="noStrike">
                <a:solidFill>
                  <a:srgbClr val="000000"/>
                </a:solidFill>
                <a:latin typeface="+mn-lt"/>
                <a:ea typeface="+mn-ea"/>
              </a:rPr>
              <a:t>&lt;número&gt;</a:t>
            </a:fld>
            <a:endParaRPr b="0" lang="es-UY"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7" name="PlaceHolder 2"/>
          <p:cNvSpPr>
            <a:spLocks noGrp="1"/>
          </p:cNvSpPr>
          <p:nvPr>
            <p:ph type="body"/>
          </p:nvPr>
        </p:nvSpPr>
        <p:spPr>
          <a:xfrm>
            <a:off x="628560" y="1825560"/>
            <a:ext cx="788652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8" name="PlaceHolder 3"/>
          <p:cNvSpPr>
            <a:spLocks noGrp="1"/>
          </p:cNvSpPr>
          <p:nvPr>
            <p:ph type="body"/>
          </p:nvPr>
        </p:nvSpPr>
        <p:spPr>
          <a:xfrm>
            <a:off x="628560" y="4098240"/>
            <a:ext cx="78865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0" name="PlaceHolder 2"/>
          <p:cNvSpPr>
            <a:spLocks noGrp="1"/>
          </p:cNvSpPr>
          <p:nvPr>
            <p:ph type="body"/>
          </p:nvPr>
        </p:nvSpPr>
        <p:spPr>
          <a:xfrm>
            <a:off x="62856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1" name="PlaceHolder 3"/>
          <p:cNvSpPr>
            <a:spLocks noGrp="1"/>
          </p:cNvSpPr>
          <p:nvPr>
            <p:ph type="body"/>
          </p:nvPr>
        </p:nvSpPr>
        <p:spPr>
          <a:xfrm>
            <a:off x="466992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2" name="PlaceHolder 4"/>
          <p:cNvSpPr>
            <a:spLocks noGrp="1"/>
          </p:cNvSpPr>
          <p:nvPr>
            <p:ph type="body"/>
          </p:nvPr>
        </p:nvSpPr>
        <p:spPr>
          <a:xfrm>
            <a:off x="62856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3" name="PlaceHolder 5"/>
          <p:cNvSpPr>
            <a:spLocks noGrp="1"/>
          </p:cNvSpPr>
          <p:nvPr>
            <p:ph type="body"/>
          </p:nvPr>
        </p:nvSpPr>
        <p:spPr>
          <a:xfrm>
            <a:off x="466992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5" name="PlaceHolder 2"/>
          <p:cNvSpPr>
            <a:spLocks noGrp="1"/>
          </p:cNvSpPr>
          <p:nvPr>
            <p:ph type="body"/>
          </p:nvPr>
        </p:nvSpPr>
        <p:spPr>
          <a:xfrm>
            <a:off x="628560" y="182556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6" name="PlaceHolder 3"/>
          <p:cNvSpPr>
            <a:spLocks noGrp="1"/>
          </p:cNvSpPr>
          <p:nvPr>
            <p:ph type="body"/>
          </p:nvPr>
        </p:nvSpPr>
        <p:spPr>
          <a:xfrm>
            <a:off x="3295080" y="182556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7" name="PlaceHolder 4"/>
          <p:cNvSpPr>
            <a:spLocks noGrp="1"/>
          </p:cNvSpPr>
          <p:nvPr>
            <p:ph type="body"/>
          </p:nvPr>
        </p:nvSpPr>
        <p:spPr>
          <a:xfrm>
            <a:off x="5961240" y="182556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8" name="PlaceHolder 5"/>
          <p:cNvSpPr>
            <a:spLocks noGrp="1"/>
          </p:cNvSpPr>
          <p:nvPr>
            <p:ph type="body"/>
          </p:nvPr>
        </p:nvSpPr>
        <p:spPr>
          <a:xfrm>
            <a:off x="628560" y="409824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9" name="PlaceHolder 6"/>
          <p:cNvSpPr>
            <a:spLocks noGrp="1"/>
          </p:cNvSpPr>
          <p:nvPr>
            <p:ph type="body"/>
          </p:nvPr>
        </p:nvSpPr>
        <p:spPr>
          <a:xfrm>
            <a:off x="3295080" y="409824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40" name="PlaceHolder 7"/>
          <p:cNvSpPr>
            <a:spLocks noGrp="1"/>
          </p:cNvSpPr>
          <p:nvPr>
            <p:ph type="body"/>
          </p:nvPr>
        </p:nvSpPr>
        <p:spPr>
          <a:xfrm>
            <a:off x="5961240" y="409824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47" name="PlaceHolder 2"/>
          <p:cNvSpPr>
            <a:spLocks noGrp="1"/>
          </p:cNvSpPr>
          <p:nvPr>
            <p:ph type="subTitle"/>
          </p:nvPr>
        </p:nvSpPr>
        <p:spPr>
          <a:xfrm>
            <a:off x="628560" y="1825560"/>
            <a:ext cx="7886520" cy="43509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49" name="PlaceHolder 2"/>
          <p:cNvSpPr>
            <a:spLocks noGrp="1"/>
          </p:cNvSpPr>
          <p:nvPr>
            <p:ph type="body"/>
          </p:nvPr>
        </p:nvSpPr>
        <p:spPr>
          <a:xfrm>
            <a:off x="628560" y="1825560"/>
            <a:ext cx="788652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51" name="PlaceHolder 2"/>
          <p:cNvSpPr>
            <a:spLocks noGrp="1"/>
          </p:cNvSpPr>
          <p:nvPr>
            <p:ph type="body"/>
          </p:nvPr>
        </p:nvSpPr>
        <p:spPr>
          <a:xfrm>
            <a:off x="62856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52" name="PlaceHolder 3"/>
          <p:cNvSpPr>
            <a:spLocks noGrp="1"/>
          </p:cNvSpPr>
          <p:nvPr>
            <p:ph type="body"/>
          </p:nvPr>
        </p:nvSpPr>
        <p:spPr>
          <a:xfrm>
            <a:off x="466992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28560" y="365040"/>
            <a:ext cx="7886520" cy="614412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56" name="PlaceHolder 2"/>
          <p:cNvSpPr>
            <a:spLocks noGrp="1"/>
          </p:cNvSpPr>
          <p:nvPr>
            <p:ph type="body"/>
          </p:nvPr>
        </p:nvSpPr>
        <p:spPr>
          <a:xfrm>
            <a:off x="62856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57" name="PlaceHolder 3"/>
          <p:cNvSpPr>
            <a:spLocks noGrp="1"/>
          </p:cNvSpPr>
          <p:nvPr>
            <p:ph type="body"/>
          </p:nvPr>
        </p:nvSpPr>
        <p:spPr>
          <a:xfrm>
            <a:off x="466992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58" name="PlaceHolder 4"/>
          <p:cNvSpPr>
            <a:spLocks noGrp="1"/>
          </p:cNvSpPr>
          <p:nvPr>
            <p:ph type="body"/>
          </p:nvPr>
        </p:nvSpPr>
        <p:spPr>
          <a:xfrm>
            <a:off x="62856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628560" y="1825560"/>
            <a:ext cx="7886520" cy="43509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0" name="PlaceHolder 2"/>
          <p:cNvSpPr>
            <a:spLocks noGrp="1"/>
          </p:cNvSpPr>
          <p:nvPr>
            <p:ph type="body"/>
          </p:nvPr>
        </p:nvSpPr>
        <p:spPr>
          <a:xfrm>
            <a:off x="62856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61" name="PlaceHolder 3"/>
          <p:cNvSpPr>
            <a:spLocks noGrp="1"/>
          </p:cNvSpPr>
          <p:nvPr>
            <p:ph type="body"/>
          </p:nvPr>
        </p:nvSpPr>
        <p:spPr>
          <a:xfrm>
            <a:off x="466992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2" name="PlaceHolder 4"/>
          <p:cNvSpPr>
            <a:spLocks noGrp="1"/>
          </p:cNvSpPr>
          <p:nvPr>
            <p:ph type="body"/>
          </p:nvPr>
        </p:nvSpPr>
        <p:spPr>
          <a:xfrm>
            <a:off x="466992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4" name="PlaceHolder 2"/>
          <p:cNvSpPr>
            <a:spLocks noGrp="1"/>
          </p:cNvSpPr>
          <p:nvPr>
            <p:ph type="body"/>
          </p:nvPr>
        </p:nvSpPr>
        <p:spPr>
          <a:xfrm>
            <a:off x="62856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5" name="PlaceHolder 3"/>
          <p:cNvSpPr>
            <a:spLocks noGrp="1"/>
          </p:cNvSpPr>
          <p:nvPr>
            <p:ph type="body"/>
          </p:nvPr>
        </p:nvSpPr>
        <p:spPr>
          <a:xfrm>
            <a:off x="466992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6" name="PlaceHolder 4"/>
          <p:cNvSpPr>
            <a:spLocks noGrp="1"/>
          </p:cNvSpPr>
          <p:nvPr>
            <p:ph type="body"/>
          </p:nvPr>
        </p:nvSpPr>
        <p:spPr>
          <a:xfrm>
            <a:off x="628560" y="4098240"/>
            <a:ext cx="78865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8" name="PlaceHolder 2"/>
          <p:cNvSpPr>
            <a:spLocks noGrp="1"/>
          </p:cNvSpPr>
          <p:nvPr>
            <p:ph type="body"/>
          </p:nvPr>
        </p:nvSpPr>
        <p:spPr>
          <a:xfrm>
            <a:off x="628560" y="1825560"/>
            <a:ext cx="788652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9" name="PlaceHolder 3"/>
          <p:cNvSpPr>
            <a:spLocks noGrp="1"/>
          </p:cNvSpPr>
          <p:nvPr>
            <p:ph type="body"/>
          </p:nvPr>
        </p:nvSpPr>
        <p:spPr>
          <a:xfrm>
            <a:off x="628560" y="4098240"/>
            <a:ext cx="78865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71" name="PlaceHolder 2"/>
          <p:cNvSpPr>
            <a:spLocks noGrp="1"/>
          </p:cNvSpPr>
          <p:nvPr>
            <p:ph type="body"/>
          </p:nvPr>
        </p:nvSpPr>
        <p:spPr>
          <a:xfrm>
            <a:off x="62856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2" name="PlaceHolder 3"/>
          <p:cNvSpPr>
            <a:spLocks noGrp="1"/>
          </p:cNvSpPr>
          <p:nvPr>
            <p:ph type="body"/>
          </p:nvPr>
        </p:nvSpPr>
        <p:spPr>
          <a:xfrm>
            <a:off x="466992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3" name="PlaceHolder 4"/>
          <p:cNvSpPr>
            <a:spLocks noGrp="1"/>
          </p:cNvSpPr>
          <p:nvPr>
            <p:ph type="body"/>
          </p:nvPr>
        </p:nvSpPr>
        <p:spPr>
          <a:xfrm>
            <a:off x="62856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4" name="PlaceHolder 5"/>
          <p:cNvSpPr>
            <a:spLocks noGrp="1"/>
          </p:cNvSpPr>
          <p:nvPr>
            <p:ph type="body"/>
          </p:nvPr>
        </p:nvSpPr>
        <p:spPr>
          <a:xfrm>
            <a:off x="466992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76" name="PlaceHolder 2"/>
          <p:cNvSpPr>
            <a:spLocks noGrp="1"/>
          </p:cNvSpPr>
          <p:nvPr>
            <p:ph type="body"/>
          </p:nvPr>
        </p:nvSpPr>
        <p:spPr>
          <a:xfrm>
            <a:off x="628560" y="182556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7" name="PlaceHolder 3"/>
          <p:cNvSpPr>
            <a:spLocks noGrp="1"/>
          </p:cNvSpPr>
          <p:nvPr>
            <p:ph type="body"/>
          </p:nvPr>
        </p:nvSpPr>
        <p:spPr>
          <a:xfrm>
            <a:off x="3295080" y="182556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8" name="PlaceHolder 4"/>
          <p:cNvSpPr>
            <a:spLocks noGrp="1"/>
          </p:cNvSpPr>
          <p:nvPr>
            <p:ph type="body"/>
          </p:nvPr>
        </p:nvSpPr>
        <p:spPr>
          <a:xfrm>
            <a:off x="5961240" y="182556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9" name="PlaceHolder 5"/>
          <p:cNvSpPr>
            <a:spLocks noGrp="1"/>
          </p:cNvSpPr>
          <p:nvPr>
            <p:ph type="body"/>
          </p:nvPr>
        </p:nvSpPr>
        <p:spPr>
          <a:xfrm>
            <a:off x="628560" y="409824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80" name="PlaceHolder 6"/>
          <p:cNvSpPr>
            <a:spLocks noGrp="1"/>
          </p:cNvSpPr>
          <p:nvPr>
            <p:ph type="body"/>
          </p:nvPr>
        </p:nvSpPr>
        <p:spPr>
          <a:xfrm>
            <a:off x="3295080" y="409824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81" name="PlaceHolder 7"/>
          <p:cNvSpPr>
            <a:spLocks noGrp="1"/>
          </p:cNvSpPr>
          <p:nvPr>
            <p:ph type="body"/>
          </p:nvPr>
        </p:nvSpPr>
        <p:spPr>
          <a:xfrm>
            <a:off x="5961240" y="409824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88" name="PlaceHolder 2"/>
          <p:cNvSpPr>
            <a:spLocks noGrp="1"/>
          </p:cNvSpPr>
          <p:nvPr>
            <p:ph type="subTitle"/>
          </p:nvPr>
        </p:nvSpPr>
        <p:spPr>
          <a:xfrm>
            <a:off x="628560" y="1825560"/>
            <a:ext cx="7886520" cy="435096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90" name="PlaceHolder 2"/>
          <p:cNvSpPr>
            <a:spLocks noGrp="1"/>
          </p:cNvSpPr>
          <p:nvPr>
            <p:ph type="body"/>
          </p:nvPr>
        </p:nvSpPr>
        <p:spPr>
          <a:xfrm>
            <a:off x="628560" y="1825560"/>
            <a:ext cx="788652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92" name="PlaceHolder 2"/>
          <p:cNvSpPr>
            <a:spLocks noGrp="1"/>
          </p:cNvSpPr>
          <p:nvPr>
            <p:ph type="body"/>
          </p:nvPr>
        </p:nvSpPr>
        <p:spPr>
          <a:xfrm>
            <a:off x="62856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93" name="PlaceHolder 3"/>
          <p:cNvSpPr>
            <a:spLocks noGrp="1"/>
          </p:cNvSpPr>
          <p:nvPr>
            <p:ph type="body"/>
          </p:nvPr>
        </p:nvSpPr>
        <p:spPr>
          <a:xfrm>
            <a:off x="466992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8" name="PlaceHolder 2"/>
          <p:cNvSpPr>
            <a:spLocks noGrp="1"/>
          </p:cNvSpPr>
          <p:nvPr>
            <p:ph type="body"/>
          </p:nvPr>
        </p:nvSpPr>
        <p:spPr>
          <a:xfrm>
            <a:off x="628560" y="1825560"/>
            <a:ext cx="788652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628560" y="365040"/>
            <a:ext cx="7886520" cy="614412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97" name="PlaceHolder 2"/>
          <p:cNvSpPr>
            <a:spLocks noGrp="1"/>
          </p:cNvSpPr>
          <p:nvPr>
            <p:ph type="body"/>
          </p:nvPr>
        </p:nvSpPr>
        <p:spPr>
          <a:xfrm>
            <a:off x="62856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98" name="PlaceHolder 3"/>
          <p:cNvSpPr>
            <a:spLocks noGrp="1"/>
          </p:cNvSpPr>
          <p:nvPr>
            <p:ph type="body"/>
          </p:nvPr>
        </p:nvSpPr>
        <p:spPr>
          <a:xfrm>
            <a:off x="466992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99" name="PlaceHolder 4"/>
          <p:cNvSpPr>
            <a:spLocks noGrp="1"/>
          </p:cNvSpPr>
          <p:nvPr>
            <p:ph type="body"/>
          </p:nvPr>
        </p:nvSpPr>
        <p:spPr>
          <a:xfrm>
            <a:off x="62856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1" name="PlaceHolder 2"/>
          <p:cNvSpPr>
            <a:spLocks noGrp="1"/>
          </p:cNvSpPr>
          <p:nvPr>
            <p:ph type="body"/>
          </p:nvPr>
        </p:nvSpPr>
        <p:spPr>
          <a:xfrm>
            <a:off x="62856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02" name="PlaceHolder 3"/>
          <p:cNvSpPr>
            <a:spLocks noGrp="1"/>
          </p:cNvSpPr>
          <p:nvPr>
            <p:ph type="body"/>
          </p:nvPr>
        </p:nvSpPr>
        <p:spPr>
          <a:xfrm>
            <a:off x="466992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03" name="PlaceHolder 4"/>
          <p:cNvSpPr>
            <a:spLocks noGrp="1"/>
          </p:cNvSpPr>
          <p:nvPr>
            <p:ph type="body"/>
          </p:nvPr>
        </p:nvSpPr>
        <p:spPr>
          <a:xfrm>
            <a:off x="466992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5" name="PlaceHolder 2"/>
          <p:cNvSpPr>
            <a:spLocks noGrp="1"/>
          </p:cNvSpPr>
          <p:nvPr>
            <p:ph type="body"/>
          </p:nvPr>
        </p:nvSpPr>
        <p:spPr>
          <a:xfrm>
            <a:off x="62856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06" name="PlaceHolder 3"/>
          <p:cNvSpPr>
            <a:spLocks noGrp="1"/>
          </p:cNvSpPr>
          <p:nvPr>
            <p:ph type="body"/>
          </p:nvPr>
        </p:nvSpPr>
        <p:spPr>
          <a:xfrm>
            <a:off x="466992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07" name="PlaceHolder 4"/>
          <p:cNvSpPr>
            <a:spLocks noGrp="1"/>
          </p:cNvSpPr>
          <p:nvPr>
            <p:ph type="body"/>
          </p:nvPr>
        </p:nvSpPr>
        <p:spPr>
          <a:xfrm>
            <a:off x="628560" y="4098240"/>
            <a:ext cx="78865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9" name="PlaceHolder 2"/>
          <p:cNvSpPr>
            <a:spLocks noGrp="1"/>
          </p:cNvSpPr>
          <p:nvPr>
            <p:ph type="body"/>
          </p:nvPr>
        </p:nvSpPr>
        <p:spPr>
          <a:xfrm>
            <a:off x="628560" y="1825560"/>
            <a:ext cx="788652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10" name="PlaceHolder 3"/>
          <p:cNvSpPr>
            <a:spLocks noGrp="1"/>
          </p:cNvSpPr>
          <p:nvPr>
            <p:ph type="body"/>
          </p:nvPr>
        </p:nvSpPr>
        <p:spPr>
          <a:xfrm>
            <a:off x="628560" y="4098240"/>
            <a:ext cx="78865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12" name="PlaceHolder 2"/>
          <p:cNvSpPr>
            <a:spLocks noGrp="1"/>
          </p:cNvSpPr>
          <p:nvPr>
            <p:ph type="body"/>
          </p:nvPr>
        </p:nvSpPr>
        <p:spPr>
          <a:xfrm>
            <a:off x="62856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13" name="PlaceHolder 3"/>
          <p:cNvSpPr>
            <a:spLocks noGrp="1"/>
          </p:cNvSpPr>
          <p:nvPr>
            <p:ph type="body"/>
          </p:nvPr>
        </p:nvSpPr>
        <p:spPr>
          <a:xfrm>
            <a:off x="466992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14" name="PlaceHolder 4"/>
          <p:cNvSpPr>
            <a:spLocks noGrp="1"/>
          </p:cNvSpPr>
          <p:nvPr>
            <p:ph type="body"/>
          </p:nvPr>
        </p:nvSpPr>
        <p:spPr>
          <a:xfrm>
            <a:off x="62856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15" name="PlaceHolder 5"/>
          <p:cNvSpPr>
            <a:spLocks noGrp="1"/>
          </p:cNvSpPr>
          <p:nvPr>
            <p:ph type="body"/>
          </p:nvPr>
        </p:nvSpPr>
        <p:spPr>
          <a:xfrm>
            <a:off x="466992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17" name="PlaceHolder 2"/>
          <p:cNvSpPr>
            <a:spLocks noGrp="1"/>
          </p:cNvSpPr>
          <p:nvPr>
            <p:ph type="body"/>
          </p:nvPr>
        </p:nvSpPr>
        <p:spPr>
          <a:xfrm>
            <a:off x="628560" y="182556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18" name="PlaceHolder 3"/>
          <p:cNvSpPr>
            <a:spLocks noGrp="1"/>
          </p:cNvSpPr>
          <p:nvPr>
            <p:ph type="body"/>
          </p:nvPr>
        </p:nvSpPr>
        <p:spPr>
          <a:xfrm>
            <a:off x="3295080" y="182556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19" name="PlaceHolder 4"/>
          <p:cNvSpPr>
            <a:spLocks noGrp="1"/>
          </p:cNvSpPr>
          <p:nvPr>
            <p:ph type="body"/>
          </p:nvPr>
        </p:nvSpPr>
        <p:spPr>
          <a:xfrm>
            <a:off x="5961240" y="182556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20" name="PlaceHolder 5"/>
          <p:cNvSpPr>
            <a:spLocks noGrp="1"/>
          </p:cNvSpPr>
          <p:nvPr>
            <p:ph type="body"/>
          </p:nvPr>
        </p:nvSpPr>
        <p:spPr>
          <a:xfrm>
            <a:off x="628560" y="409824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21" name="PlaceHolder 6"/>
          <p:cNvSpPr>
            <a:spLocks noGrp="1"/>
          </p:cNvSpPr>
          <p:nvPr>
            <p:ph type="body"/>
          </p:nvPr>
        </p:nvSpPr>
        <p:spPr>
          <a:xfrm>
            <a:off x="3295080" y="409824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22" name="PlaceHolder 7"/>
          <p:cNvSpPr>
            <a:spLocks noGrp="1"/>
          </p:cNvSpPr>
          <p:nvPr>
            <p:ph type="body"/>
          </p:nvPr>
        </p:nvSpPr>
        <p:spPr>
          <a:xfrm>
            <a:off x="5961240" y="4098240"/>
            <a:ext cx="25390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 name="PlaceHolder 2"/>
          <p:cNvSpPr>
            <a:spLocks noGrp="1"/>
          </p:cNvSpPr>
          <p:nvPr>
            <p:ph type="body"/>
          </p:nvPr>
        </p:nvSpPr>
        <p:spPr>
          <a:xfrm>
            <a:off x="62856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1" name="PlaceHolder 3"/>
          <p:cNvSpPr>
            <a:spLocks noGrp="1"/>
          </p:cNvSpPr>
          <p:nvPr>
            <p:ph type="body"/>
          </p:nvPr>
        </p:nvSpPr>
        <p:spPr>
          <a:xfrm>
            <a:off x="466992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28560" y="365040"/>
            <a:ext cx="7886520" cy="6144120"/>
          </a:xfrm>
          <a:prstGeom prst="rect">
            <a:avLst/>
          </a:prstGeom>
        </p:spPr>
        <p:txBody>
          <a:bodyPr lIns="0" rIns="0" tIns="0" bIns="0" anchor="ctr">
            <a:noAutofit/>
          </a:bodyPr>
          <a:p>
            <a:pPr algn="ctr"/>
            <a:endParaRPr b="0" lang="es-UY"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5" name="PlaceHolder 2"/>
          <p:cNvSpPr>
            <a:spLocks noGrp="1"/>
          </p:cNvSpPr>
          <p:nvPr>
            <p:ph type="body"/>
          </p:nvPr>
        </p:nvSpPr>
        <p:spPr>
          <a:xfrm>
            <a:off x="62856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6" name="PlaceHolder 3"/>
          <p:cNvSpPr>
            <a:spLocks noGrp="1"/>
          </p:cNvSpPr>
          <p:nvPr>
            <p:ph type="body"/>
          </p:nvPr>
        </p:nvSpPr>
        <p:spPr>
          <a:xfrm>
            <a:off x="466992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7" name="PlaceHolder 4"/>
          <p:cNvSpPr>
            <a:spLocks noGrp="1"/>
          </p:cNvSpPr>
          <p:nvPr>
            <p:ph type="body"/>
          </p:nvPr>
        </p:nvSpPr>
        <p:spPr>
          <a:xfrm>
            <a:off x="62856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9" name="PlaceHolder 2"/>
          <p:cNvSpPr>
            <a:spLocks noGrp="1"/>
          </p:cNvSpPr>
          <p:nvPr>
            <p:ph type="body"/>
          </p:nvPr>
        </p:nvSpPr>
        <p:spPr>
          <a:xfrm>
            <a:off x="628560" y="1825560"/>
            <a:ext cx="384840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20" name="PlaceHolder 3"/>
          <p:cNvSpPr>
            <a:spLocks noGrp="1"/>
          </p:cNvSpPr>
          <p:nvPr>
            <p:ph type="body"/>
          </p:nvPr>
        </p:nvSpPr>
        <p:spPr>
          <a:xfrm>
            <a:off x="466992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1" name="PlaceHolder 4"/>
          <p:cNvSpPr>
            <a:spLocks noGrp="1"/>
          </p:cNvSpPr>
          <p:nvPr>
            <p:ph type="body"/>
          </p:nvPr>
        </p:nvSpPr>
        <p:spPr>
          <a:xfrm>
            <a:off x="4669920" y="409824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28560" y="365040"/>
            <a:ext cx="788652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3" name="PlaceHolder 2"/>
          <p:cNvSpPr>
            <a:spLocks noGrp="1"/>
          </p:cNvSpPr>
          <p:nvPr>
            <p:ph type="body"/>
          </p:nvPr>
        </p:nvSpPr>
        <p:spPr>
          <a:xfrm>
            <a:off x="62856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4" name="PlaceHolder 3"/>
          <p:cNvSpPr>
            <a:spLocks noGrp="1"/>
          </p:cNvSpPr>
          <p:nvPr>
            <p:ph type="body"/>
          </p:nvPr>
        </p:nvSpPr>
        <p:spPr>
          <a:xfrm>
            <a:off x="4669920" y="1825560"/>
            <a:ext cx="384840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5" name="PlaceHolder 4"/>
          <p:cNvSpPr>
            <a:spLocks noGrp="1"/>
          </p:cNvSpPr>
          <p:nvPr>
            <p:ph type="body"/>
          </p:nvPr>
        </p:nvSpPr>
        <p:spPr>
          <a:xfrm>
            <a:off x="628560" y="4098240"/>
            <a:ext cx="78865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1122480"/>
            <a:ext cx="7772040" cy="2387160"/>
          </a:xfrm>
          <a:prstGeom prst="rect">
            <a:avLst/>
          </a:prstGeom>
        </p:spPr>
        <p:txBody>
          <a:bodyPr anchor="b">
            <a:noAutofit/>
          </a:bodyPr>
          <a:p>
            <a:pPr algn="ctr">
              <a:lnSpc>
                <a:spcPct val="90000"/>
              </a:lnSpc>
            </a:pPr>
            <a:r>
              <a:rPr b="0" lang="es-ES" sz="6000" spc="-1" strike="noStrike">
                <a:solidFill>
                  <a:srgbClr val="000000"/>
                </a:solidFill>
                <a:latin typeface="Calibri Light"/>
              </a:rPr>
              <a:t>Haga clic para modificar el estilo de título del patrón</a:t>
            </a:r>
            <a:endParaRPr b="0" lang="en-US" sz="6000" spc="-1" strike="noStrike">
              <a:solidFill>
                <a:srgbClr val="000000"/>
              </a:solidFill>
              <a:latin typeface="Calibri"/>
            </a:endParaRPr>
          </a:p>
        </p:txBody>
      </p:sp>
      <p:sp>
        <p:nvSpPr>
          <p:cNvPr id="1" name="PlaceHolder 2"/>
          <p:cNvSpPr>
            <a:spLocks noGrp="1"/>
          </p:cNvSpPr>
          <p:nvPr>
            <p:ph type="dt"/>
          </p:nvPr>
        </p:nvSpPr>
        <p:spPr>
          <a:xfrm>
            <a:off x="628560" y="6356520"/>
            <a:ext cx="2057040" cy="364680"/>
          </a:xfrm>
          <a:prstGeom prst="rect">
            <a:avLst/>
          </a:prstGeom>
        </p:spPr>
        <p:txBody>
          <a:bodyPr anchor="ctr">
            <a:noAutofit/>
          </a:bodyPr>
          <a:p>
            <a:pPr>
              <a:lnSpc>
                <a:spcPct val="100000"/>
              </a:lnSpc>
            </a:pPr>
            <a:fld id="{9209AA81-9E39-4BCE-BBBE-45B290B34AD9}" type="datetime1">
              <a:rPr b="0" lang="es-ES" sz="1200" spc="-1" strike="noStrike">
                <a:solidFill>
                  <a:srgbClr val="8b8b8b"/>
                </a:solidFill>
                <a:latin typeface="Calibri"/>
              </a:rPr>
              <a:t>15/09/2020</a:t>
            </a:fld>
            <a:endParaRPr b="0" lang="es-UY" sz="1200" spc="-1" strike="noStrike">
              <a:latin typeface="Times New Roman"/>
            </a:endParaRPr>
          </a:p>
        </p:txBody>
      </p:sp>
      <p:sp>
        <p:nvSpPr>
          <p:cNvPr id="2" name="PlaceHolder 3"/>
          <p:cNvSpPr>
            <a:spLocks noGrp="1"/>
          </p:cNvSpPr>
          <p:nvPr>
            <p:ph type="ftr"/>
          </p:nvPr>
        </p:nvSpPr>
        <p:spPr>
          <a:xfrm>
            <a:off x="3029040" y="6356520"/>
            <a:ext cx="3085920" cy="364680"/>
          </a:xfrm>
          <a:prstGeom prst="rect">
            <a:avLst/>
          </a:prstGeom>
        </p:spPr>
        <p:txBody>
          <a:bodyPr anchor="ctr">
            <a:noAutofit/>
          </a:bodyPr>
          <a:p>
            <a:endParaRPr b="0" lang="es-UY" sz="2400" spc="-1" strike="noStrike">
              <a:latin typeface="Times New Roman"/>
            </a:endParaRPr>
          </a:p>
        </p:txBody>
      </p:sp>
      <p:sp>
        <p:nvSpPr>
          <p:cNvPr id="3" name="PlaceHolder 4"/>
          <p:cNvSpPr>
            <a:spLocks noGrp="1"/>
          </p:cNvSpPr>
          <p:nvPr>
            <p:ph type="sldNum"/>
          </p:nvPr>
        </p:nvSpPr>
        <p:spPr>
          <a:xfrm>
            <a:off x="6458040" y="6356520"/>
            <a:ext cx="2057040" cy="364680"/>
          </a:xfrm>
          <a:prstGeom prst="rect">
            <a:avLst/>
          </a:prstGeom>
        </p:spPr>
        <p:txBody>
          <a:bodyPr anchor="ctr">
            <a:noAutofit/>
          </a:bodyPr>
          <a:p>
            <a:pPr algn="r">
              <a:lnSpc>
                <a:spcPct val="100000"/>
              </a:lnSpc>
            </a:pPr>
            <a:fld id="{B9F04600-AC84-4405-9111-E5F7853D02DF}" type="slidenum">
              <a:rPr b="0" lang="es-ES" sz="1200" spc="-1" strike="noStrike">
                <a:solidFill>
                  <a:srgbClr val="8b8b8b"/>
                </a:solidFill>
                <a:latin typeface="Calibri"/>
              </a:rPr>
              <a:t>&lt;número&gt;</a:t>
            </a:fld>
            <a:endParaRPr b="0" lang="es-UY" sz="12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Calibri"/>
              </a:rPr>
              <a:t>Pulse para editar el formato de texto del esquema</a:t>
            </a:r>
            <a:endParaRPr b="0" lang="en-US"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Calibri"/>
              </a:rPr>
              <a:t>Segundo nivel del esquema</a:t>
            </a:r>
            <a:endParaRPr b="0" lang="en-US"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Calibri"/>
              </a:rPr>
              <a:t>Tercer nivel del esquema</a:t>
            </a:r>
            <a:endParaRPr b="0" lang="en-U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Calibri"/>
              </a:rPr>
              <a:t>Cuarto nivel del esquema</a:t>
            </a:r>
            <a:endParaRPr b="0" lang="en-U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Quinto nivel del esquema</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Sexto nivel del esquema</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Séptimo nivel del esquema</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628560" y="365040"/>
            <a:ext cx="7886520" cy="1325160"/>
          </a:xfrm>
          <a:prstGeom prst="rect">
            <a:avLst/>
          </a:prstGeom>
        </p:spPr>
        <p:txBody>
          <a:bodyPr anchor="ctr">
            <a:noAutofit/>
          </a:bodyPr>
          <a:p>
            <a:pPr>
              <a:lnSpc>
                <a:spcPct val="90000"/>
              </a:lnSpc>
            </a:pPr>
            <a:r>
              <a:rPr b="0" lang="es-ES" sz="4400" spc="-1" strike="noStrike">
                <a:solidFill>
                  <a:srgbClr val="000000"/>
                </a:solidFill>
                <a:latin typeface="Calibri Light"/>
              </a:rPr>
              <a:t>Haga clic para modificar el estilo de título del patrón</a:t>
            </a:r>
            <a:endParaRPr b="0" lang="en-US" sz="4400" spc="-1" strike="noStrike">
              <a:solidFill>
                <a:srgbClr val="000000"/>
              </a:solidFill>
              <a:latin typeface="Calibri"/>
            </a:endParaRPr>
          </a:p>
        </p:txBody>
      </p:sp>
      <p:sp>
        <p:nvSpPr>
          <p:cNvPr id="42" name="PlaceHolder 2"/>
          <p:cNvSpPr>
            <a:spLocks noGrp="1"/>
          </p:cNvSpPr>
          <p:nvPr>
            <p:ph type="body"/>
          </p:nvPr>
        </p:nvSpPr>
        <p:spPr>
          <a:xfrm>
            <a:off x="628560" y="1825560"/>
            <a:ext cx="7886520" cy="4350960"/>
          </a:xfrm>
          <a:prstGeom prst="rect">
            <a:avLst/>
          </a:prstGeom>
        </p:spPr>
        <p:txBody>
          <a:bodyPr>
            <a:noAutofit/>
          </a:bodyPr>
          <a:p>
            <a:pPr marL="228600" indent="-228240">
              <a:lnSpc>
                <a:spcPct val="90000"/>
              </a:lnSpc>
              <a:spcBef>
                <a:spcPts val="1001"/>
              </a:spcBef>
              <a:buClr>
                <a:srgbClr val="000000"/>
              </a:buClr>
              <a:buFont typeface="Arial"/>
              <a:buChar char="•"/>
            </a:pPr>
            <a:r>
              <a:rPr b="0" lang="es-ES" sz="2800" spc="-1" strike="noStrike">
                <a:solidFill>
                  <a:srgbClr val="000000"/>
                </a:solidFill>
                <a:latin typeface="Calibri"/>
              </a:rPr>
              <a:t>Editar el estilo de texto del patrón</a:t>
            </a:r>
            <a:endParaRPr b="0" lang="en-US"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es-ES" sz="2400" spc="-1" strike="noStrike">
                <a:solidFill>
                  <a:srgbClr val="000000"/>
                </a:solidFill>
                <a:latin typeface="Calibri"/>
              </a:rPr>
              <a:t>Segundo nivel</a:t>
            </a:r>
            <a:endParaRPr b="0" lang="en-US"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es-ES" sz="2000" spc="-1" strike="noStrike">
                <a:solidFill>
                  <a:srgbClr val="000000"/>
                </a:solidFill>
                <a:latin typeface="Calibri"/>
              </a:rPr>
              <a:t>Tercer nivel</a:t>
            </a:r>
            <a:endParaRPr b="0" lang="en-US"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es-ES" sz="1800" spc="-1" strike="noStrike">
                <a:solidFill>
                  <a:srgbClr val="000000"/>
                </a:solidFill>
                <a:latin typeface="Calibri"/>
              </a:rPr>
              <a:t>Cuarto nivel</a:t>
            </a:r>
            <a:endParaRPr b="0" lang="en-US"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es-ES" sz="1800" spc="-1" strike="noStrike">
                <a:solidFill>
                  <a:srgbClr val="000000"/>
                </a:solidFill>
                <a:latin typeface="Calibri"/>
              </a:rPr>
              <a:t>Quinto nivel</a:t>
            </a:r>
            <a:endParaRPr b="0" lang="en-US" sz="1800" spc="-1" strike="noStrike">
              <a:solidFill>
                <a:srgbClr val="000000"/>
              </a:solidFill>
              <a:latin typeface="Calibri"/>
            </a:endParaRPr>
          </a:p>
        </p:txBody>
      </p:sp>
      <p:sp>
        <p:nvSpPr>
          <p:cNvPr id="43" name="PlaceHolder 3"/>
          <p:cNvSpPr>
            <a:spLocks noGrp="1"/>
          </p:cNvSpPr>
          <p:nvPr>
            <p:ph type="dt"/>
          </p:nvPr>
        </p:nvSpPr>
        <p:spPr>
          <a:xfrm>
            <a:off x="628560" y="6356520"/>
            <a:ext cx="2057040" cy="364680"/>
          </a:xfrm>
          <a:prstGeom prst="rect">
            <a:avLst/>
          </a:prstGeom>
        </p:spPr>
        <p:txBody>
          <a:bodyPr anchor="ctr">
            <a:noAutofit/>
          </a:bodyPr>
          <a:p>
            <a:pPr>
              <a:lnSpc>
                <a:spcPct val="100000"/>
              </a:lnSpc>
            </a:pPr>
            <a:fld id="{4E6B0726-63FB-482F-85F6-BC65962CFD22}" type="datetime1">
              <a:rPr b="0" lang="es-ES" sz="1200" spc="-1" strike="noStrike">
                <a:solidFill>
                  <a:srgbClr val="8b8b8b"/>
                </a:solidFill>
                <a:latin typeface="Calibri"/>
              </a:rPr>
              <a:t>15/09/2020</a:t>
            </a:fld>
            <a:endParaRPr b="0" lang="es-UY" sz="1200" spc="-1" strike="noStrike">
              <a:latin typeface="Times New Roman"/>
            </a:endParaRPr>
          </a:p>
        </p:txBody>
      </p:sp>
      <p:sp>
        <p:nvSpPr>
          <p:cNvPr id="44" name="PlaceHolder 4"/>
          <p:cNvSpPr>
            <a:spLocks noGrp="1"/>
          </p:cNvSpPr>
          <p:nvPr>
            <p:ph type="ftr"/>
          </p:nvPr>
        </p:nvSpPr>
        <p:spPr>
          <a:xfrm>
            <a:off x="3029040" y="6356520"/>
            <a:ext cx="3085920" cy="364680"/>
          </a:xfrm>
          <a:prstGeom prst="rect">
            <a:avLst/>
          </a:prstGeom>
        </p:spPr>
        <p:txBody>
          <a:bodyPr anchor="ctr">
            <a:noAutofit/>
          </a:bodyPr>
          <a:p>
            <a:endParaRPr b="0" lang="es-UY" sz="2400" spc="-1" strike="noStrike">
              <a:latin typeface="Times New Roman"/>
            </a:endParaRPr>
          </a:p>
        </p:txBody>
      </p:sp>
      <p:sp>
        <p:nvSpPr>
          <p:cNvPr id="45" name="PlaceHolder 5"/>
          <p:cNvSpPr>
            <a:spLocks noGrp="1"/>
          </p:cNvSpPr>
          <p:nvPr>
            <p:ph type="sldNum"/>
          </p:nvPr>
        </p:nvSpPr>
        <p:spPr>
          <a:xfrm>
            <a:off x="6458040" y="6356520"/>
            <a:ext cx="2057040" cy="364680"/>
          </a:xfrm>
          <a:prstGeom prst="rect">
            <a:avLst/>
          </a:prstGeom>
        </p:spPr>
        <p:txBody>
          <a:bodyPr anchor="ctr">
            <a:noAutofit/>
          </a:bodyPr>
          <a:p>
            <a:pPr algn="r">
              <a:lnSpc>
                <a:spcPct val="100000"/>
              </a:lnSpc>
            </a:pPr>
            <a:fld id="{DA4E0D4D-C59E-480D-864A-0E1A3206022B}" type="slidenum">
              <a:rPr b="0" lang="es-ES" sz="1200" spc="-1" strike="noStrike">
                <a:solidFill>
                  <a:srgbClr val="8b8b8b"/>
                </a:solidFill>
                <a:latin typeface="Calibri"/>
              </a:rPr>
              <a:t>&lt;número&gt;</a:t>
            </a:fld>
            <a:endParaRPr b="0" lang="es-UY"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628560" y="365040"/>
            <a:ext cx="7886520" cy="1325160"/>
          </a:xfrm>
          <a:prstGeom prst="rect">
            <a:avLst/>
          </a:prstGeom>
        </p:spPr>
        <p:txBody>
          <a:bodyPr anchor="ctr">
            <a:noAutofit/>
          </a:bodyPr>
          <a:p>
            <a:pPr>
              <a:lnSpc>
                <a:spcPct val="90000"/>
              </a:lnSpc>
            </a:pPr>
            <a:r>
              <a:rPr b="0" lang="es-ES" sz="4400" spc="-1" strike="noStrike">
                <a:solidFill>
                  <a:srgbClr val="000000"/>
                </a:solidFill>
                <a:latin typeface="Calibri Light"/>
              </a:rPr>
              <a:t>Haga clic para modificar el estilo de título del patrón</a:t>
            </a:r>
            <a:endParaRPr b="0" lang="en-US" sz="4400" spc="-1" strike="noStrike">
              <a:solidFill>
                <a:srgbClr val="000000"/>
              </a:solidFill>
              <a:latin typeface="Calibri"/>
            </a:endParaRPr>
          </a:p>
        </p:txBody>
      </p:sp>
      <p:sp>
        <p:nvSpPr>
          <p:cNvPr id="83" name="PlaceHolder 2"/>
          <p:cNvSpPr>
            <a:spLocks noGrp="1"/>
          </p:cNvSpPr>
          <p:nvPr>
            <p:ph type="dt"/>
          </p:nvPr>
        </p:nvSpPr>
        <p:spPr>
          <a:xfrm>
            <a:off x="628560" y="6356520"/>
            <a:ext cx="2057040" cy="364680"/>
          </a:xfrm>
          <a:prstGeom prst="rect">
            <a:avLst/>
          </a:prstGeom>
        </p:spPr>
        <p:txBody>
          <a:bodyPr anchor="ctr">
            <a:noAutofit/>
          </a:bodyPr>
          <a:p>
            <a:pPr>
              <a:lnSpc>
                <a:spcPct val="100000"/>
              </a:lnSpc>
            </a:pPr>
            <a:fld id="{11922243-1120-42DB-B008-4A9D0A136484}" type="datetime1">
              <a:rPr b="0" lang="es-ES" sz="1200" spc="-1" strike="noStrike">
                <a:solidFill>
                  <a:srgbClr val="8b8b8b"/>
                </a:solidFill>
                <a:latin typeface="Calibri"/>
              </a:rPr>
              <a:t>15/09/2020</a:t>
            </a:fld>
            <a:endParaRPr b="0" lang="es-UY" sz="1200" spc="-1" strike="noStrike">
              <a:latin typeface="Times New Roman"/>
            </a:endParaRPr>
          </a:p>
        </p:txBody>
      </p:sp>
      <p:sp>
        <p:nvSpPr>
          <p:cNvPr id="84" name="PlaceHolder 3"/>
          <p:cNvSpPr>
            <a:spLocks noGrp="1"/>
          </p:cNvSpPr>
          <p:nvPr>
            <p:ph type="ftr"/>
          </p:nvPr>
        </p:nvSpPr>
        <p:spPr>
          <a:xfrm>
            <a:off x="3029040" y="6356520"/>
            <a:ext cx="3085920" cy="364680"/>
          </a:xfrm>
          <a:prstGeom prst="rect">
            <a:avLst/>
          </a:prstGeom>
        </p:spPr>
        <p:txBody>
          <a:bodyPr anchor="ctr">
            <a:noAutofit/>
          </a:bodyPr>
          <a:p>
            <a:endParaRPr b="0" lang="es-UY" sz="2400" spc="-1" strike="noStrike">
              <a:latin typeface="Times New Roman"/>
            </a:endParaRPr>
          </a:p>
        </p:txBody>
      </p:sp>
      <p:sp>
        <p:nvSpPr>
          <p:cNvPr id="85" name="PlaceHolder 4"/>
          <p:cNvSpPr>
            <a:spLocks noGrp="1"/>
          </p:cNvSpPr>
          <p:nvPr>
            <p:ph type="sldNum"/>
          </p:nvPr>
        </p:nvSpPr>
        <p:spPr>
          <a:xfrm>
            <a:off x="6458040" y="6356520"/>
            <a:ext cx="2057040" cy="364680"/>
          </a:xfrm>
          <a:prstGeom prst="rect">
            <a:avLst/>
          </a:prstGeom>
        </p:spPr>
        <p:txBody>
          <a:bodyPr anchor="ctr">
            <a:noAutofit/>
          </a:bodyPr>
          <a:p>
            <a:pPr algn="r">
              <a:lnSpc>
                <a:spcPct val="100000"/>
              </a:lnSpc>
            </a:pPr>
            <a:fld id="{CA098C3B-97F4-4926-B1E5-21E1FF15D0B2}" type="slidenum">
              <a:rPr b="0" lang="es-ES" sz="1200" spc="-1" strike="noStrike">
                <a:solidFill>
                  <a:srgbClr val="8b8b8b"/>
                </a:solidFill>
                <a:latin typeface="Calibri"/>
              </a:rPr>
              <a:t>&lt;número&gt;</a:t>
            </a:fld>
            <a:endParaRPr b="0" lang="es-UY" sz="1200" spc="-1" strike="noStrike">
              <a:latin typeface="Times New Roman"/>
            </a:endParaRPr>
          </a:p>
        </p:txBody>
      </p:sp>
      <p:sp>
        <p:nvSpPr>
          <p:cNvPr id="86"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Calibri"/>
              </a:rPr>
              <a:t>Pulse para editar el formato de texto del esquema</a:t>
            </a:r>
            <a:endParaRPr b="0" lang="en-US"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Calibri"/>
              </a:rPr>
              <a:t>Segundo nivel del esquema</a:t>
            </a:r>
            <a:endParaRPr b="0" lang="en-US"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Calibri"/>
              </a:rPr>
              <a:t>Tercer nivel del esquema</a:t>
            </a:r>
            <a:endParaRPr b="0" lang="en-U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Calibri"/>
              </a:rPr>
              <a:t>Cuarto nivel del esquema</a:t>
            </a:r>
            <a:endParaRPr b="0" lang="en-U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Quinto nivel del esquema</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Sexto nivel del esquema</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Séptimo nivel del esquema</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chart" Target="../charts/chart15.xml"/><Relationship Id="rId2" Type="http://schemas.openxmlformats.org/officeDocument/2006/relationships/chart" Target="../charts/chart16.xml"/><Relationship Id="rId3"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chart" Target="../charts/chart17.xml"/><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chart" Target="../charts/chart18.xml"/><Relationship Id="rId2" Type="http://schemas.openxmlformats.org/officeDocument/2006/relationships/chart" Target="../charts/chart19.xml"/><Relationship Id="rId3"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19.xml.rels><?xml version="1.0" encoding="UTF-8"?>
<Relationships xmlns="http://schemas.openxmlformats.org/package/2006/relationships"><Relationship Id="rId1" Type="http://schemas.openxmlformats.org/officeDocument/2006/relationships/chart" Target="../charts/chart20.xml"/><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9.wmf"/><Relationship Id="rId2" Type="http://schemas.openxmlformats.org/officeDocument/2006/relationships/image" Target="../media/image10.wmf"/><Relationship Id="rId3"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chart" Target="../charts/chart21.xml"/><Relationship Id="rId2" Type="http://schemas.openxmlformats.org/officeDocument/2006/relationships/chart" Target="../charts/chart22.xml"/><Relationship Id="rId3" Type="http://schemas.openxmlformats.org/officeDocument/2006/relationships/chart" Target="../charts/chart23.xml"/><Relationship Id="rId4"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chart" Target="../charts/chart24.xml"/><Relationship Id="rId2" Type="http://schemas.openxmlformats.org/officeDocument/2006/relationships/chart" Target="../charts/chart25.xml"/><Relationship Id="rId3"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chart" Target="../charts/chart26.xml"/><Relationship Id="rId2" Type="http://schemas.openxmlformats.org/officeDocument/2006/relationships/chart" Target="../charts/chart27.xml"/><Relationship Id="rId3"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chart" Target="../charts/chart1.xml"/><Relationship Id="rId2" Type="http://schemas.openxmlformats.org/officeDocument/2006/relationships/chart" Target="../charts/chart2.xml"/><Relationship Id="rId3"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chart" Target="../charts/chart28.xml"/><Relationship Id="rId2" Type="http://schemas.openxmlformats.org/officeDocument/2006/relationships/chart" Target="../charts/chart29.xml"/><Relationship Id="rId3"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chart" Target="../charts/chart30.xml"/><Relationship Id="rId2" Type="http://schemas.openxmlformats.org/officeDocument/2006/relationships/chart" Target="../charts/chart31.xml"/><Relationship Id="rId3"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chart" Target="../charts/chart32.xml"/><Relationship Id="rId2" Type="http://schemas.openxmlformats.org/officeDocument/2006/relationships/chart" Target="../charts/chart33.xml"/><Relationship Id="rId3"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chart" Target="../charts/chart34.xml"/><Relationship Id="rId2" Type="http://schemas.openxmlformats.org/officeDocument/2006/relationships/chart" Target="../charts/chart35.xml"/><Relationship Id="rId3" Type="http://schemas.openxmlformats.org/officeDocument/2006/relationships/chart" Target="../charts/chart36.xml"/><Relationship Id="rId4" Type="http://schemas.openxmlformats.org/officeDocument/2006/relationships/slideLayout" Target="../slideLayouts/slideLayout13.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chart" Target="../charts/chart3.xml"/><Relationship Id="rId2" Type="http://schemas.openxmlformats.org/officeDocument/2006/relationships/chart" Target="../charts/chart4.xml"/><Relationship Id="rId3" Type="http://schemas.openxmlformats.org/officeDocument/2006/relationships/slideLayout" Target="../slideLayouts/slideLayout13.xml"/><Relationship Id="rId4"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chart" Target="../charts/chart5.xml"/><Relationship Id="rId2" Type="http://schemas.openxmlformats.org/officeDocument/2006/relationships/chart" Target="../charts/chart6.xml"/><Relationship Id="rId3" Type="http://schemas.openxmlformats.org/officeDocument/2006/relationships/slideLayout" Target="../slideLayouts/slideLayout13.xml"/><Relationship Id="rId4"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chart" Target="../charts/chart7.xml"/><Relationship Id="rId2" Type="http://schemas.openxmlformats.org/officeDocument/2006/relationships/chart" Target="../charts/chart8.xml"/><Relationship Id="rId3" Type="http://schemas.openxmlformats.org/officeDocument/2006/relationships/chart" Target="../charts/chart9.xml"/><Relationship Id="rId4" Type="http://schemas.openxmlformats.org/officeDocument/2006/relationships/chart" Target="../charts/chart10.xml"/><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 Id="rId9"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chart" Target="../charts/chart11.xml"/><Relationship Id="rId2" Type="http://schemas.openxmlformats.org/officeDocument/2006/relationships/chart" Target="../charts/chart12.xml"/><Relationship Id="rId3" Type="http://schemas.openxmlformats.org/officeDocument/2006/relationships/chart" Target="../charts/chart13.xml"/><Relationship Id="rId4" Type="http://schemas.openxmlformats.org/officeDocument/2006/relationships/chart" Target="../charts/chart14.xml"/><Relationship Id="rId5" Type="http://schemas.openxmlformats.org/officeDocument/2006/relationships/slideLayout" Target="../slideLayouts/slideLayout13.xml"/><Relationship Id="rId6"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image" Target="../media/image8.png"/><Relationship Id="rId3"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CustomShape 1"/>
          <p:cNvSpPr/>
          <p:nvPr/>
        </p:nvSpPr>
        <p:spPr>
          <a:xfrm>
            <a:off x="0" y="0"/>
            <a:ext cx="9143640" cy="3716640"/>
          </a:xfrm>
          <a:prstGeom prst="rect">
            <a:avLst/>
          </a:prstGeom>
          <a:solidFill>
            <a:srgbClr val="004a96"/>
          </a:solidFill>
          <a:ln>
            <a:noFill/>
          </a:ln>
        </p:spPr>
        <p:style>
          <a:lnRef idx="0"/>
          <a:fillRef idx="0"/>
          <a:effectRef idx="0"/>
          <a:fontRef idx="minor"/>
        </p:style>
        <p:txBody>
          <a:bodyPr anchor="b">
            <a:normAutofit/>
          </a:bodyPr>
          <a:p>
            <a:pPr algn="ctr">
              <a:lnSpc>
                <a:spcPct val="90000"/>
              </a:lnSpc>
            </a:pPr>
            <a:r>
              <a:rPr b="1" lang="es-ES" sz="4000" spc="-1" strike="noStrike">
                <a:solidFill>
                  <a:srgbClr val="ffffff"/>
                </a:solidFill>
                <a:latin typeface="Aquawax"/>
              </a:rPr>
              <a:t>República Oriental del Uruguay</a:t>
            </a:r>
            <a:endParaRPr b="0" lang="es-UY" sz="4000" spc="-1" strike="noStrike">
              <a:latin typeface="Arial"/>
            </a:endParaRPr>
          </a:p>
          <a:p>
            <a:pPr algn="ctr">
              <a:lnSpc>
                <a:spcPct val="90000"/>
              </a:lnSpc>
            </a:pPr>
            <a:endParaRPr b="0" lang="es-UY" sz="4000" spc="-1" strike="noStrike">
              <a:latin typeface="Arial"/>
            </a:endParaRPr>
          </a:p>
          <a:p>
            <a:pPr algn="ctr">
              <a:lnSpc>
                <a:spcPct val="90000"/>
              </a:lnSpc>
            </a:pPr>
            <a:r>
              <a:rPr b="1" lang="es-ES" sz="3200" spc="-1" strike="noStrike">
                <a:solidFill>
                  <a:srgbClr val="ffdd00"/>
                </a:solidFill>
                <a:latin typeface="Aquawax"/>
              </a:rPr>
              <a:t>2020–2024 Budget Law and the new Monetary Policy Framework</a:t>
            </a:r>
            <a:br/>
            <a:endParaRPr b="0" lang="es-UY" sz="3200" spc="-1" strike="noStrike">
              <a:latin typeface="Arial"/>
            </a:endParaRPr>
          </a:p>
        </p:txBody>
      </p:sp>
      <p:pic>
        <p:nvPicPr>
          <p:cNvPr id="130" name="Imagen 5" descr=""/>
          <p:cNvPicPr/>
          <p:nvPr/>
        </p:nvPicPr>
        <p:blipFill>
          <a:blip r:embed="rId1"/>
          <a:stretch/>
        </p:blipFill>
        <p:spPr>
          <a:xfrm>
            <a:off x="1271880" y="5065200"/>
            <a:ext cx="2098440" cy="749520"/>
          </a:xfrm>
          <a:prstGeom prst="rect">
            <a:avLst/>
          </a:prstGeom>
          <a:ln>
            <a:noFill/>
          </a:ln>
        </p:spPr>
      </p:pic>
      <p:sp>
        <p:nvSpPr>
          <p:cNvPr id="131" name="CustomShape 2"/>
          <p:cNvSpPr/>
          <p:nvPr/>
        </p:nvSpPr>
        <p:spPr>
          <a:xfrm>
            <a:off x="-721080" y="4219920"/>
            <a:ext cx="6084000" cy="84492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1" lang="es-ES" sz="2600" spc="-1" strike="noStrike">
                <a:solidFill>
                  <a:srgbClr val="004a96"/>
                </a:solidFill>
                <a:latin typeface="Aquawax"/>
              </a:rPr>
              <a:t>Mrs. Azucena Arbeleche</a:t>
            </a:r>
            <a:endParaRPr b="0" lang="es-UY" sz="2600" spc="-1" strike="noStrike">
              <a:latin typeface="Arial"/>
            </a:endParaRPr>
          </a:p>
          <a:p>
            <a:pPr algn="ctr">
              <a:lnSpc>
                <a:spcPct val="100000"/>
              </a:lnSpc>
            </a:pPr>
            <a:r>
              <a:rPr b="0" lang="es-ES" sz="2000" spc="-1" strike="noStrike">
                <a:solidFill>
                  <a:srgbClr val="004a96"/>
                </a:solidFill>
                <a:latin typeface="Aquawax"/>
              </a:rPr>
              <a:t>Minister of Economy and Finance </a:t>
            </a:r>
            <a:endParaRPr b="0" lang="es-UY" sz="2000" spc="-1" strike="noStrike">
              <a:latin typeface="Arial"/>
            </a:endParaRPr>
          </a:p>
          <a:p>
            <a:pPr algn="ctr">
              <a:lnSpc>
                <a:spcPct val="100000"/>
              </a:lnSpc>
            </a:pPr>
            <a:endParaRPr b="0" lang="es-UY" sz="2000" spc="-1" strike="noStrike">
              <a:latin typeface="Arial"/>
            </a:endParaRPr>
          </a:p>
        </p:txBody>
      </p:sp>
      <p:sp>
        <p:nvSpPr>
          <p:cNvPr id="132" name="CustomShape 3"/>
          <p:cNvSpPr/>
          <p:nvPr/>
        </p:nvSpPr>
        <p:spPr>
          <a:xfrm>
            <a:off x="4790880" y="4219920"/>
            <a:ext cx="3881880" cy="102564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1" lang="es-ES" sz="2600" spc="-1" strike="noStrike">
                <a:solidFill>
                  <a:srgbClr val="004a96"/>
                </a:solidFill>
                <a:latin typeface="Aquawax"/>
              </a:rPr>
              <a:t>Mr. Diego Labat</a:t>
            </a:r>
            <a:endParaRPr b="0" lang="es-UY" sz="2600" spc="-1" strike="noStrike">
              <a:latin typeface="Arial"/>
            </a:endParaRPr>
          </a:p>
          <a:p>
            <a:pPr algn="ctr">
              <a:lnSpc>
                <a:spcPct val="100000"/>
              </a:lnSpc>
            </a:pPr>
            <a:r>
              <a:rPr b="0" lang="es-ES" sz="2000" spc="-1" strike="noStrike">
                <a:solidFill>
                  <a:srgbClr val="004a96"/>
                </a:solidFill>
                <a:latin typeface="Aquawax"/>
              </a:rPr>
              <a:t>Governor of the Central Bank</a:t>
            </a:r>
            <a:endParaRPr b="0" lang="es-UY" sz="2000" spc="-1" strike="noStrike">
              <a:latin typeface="Arial"/>
            </a:endParaRPr>
          </a:p>
          <a:p>
            <a:pPr algn="ctr">
              <a:lnSpc>
                <a:spcPct val="100000"/>
              </a:lnSpc>
            </a:pPr>
            <a:endParaRPr b="0" lang="es-UY" sz="2000" spc="-1" strike="noStrike">
              <a:latin typeface="Arial"/>
            </a:endParaRPr>
          </a:p>
        </p:txBody>
      </p:sp>
      <p:pic>
        <p:nvPicPr>
          <p:cNvPr id="133" name="Imagen 1" descr=""/>
          <p:cNvPicPr/>
          <p:nvPr/>
        </p:nvPicPr>
        <p:blipFill>
          <a:blip r:embed="rId2"/>
          <a:stretch/>
        </p:blipFill>
        <p:spPr>
          <a:xfrm>
            <a:off x="5615280" y="5090040"/>
            <a:ext cx="2233080" cy="699480"/>
          </a:xfrm>
          <a:prstGeom prst="rect">
            <a:avLst/>
          </a:prstGeom>
          <a:ln>
            <a:noFill/>
          </a:ln>
        </p:spPr>
      </p:pic>
      <p:sp>
        <p:nvSpPr>
          <p:cNvPr id="134" name="CustomShape 4"/>
          <p:cNvSpPr/>
          <p:nvPr/>
        </p:nvSpPr>
        <p:spPr>
          <a:xfrm>
            <a:off x="3522960" y="6229080"/>
            <a:ext cx="2078640" cy="4255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s-ES" sz="2200" spc="-1" strike="noStrike">
                <a:solidFill>
                  <a:srgbClr val="002060"/>
                </a:solidFill>
                <a:latin typeface="Calibri"/>
              </a:rPr>
              <a:t>September 2020</a:t>
            </a:r>
            <a:endParaRPr b="0" lang="es-UY" sz="2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87480" y="1151280"/>
            <a:ext cx="8969040" cy="501084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0" lang="en-US" sz="1900" spc="-1" strike="noStrike">
                <a:solidFill>
                  <a:srgbClr val="004a96"/>
                </a:solidFill>
                <a:latin typeface="Aquawax"/>
              </a:rPr>
              <a:t>Lays the foundations for significant changes on fiscal policy decision-making and rationale of budget preparation, with medium-term fiscal savings:</a:t>
            </a:r>
            <a:endParaRPr b="0" lang="es-UY" sz="1900" spc="-1" strike="noStrike">
              <a:latin typeface="Arial"/>
            </a:endParaRPr>
          </a:p>
          <a:p>
            <a:pPr algn="just">
              <a:lnSpc>
                <a:spcPct val="100000"/>
              </a:lnSpc>
            </a:pPr>
            <a:endParaRPr b="0" lang="es-UY" sz="1900" spc="-1" strike="noStrike">
              <a:latin typeface="Arial"/>
            </a:endParaRPr>
          </a:p>
          <a:p>
            <a:pPr marL="457200" indent="-456840" algn="just">
              <a:lnSpc>
                <a:spcPct val="100000"/>
              </a:lnSpc>
              <a:buClr>
                <a:srgbClr val="004a96"/>
              </a:buClr>
              <a:buFont typeface="Cambria"/>
              <a:buAutoNum type="arabicPeriod"/>
            </a:pPr>
            <a:r>
              <a:rPr b="0" lang="en-US" sz="1900" spc="-1" strike="noStrike">
                <a:solidFill>
                  <a:srgbClr val="004a96"/>
                </a:solidFill>
                <a:latin typeface="Aquawax"/>
              </a:rPr>
              <a:t>New fiscal framework to foster counter-cyclicality over the business cycle and sustainable finances over the medium term.</a:t>
            </a:r>
            <a:endParaRPr b="0" lang="es-UY" sz="1900" spc="-1" strike="noStrike">
              <a:latin typeface="Arial"/>
            </a:endParaRPr>
          </a:p>
          <a:p>
            <a:pPr algn="just">
              <a:lnSpc>
                <a:spcPct val="100000"/>
              </a:lnSpc>
            </a:pPr>
            <a:endParaRPr b="0" lang="es-UY" sz="1900" spc="-1" strike="noStrike">
              <a:latin typeface="Arial"/>
            </a:endParaRPr>
          </a:p>
          <a:p>
            <a:pPr marL="457200" indent="-456840" algn="just">
              <a:lnSpc>
                <a:spcPct val="100000"/>
              </a:lnSpc>
              <a:buClr>
                <a:srgbClr val="004a96"/>
              </a:buClr>
              <a:buFont typeface="Cambria"/>
              <a:buAutoNum type="arabicPeriod"/>
            </a:pPr>
            <a:r>
              <a:rPr b="0" lang="en-US" sz="1900" spc="-1" strike="noStrike">
                <a:solidFill>
                  <a:srgbClr val="004a96"/>
                </a:solidFill>
                <a:latin typeface="Aquawax"/>
              </a:rPr>
              <a:t>“</a:t>
            </a:r>
            <a:r>
              <a:rPr b="0" lang="en-US" sz="1900" spc="-1" strike="noStrike">
                <a:solidFill>
                  <a:srgbClr val="004a96"/>
                </a:solidFill>
                <a:latin typeface="Aquawax"/>
              </a:rPr>
              <a:t>Zero-base” budget strategy that reviews and reallocates existing spending, replacing “incremental” budgeting approach.</a:t>
            </a:r>
            <a:endParaRPr b="0" lang="es-UY" sz="1900" spc="-1" strike="noStrike">
              <a:latin typeface="Arial"/>
            </a:endParaRPr>
          </a:p>
          <a:p>
            <a:pPr algn="just">
              <a:lnSpc>
                <a:spcPct val="100000"/>
              </a:lnSpc>
            </a:pPr>
            <a:endParaRPr b="0" lang="es-UY" sz="1900" spc="-1" strike="noStrike">
              <a:latin typeface="Arial"/>
            </a:endParaRPr>
          </a:p>
          <a:p>
            <a:pPr marL="457200" indent="-456840" algn="just">
              <a:lnSpc>
                <a:spcPct val="100000"/>
              </a:lnSpc>
              <a:buClr>
                <a:srgbClr val="004a96"/>
              </a:buClr>
              <a:buFont typeface="Cambria"/>
              <a:buAutoNum type="arabicPeriod"/>
            </a:pPr>
            <a:r>
              <a:rPr b="0" lang="en-US" sz="1900" spc="-1" strike="noStrike">
                <a:solidFill>
                  <a:srgbClr val="004a96"/>
                </a:solidFill>
                <a:latin typeface="Aquawax"/>
              </a:rPr>
              <a:t>Austerity measures based on more efficient discretionary spending, restrictions on  public sector hiring and spending oversight and auditing.</a:t>
            </a:r>
            <a:endParaRPr b="0" lang="es-UY" sz="1900" spc="-1" strike="noStrike">
              <a:latin typeface="Arial"/>
            </a:endParaRPr>
          </a:p>
          <a:p>
            <a:pPr algn="just">
              <a:lnSpc>
                <a:spcPct val="100000"/>
              </a:lnSpc>
            </a:pPr>
            <a:endParaRPr b="0" lang="es-UY" sz="1900" spc="-1" strike="noStrike">
              <a:latin typeface="Arial"/>
            </a:endParaRPr>
          </a:p>
          <a:p>
            <a:pPr marL="457200" indent="-456840" algn="just">
              <a:lnSpc>
                <a:spcPct val="100000"/>
              </a:lnSpc>
              <a:buClr>
                <a:srgbClr val="004a96"/>
              </a:buClr>
              <a:buFont typeface="Cambria"/>
              <a:buAutoNum type="arabicPeriod"/>
            </a:pPr>
            <a:r>
              <a:rPr b="0" lang="en-US" sz="1900" spc="-1" strike="noStrike">
                <a:solidFill>
                  <a:srgbClr val="004a96"/>
                </a:solidFill>
                <a:latin typeface="Aquawax"/>
              </a:rPr>
              <a:t>New governance policies, performance targets and accountability requirements for public enterprises. </a:t>
            </a:r>
            <a:endParaRPr b="0" lang="es-UY" sz="1900" spc="-1" strike="noStrike">
              <a:latin typeface="Arial"/>
            </a:endParaRPr>
          </a:p>
          <a:p>
            <a:pPr algn="just">
              <a:lnSpc>
                <a:spcPct val="100000"/>
              </a:lnSpc>
            </a:pPr>
            <a:endParaRPr b="0" lang="es-UY" sz="1900" spc="-1" strike="noStrike">
              <a:latin typeface="Arial"/>
            </a:endParaRPr>
          </a:p>
          <a:p>
            <a:pPr algn="just">
              <a:lnSpc>
                <a:spcPct val="100000"/>
              </a:lnSpc>
            </a:pPr>
            <a:r>
              <a:rPr b="0" lang="en-US" sz="1900" spc="-1" strike="noStrike">
                <a:solidFill>
                  <a:srgbClr val="004a96"/>
                </a:solidFill>
                <a:latin typeface="Aquawax"/>
              </a:rPr>
              <a:t>In addition, the Law of Urgent Consideration creates a Commission of experts to make proposals by mid-2021 for a comprehensive pension reform. </a:t>
            </a:r>
            <a:endParaRPr b="0" lang="es-UY" sz="1900" spc="-1" strike="noStrike">
              <a:latin typeface="Arial"/>
            </a:endParaRPr>
          </a:p>
        </p:txBody>
      </p:sp>
      <p:sp>
        <p:nvSpPr>
          <p:cNvPr id="257" name="TextShape 2"/>
          <p:cNvSpPr txBox="1"/>
          <p:nvPr/>
        </p:nvSpPr>
        <p:spPr>
          <a:xfrm>
            <a:off x="-238320" y="105480"/>
            <a:ext cx="9620280" cy="675360"/>
          </a:xfrm>
          <a:prstGeom prst="rect">
            <a:avLst/>
          </a:prstGeom>
          <a:noFill/>
          <a:ln>
            <a:noFill/>
          </a:ln>
        </p:spPr>
        <p:txBody>
          <a:bodyPr anchor="ctr">
            <a:noAutofit/>
          </a:bodyPr>
          <a:p>
            <a:pPr algn="ctr">
              <a:lnSpc>
                <a:spcPct val="90000"/>
              </a:lnSpc>
            </a:pPr>
            <a:r>
              <a:rPr b="1" lang="en-US" sz="2200" spc="-1" strike="noStrike">
                <a:solidFill>
                  <a:srgbClr val="ff0000"/>
                </a:solidFill>
                <a:latin typeface="Aquawax"/>
              </a:rPr>
              <a:t>New 5-Year Budget Law 2020-2024 sets out a credible medium-term </a:t>
            </a:r>
            <a:br/>
            <a:r>
              <a:rPr b="1" lang="en-US" sz="2200" spc="-1" strike="noStrike">
                <a:solidFill>
                  <a:srgbClr val="ff0000"/>
                </a:solidFill>
                <a:latin typeface="Aquawax"/>
              </a:rPr>
              <a:t>fiscal consolidation plan and institutionalizes fiscal prudence</a:t>
            </a:r>
            <a:endParaRPr b="0" lang="en-US" sz="2200" spc="-1" strike="noStrike">
              <a:solidFill>
                <a:srgbClr val="000000"/>
              </a:solidFill>
              <a:latin typeface="Calibri"/>
            </a:endParaRPr>
          </a:p>
        </p:txBody>
      </p:sp>
      <p:sp>
        <p:nvSpPr>
          <p:cNvPr id="258"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259"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1F2ED1CB-4880-4D64-B7A8-A0826D08C1ED}" type="slidenum">
              <a:rPr b="0" lang="es-ES" sz="1200" spc="-1" strike="noStrike">
                <a:solidFill>
                  <a:srgbClr val="8b8b8b"/>
                </a:solidFill>
                <a:latin typeface="Calibri"/>
              </a:rPr>
              <a:t>1</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260" name="Group 1"/>
          <p:cNvGrpSpPr/>
          <p:nvPr/>
        </p:nvGrpSpPr>
        <p:grpSpPr>
          <a:xfrm>
            <a:off x="4582080" y="1416600"/>
            <a:ext cx="4326480" cy="4426920"/>
            <a:chOff x="4582080" y="1416600"/>
            <a:chExt cx="4326480" cy="4426920"/>
          </a:xfrm>
        </p:grpSpPr>
        <p:sp>
          <p:nvSpPr>
            <p:cNvPr id="261" name="CustomShape 2"/>
            <p:cNvSpPr/>
            <p:nvPr/>
          </p:nvSpPr>
          <p:spPr>
            <a:xfrm>
              <a:off x="7036920" y="1552320"/>
              <a:ext cx="1801800" cy="39985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p:style>
        </p:sp>
        <p:graphicFrame>
          <p:nvGraphicFramePr>
            <p:cNvPr id="262" name="Gráfico 20"/>
            <p:cNvGraphicFramePr/>
            <p:nvPr/>
          </p:nvGraphicFramePr>
          <p:xfrm>
            <a:off x="4582080" y="1416600"/>
            <a:ext cx="4326480" cy="4426920"/>
          </p:xfrm>
          <a:graphic>
            <a:graphicData uri="http://schemas.openxmlformats.org/drawingml/2006/chart">
              <c:chart xmlns:c="http://schemas.openxmlformats.org/drawingml/2006/chart" xmlns:r="http://schemas.openxmlformats.org/officeDocument/2006/relationships" r:id="rId1"/>
            </a:graphicData>
          </a:graphic>
        </p:graphicFrame>
      </p:grpSp>
      <p:graphicFrame>
        <p:nvGraphicFramePr>
          <p:cNvPr id="263" name="Gráfico 18"/>
          <p:cNvGraphicFramePr/>
          <p:nvPr/>
        </p:nvGraphicFramePr>
        <p:xfrm>
          <a:off x="137160" y="1447920"/>
          <a:ext cx="3819960" cy="4364640"/>
        </p:xfrm>
        <a:graphic>
          <a:graphicData uri="http://schemas.openxmlformats.org/drawingml/2006/chart">
            <c:chart xmlns:c="http://schemas.openxmlformats.org/drawingml/2006/chart" xmlns:r="http://schemas.openxmlformats.org/officeDocument/2006/relationships" r:id="rId2"/>
          </a:graphicData>
        </a:graphic>
      </p:graphicFrame>
      <p:sp>
        <p:nvSpPr>
          <p:cNvPr id="264" name="TextShape 3"/>
          <p:cNvSpPr txBox="1"/>
          <p:nvPr/>
        </p:nvSpPr>
        <p:spPr>
          <a:xfrm>
            <a:off x="-10440" y="173160"/>
            <a:ext cx="9164520" cy="558360"/>
          </a:xfrm>
          <a:prstGeom prst="rect">
            <a:avLst/>
          </a:prstGeom>
          <a:noFill/>
          <a:ln>
            <a:noFill/>
          </a:ln>
        </p:spPr>
        <p:txBody>
          <a:bodyPr anchor="ctr">
            <a:noAutofit/>
          </a:bodyPr>
          <a:p>
            <a:pPr algn="ctr">
              <a:lnSpc>
                <a:spcPct val="90000"/>
              </a:lnSpc>
            </a:pPr>
            <a:r>
              <a:rPr b="1" lang="en-US" sz="2000" spc="-1" strike="noStrike">
                <a:solidFill>
                  <a:srgbClr val="ff0000"/>
                </a:solidFill>
                <a:latin typeface="Aquawax"/>
              </a:rPr>
              <a:t>Material improvement in public finances relies on reducing primary expenditures as a percent of GDP, given the already elevated tax burden</a:t>
            </a:r>
            <a:endParaRPr b="0" lang="en-US" sz="2000" spc="-1" strike="noStrike">
              <a:solidFill>
                <a:srgbClr val="000000"/>
              </a:solidFill>
              <a:latin typeface="Calibri"/>
            </a:endParaRPr>
          </a:p>
        </p:txBody>
      </p:sp>
      <p:sp>
        <p:nvSpPr>
          <p:cNvPr id="265" name="Line 4"/>
          <p:cNvSpPr/>
          <p:nvPr/>
        </p:nvSpPr>
        <p:spPr>
          <a:xfrm>
            <a:off x="0" y="87228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grpSp>
        <p:nvGrpSpPr>
          <p:cNvPr id="266" name="Group 5"/>
          <p:cNvGrpSpPr/>
          <p:nvPr/>
        </p:nvGrpSpPr>
        <p:grpSpPr>
          <a:xfrm>
            <a:off x="150840" y="1011600"/>
            <a:ext cx="3992400" cy="430560"/>
            <a:chOff x="150840" y="1011600"/>
            <a:chExt cx="3992400" cy="430560"/>
          </a:xfrm>
        </p:grpSpPr>
        <p:sp>
          <p:nvSpPr>
            <p:cNvPr id="267" name="CustomShape 6"/>
            <p:cNvSpPr/>
            <p:nvPr/>
          </p:nvSpPr>
          <p:spPr>
            <a:xfrm>
              <a:off x="150840" y="1011600"/>
              <a:ext cx="3992400" cy="3056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Central Government Fiscal Balance</a:t>
              </a:r>
              <a:r>
                <a:rPr b="1" lang="en-US" sz="1400" spc="-1" strike="noStrike" u="sng" baseline="30000">
                  <a:solidFill>
                    <a:srgbClr val="000000"/>
                  </a:solidFill>
                  <a:uFillTx/>
                  <a:latin typeface="Aquawax Bold"/>
                </a:rPr>
                <a:t>1/</a:t>
              </a:r>
              <a:endParaRPr b="0" lang="es-UY" sz="1400" spc="-1" strike="noStrike">
                <a:latin typeface="Arial"/>
              </a:endParaRPr>
            </a:p>
          </p:txBody>
        </p:sp>
        <p:sp>
          <p:nvSpPr>
            <p:cNvPr id="268" name="CustomShape 7"/>
            <p:cNvSpPr/>
            <p:nvPr/>
          </p:nvSpPr>
          <p:spPr>
            <a:xfrm>
              <a:off x="150840" y="1289520"/>
              <a:ext cx="254232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(In % of GDP)</a:t>
              </a:r>
              <a:endParaRPr b="0" lang="es-UY" sz="1000" spc="-1" strike="noStrike">
                <a:latin typeface="Arial"/>
              </a:endParaRPr>
            </a:p>
          </p:txBody>
        </p:sp>
      </p:grpSp>
      <p:sp>
        <p:nvSpPr>
          <p:cNvPr id="269" name="CustomShape 8"/>
          <p:cNvSpPr/>
          <p:nvPr/>
        </p:nvSpPr>
        <p:spPr>
          <a:xfrm>
            <a:off x="2147400" y="4720320"/>
            <a:ext cx="1546200" cy="3949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es-ES" sz="1000" spc="-1" strike="noStrike">
                <a:solidFill>
                  <a:srgbClr val="ed7d31"/>
                </a:solidFill>
                <a:latin typeface="Aquawax"/>
              </a:rPr>
              <a:t>COVID EFFECT </a:t>
            </a:r>
            <a:r>
              <a:rPr b="1" lang="es-ES" sz="1000" spc="-1" strike="noStrike" baseline="30000">
                <a:solidFill>
                  <a:srgbClr val="ed7d31"/>
                </a:solidFill>
                <a:latin typeface="Aquawax"/>
              </a:rPr>
              <a:t>2/</a:t>
            </a:r>
            <a:r>
              <a:rPr b="1" lang="es-ES" sz="1000" spc="-1" strike="noStrike">
                <a:solidFill>
                  <a:srgbClr val="ed7d31"/>
                </a:solidFill>
                <a:latin typeface="Aquawax"/>
              </a:rPr>
              <a:t>:</a:t>
            </a:r>
            <a:endParaRPr b="0" lang="es-UY" sz="1000" spc="-1" strike="noStrike">
              <a:latin typeface="Arial"/>
            </a:endParaRPr>
          </a:p>
          <a:p>
            <a:pPr algn="ctr">
              <a:lnSpc>
                <a:spcPct val="100000"/>
              </a:lnSpc>
            </a:pPr>
            <a:r>
              <a:rPr b="1" lang="es-ES" sz="1000" spc="-1" strike="noStrike">
                <a:solidFill>
                  <a:srgbClr val="ed7d31"/>
                </a:solidFill>
                <a:latin typeface="Aquawax"/>
              </a:rPr>
              <a:t>-1,3%</a:t>
            </a:r>
            <a:endParaRPr b="0" lang="es-UY" sz="1000" spc="-1" strike="noStrike">
              <a:latin typeface="Arial"/>
            </a:endParaRPr>
          </a:p>
        </p:txBody>
      </p:sp>
      <p:grpSp>
        <p:nvGrpSpPr>
          <p:cNvPr id="270" name="Group 9"/>
          <p:cNvGrpSpPr/>
          <p:nvPr/>
        </p:nvGrpSpPr>
        <p:grpSpPr>
          <a:xfrm>
            <a:off x="4569480" y="943920"/>
            <a:ext cx="4574160" cy="421200"/>
            <a:chOff x="4569480" y="943920"/>
            <a:chExt cx="4574160" cy="421200"/>
          </a:xfrm>
        </p:grpSpPr>
        <p:sp>
          <p:nvSpPr>
            <p:cNvPr id="271" name="CustomShape 10"/>
            <p:cNvSpPr/>
            <p:nvPr/>
          </p:nvSpPr>
          <p:spPr>
            <a:xfrm>
              <a:off x="4569480" y="943920"/>
              <a:ext cx="4574160" cy="3056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Central Government Balance: budget projections </a:t>
              </a:r>
              <a:r>
                <a:rPr b="1" lang="en-US" sz="1400" spc="-1" strike="noStrike" u="sng" baseline="30000">
                  <a:solidFill>
                    <a:srgbClr val="000000"/>
                  </a:solidFill>
                  <a:uFillTx/>
                  <a:latin typeface="Aquawax Bold"/>
                </a:rPr>
                <a:t>1/</a:t>
              </a:r>
              <a:endParaRPr b="0" lang="es-UY" sz="1400" spc="-1" strike="noStrike">
                <a:latin typeface="Arial"/>
              </a:endParaRPr>
            </a:p>
          </p:txBody>
        </p:sp>
        <p:sp>
          <p:nvSpPr>
            <p:cNvPr id="272" name="CustomShape 11"/>
            <p:cNvSpPr/>
            <p:nvPr/>
          </p:nvSpPr>
          <p:spPr>
            <a:xfrm>
              <a:off x="4569480" y="1212480"/>
              <a:ext cx="291276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(In % of GDP)</a:t>
              </a:r>
              <a:endParaRPr b="0" lang="es-UY" sz="1000" spc="-1" strike="noStrike">
                <a:latin typeface="Arial"/>
              </a:endParaRPr>
            </a:p>
          </p:txBody>
        </p:sp>
      </p:grpSp>
      <p:sp>
        <p:nvSpPr>
          <p:cNvPr id="273" name="CustomShape 12"/>
          <p:cNvSpPr/>
          <p:nvPr/>
        </p:nvSpPr>
        <p:spPr>
          <a:xfrm>
            <a:off x="120600" y="5817960"/>
            <a:ext cx="1382040" cy="2502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1050" spc="-1" strike="noStrike">
                <a:solidFill>
                  <a:srgbClr val="000000"/>
                </a:solidFill>
                <a:latin typeface="Aquawax"/>
              </a:rPr>
              <a:t>(*) Projection</a:t>
            </a:r>
            <a:endParaRPr b="0" lang="es-UY" sz="1050" spc="-1" strike="noStrike">
              <a:latin typeface="Arial"/>
            </a:endParaRPr>
          </a:p>
        </p:txBody>
      </p:sp>
      <p:sp>
        <p:nvSpPr>
          <p:cNvPr id="274" name="CustomShape 13"/>
          <p:cNvSpPr/>
          <p:nvPr/>
        </p:nvSpPr>
        <p:spPr>
          <a:xfrm>
            <a:off x="150840" y="6033240"/>
            <a:ext cx="8261280" cy="4100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1050" spc="-1" strike="noStrike">
                <a:solidFill>
                  <a:srgbClr val="000000"/>
                </a:solidFill>
                <a:latin typeface="Aquawax"/>
              </a:rPr>
              <a:t>1/ Excluding Social Security Fund Fiscal Effect</a:t>
            </a:r>
            <a:endParaRPr b="0" lang="es-UY" sz="1050" spc="-1" strike="noStrike">
              <a:latin typeface="Arial"/>
            </a:endParaRPr>
          </a:p>
          <a:p>
            <a:pPr>
              <a:lnSpc>
                <a:spcPct val="100000"/>
              </a:lnSpc>
            </a:pPr>
            <a:r>
              <a:rPr b="0" lang="es-ES" sz="1050" spc="-1" strike="noStrike">
                <a:solidFill>
                  <a:srgbClr val="000000"/>
                </a:solidFill>
                <a:latin typeface="Aquawax"/>
              </a:rPr>
              <a:t>2/ Above the line (fiscal) effect, i.e. expenditures minus extraordindary revenues as per established in the Covid-19 Solidarity Fund law.</a:t>
            </a:r>
            <a:endParaRPr b="0" lang="es-UY" sz="1050" spc="-1" strike="noStrike">
              <a:latin typeface="Arial"/>
            </a:endParaRPr>
          </a:p>
        </p:txBody>
      </p:sp>
      <p:sp>
        <p:nvSpPr>
          <p:cNvPr id="275" name="CustomShape 14"/>
          <p:cNvSpPr/>
          <p:nvPr/>
        </p:nvSpPr>
        <p:spPr>
          <a:xfrm>
            <a:off x="140040" y="6613560"/>
            <a:ext cx="4442040" cy="169560"/>
          </a:xfrm>
          <a:prstGeom prst="rect">
            <a:avLst/>
          </a:prstGeom>
          <a:noFill/>
          <a:ln>
            <a:noFill/>
          </a:ln>
        </p:spPr>
        <p:style>
          <a:lnRef idx="0"/>
          <a:fillRef idx="0"/>
          <a:effectRef idx="0"/>
          <a:fontRef idx="minor"/>
        </p:style>
        <p:txBody>
          <a:bodyPr lIns="46080" rIns="46080" tIns="23040" bIns="23040" anchor="b">
            <a:spAutoFit/>
          </a:bodyPr>
          <a:p>
            <a:pPr>
              <a:lnSpc>
                <a:spcPct val="90000"/>
              </a:lnSpc>
              <a:spcBef>
                <a:spcPts val="45"/>
              </a:spcBef>
            </a:pPr>
            <a:r>
              <a:rPr b="1" i="1" lang="en-GB" sz="900" spc="-1" strike="noStrike">
                <a:solidFill>
                  <a:srgbClr val="000000"/>
                </a:solidFill>
                <a:latin typeface="Aquawax"/>
              </a:rPr>
              <a:t>Source:</a:t>
            </a:r>
            <a:r>
              <a:rPr b="0" i="1" lang="en-GB" sz="900" spc="-1" strike="noStrike">
                <a:solidFill>
                  <a:srgbClr val="000000"/>
                </a:solidFill>
                <a:latin typeface="Aquawax"/>
              </a:rPr>
              <a:t> Ministry of Economy and Finance</a:t>
            </a:r>
            <a:endParaRPr b="0" lang="es-UY" sz="900" spc="-1" strike="noStrike">
              <a:latin typeface="Arial"/>
            </a:endParaRPr>
          </a:p>
        </p:txBody>
      </p:sp>
      <p:sp>
        <p:nvSpPr>
          <p:cNvPr id="276" name="CustomShape 15"/>
          <p:cNvSpPr/>
          <p:nvPr/>
        </p:nvSpPr>
        <p:spPr>
          <a:xfrm>
            <a:off x="4791600" y="5807880"/>
            <a:ext cx="1382040" cy="2502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1050" spc="-1" strike="noStrike">
                <a:solidFill>
                  <a:srgbClr val="000000"/>
                </a:solidFill>
                <a:latin typeface="Aquawax"/>
              </a:rPr>
              <a:t>(*) Projections</a:t>
            </a:r>
            <a:endParaRPr b="0" lang="es-UY" sz="1050" spc="-1" strike="noStrike">
              <a:latin typeface="Arial"/>
            </a:endParaRPr>
          </a:p>
        </p:txBody>
      </p:sp>
      <p:sp>
        <p:nvSpPr>
          <p:cNvPr id="277" name="TextShape 16"/>
          <p:cNvSpPr txBox="1"/>
          <p:nvPr/>
        </p:nvSpPr>
        <p:spPr>
          <a:xfrm>
            <a:off x="6458040" y="6356520"/>
            <a:ext cx="2057040" cy="364680"/>
          </a:xfrm>
          <a:prstGeom prst="rect">
            <a:avLst/>
          </a:prstGeom>
          <a:noFill/>
          <a:ln>
            <a:noFill/>
          </a:ln>
        </p:spPr>
        <p:txBody>
          <a:bodyPr anchor="ctr">
            <a:noAutofit/>
          </a:bodyPr>
          <a:p>
            <a:pPr algn="r">
              <a:lnSpc>
                <a:spcPct val="100000"/>
              </a:lnSpc>
            </a:pPr>
            <a:fld id="{D4FE26AA-B56D-4138-A839-3C2364412E63}" type="slidenum">
              <a:rPr b="0" lang="es-ES" sz="1200" spc="-1" strike="noStrike">
                <a:solidFill>
                  <a:srgbClr val="8b8b8b"/>
                </a:solidFill>
                <a:latin typeface="Calibri"/>
              </a:rPr>
              <a:t>1</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279" name="TextShape 2"/>
          <p:cNvSpPr txBox="1"/>
          <p:nvPr/>
        </p:nvSpPr>
        <p:spPr>
          <a:xfrm>
            <a:off x="188640" y="81720"/>
            <a:ext cx="8766000" cy="669600"/>
          </a:xfrm>
          <a:prstGeom prst="rect">
            <a:avLst/>
          </a:prstGeom>
          <a:noFill/>
          <a:ln>
            <a:noFill/>
          </a:ln>
        </p:spPr>
        <p:txBody>
          <a:bodyPr anchor="ctr">
            <a:noAutofit/>
          </a:bodyPr>
          <a:p>
            <a:pPr algn="ctr">
              <a:lnSpc>
                <a:spcPct val="90000"/>
              </a:lnSpc>
            </a:pPr>
            <a:r>
              <a:rPr b="1" lang="en-US" sz="2000" spc="-1" strike="noStrike">
                <a:solidFill>
                  <a:srgbClr val="ff0000"/>
                </a:solidFill>
                <a:latin typeface="Aquawax"/>
              </a:rPr>
              <a:t>..to stabilize debt burden under realistic revenue assumptions </a:t>
            </a:r>
            <a:endParaRPr b="0" lang="en-US" sz="2000" spc="-1" strike="noStrike">
              <a:solidFill>
                <a:srgbClr val="000000"/>
              </a:solidFill>
              <a:latin typeface="Calibri"/>
            </a:endParaRPr>
          </a:p>
        </p:txBody>
      </p:sp>
      <p:sp>
        <p:nvSpPr>
          <p:cNvPr id="280" name="TextShape 3"/>
          <p:cNvSpPr txBox="1"/>
          <p:nvPr/>
        </p:nvSpPr>
        <p:spPr>
          <a:xfrm>
            <a:off x="6458040" y="6356520"/>
            <a:ext cx="2057040" cy="364680"/>
          </a:xfrm>
          <a:prstGeom prst="rect">
            <a:avLst/>
          </a:prstGeom>
          <a:noFill/>
          <a:ln>
            <a:noFill/>
          </a:ln>
        </p:spPr>
        <p:txBody>
          <a:bodyPr anchor="ctr">
            <a:noAutofit/>
          </a:bodyPr>
          <a:p>
            <a:pPr algn="r">
              <a:lnSpc>
                <a:spcPct val="100000"/>
              </a:lnSpc>
            </a:pPr>
            <a:fld id="{10E7CA2D-1437-4BAF-9547-E565A1D89EC2}" type="slidenum">
              <a:rPr b="0" lang="es-ES" sz="1200" spc="-1" strike="noStrike">
                <a:solidFill>
                  <a:srgbClr val="8b8b8b"/>
                </a:solidFill>
                <a:latin typeface="Calibri"/>
              </a:rPr>
              <a:t>1</a:t>
            </a:fld>
            <a:endParaRPr b="0" lang="es-UY" sz="1200" spc="-1" strike="noStrike">
              <a:latin typeface="Times New Roman"/>
            </a:endParaRPr>
          </a:p>
        </p:txBody>
      </p:sp>
      <p:grpSp>
        <p:nvGrpSpPr>
          <p:cNvPr id="281" name="Group 4"/>
          <p:cNvGrpSpPr/>
          <p:nvPr/>
        </p:nvGrpSpPr>
        <p:grpSpPr>
          <a:xfrm>
            <a:off x="1537560" y="901800"/>
            <a:ext cx="6068880" cy="396000"/>
            <a:chOff x="1537560" y="901800"/>
            <a:chExt cx="6068880" cy="396000"/>
          </a:xfrm>
        </p:grpSpPr>
        <p:sp>
          <p:nvSpPr>
            <p:cNvPr id="282" name="CustomShape 5"/>
            <p:cNvSpPr/>
            <p:nvPr/>
          </p:nvSpPr>
          <p:spPr>
            <a:xfrm>
              <a:off x="2320920" y="1145160"/>
              <a:ext cx="4501800" cy="152640"/>
            </a:xfrm>
            <a:prstGeom prst="rect">
              <a:avLst/>
            </a:prstGeom>
            <a:noFill/>
            <a:ln>
              <a:noFill/>
            </a:ln>
          </p:spPr>
          <p:style>
            <a:lnRef idx="0"/>
            <a:fillRef idx="0"/>
            <a:effectRef idx="0"/>
            <a:fontRef idx="minor"/>
          </p:style>
          <p:txBody>
            <a:bodyPr lIns="52200" rIns="0" tIns="0" bIns="0" anchor="b">
              <a:spAutoFit/>
            </a:bodyPr>
            <a:p>
              <a:pPr marL="228600" indent="-228240" algn="ctr">
                <a:lnSpc>
                  <a:spcPct val="100000"/>
                </a:lnSpc>
                <a:spcBef>
                  <a:spcPts val="201"/>
                </a:spcBef>
              </a:pPr>
              <a:r>
                <a:rPr b="0" lang="en-US" sz="1000" spc="-1" strike="noStrike">
                  <a:solidFill>
                    <a:srgbClr val="000000"/>
                  </a:solidFill>
                  <a:latin typeface="Aquawax"/>
                </a:rPr>
                <a:t>(In %)</a:t>
              </a:r>
              <a:endParaRPr b="0" lang="es-UY" sz="1000" spc="-1" strike="noStrike">
                <a:latin typeface="Arial"/>
              </a:endParaRPr>
            </a:p>
          </p:txBody>
        </p:sp>
        <p:sp>
          <p:nvSpPr>
            <p:cNvPr id="283" name="CustomShape 6"/>
            <p:cNvSpPr/>
            <p:nvPr/>
          </p:nvSpPr>
          <p:spPr>
            <a:xfrm>
              <a:off x="1537560" y="901800"/>
              <a:ext cx="6068880" cy="230040"/>
            </a:xfrm>
            <a:prstGeom prst="rect">
              <a:avLst/>
            </a:prstGeom>
            <a:noFill/>
            <a:ln>
              <a:noFill/>
            </a:ln>
          </p:spPr>
          <p:style>
            <a:lnRef idx="0"/>
            <a:fillRef idx="0"/>
            <a:effectRef idx="0"/>
            <a:fontRef idx="minor"/>
          </p:style>
          <p:txBody>
            <a:bodyPr lIns="48960" rIns="48960" tIns="24480" bIns="24480" anchor="ctr">
              <a:noAutofit/>
            </a:bodyPr>
            <a:p>
              <a:pPr algn="ctr">
                <a:lnSpc>
                  <a:spcPct val="100000"/>
                </a:lnSpc>
              </a:pPr>
              <a:r>
                <a:rPr b="1" lang="es-ES" sz="1400" spc="-1" strike="noStrike" u="sng">
                  <a:solidFill>
                    <a:srgbClr val="000000"/>
                  </a:solidFill>
                  <a:uFillTx/>
                  <a:latin typeface="Aquawax"/>
                </a:rPr>
                <a:t>CG Gross and Net Debt to GDP Ratio</a:t>
              </a:r>
              <a:endParaRPr b="0" lang="es-UY" sz="1400" spc="-1" strike="noStrike">
                <a:latin typeface="Arial"/>
              </a:endParaRPr>
            </a:p>
          </p:txBody>
        </p:sp>
      </p:grpSp>
      <p:graphicFrame>
        <p:nvGraphicFramePr>
          <p:cNvPr id="284" name="Table 7"/>
          <p:cNvGraphicFramePr/>
          <p:nvPr/>
        </p:nvGraphicFramePr>
        <p:xfrm>
          <a:off x="1165320" y="4470480"/>
          <a:ext cx="6959160" cy="1467360"/>
        </p:xfrm>
        <a:graphic>
          <a:graphicData uri="http://schemas.openxmlformats.org/drawingml/2006/table">
            <a:tbl>
              <a:tblPr/>
              <a:tblGrid>
                <a:gridCol w="3236400"/>
                <a:gridCol w="620280"/>
                <a:gridCol w="620280"/>
                <a:gridCol w="620280"/>
                <a:gridCol w="620280"/>
                <a:gridCol w="620280"/>
                <a:gridCol w="621360"/>
              </a:tblGrid>
              <a:tr h="254520">
                <a:tc gridSpan="7">
                  <a:txBody>
                    <a:bodyPr lIns="9360" rIns="9360" tIns="9360" bIns="0" anchor="ctr">
                      <a:noAutofit/>
                    </a:bodyPr>
                    <a:p>
                      <a:pPr>
                        <a:lnSpc>
                          <a:spcPct val="100000"/>
                        </a:lnSpc>
                      </a:pPr>
                      <a:r>
                        <a:rPr b="1" lang="en-US" sz="1100" spc="-1" strike="noStrike">
                          <a:solidFill>
                            <a:srgbClr val="ffffff"/>
                          </a:solidFill>
                          <a:latin typeface="Aquawax"/>
                        </a:rPr>
                        <a:t>Debt Sutainability Analysis Outcome</a:t>
                      </a:r>
                      <a:endParaRPr b="0" lang="es-UY" sz="1100" spc="-1" strike="noStrike">
                        <a:latin typeface="Arial"/>
                      </a:endParaRPr>
                    </a:p>
                  </a:txBody>
                  <a:tcPr marL="9360" marR="9360">
                    <a:solidFill>
                      <a:srgbClr val="004a96"/>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r>
              <a:tr h="242280">
                <a:tc>
                  <a:txBody>
                    <a:bodyPr lIns="9360" rIns="9360" tIns="9360" bIns="0" anchor="b">
                      <a:noAutofit/>
                    </a:bodyPr>
                    <a:p>
                      <a:pPr algn="ctr">
                        <a:lnSpc>
                          <a:spcPct val="100000"/>
                        </a:lnSpc>
                      </a:pPr>
                      <a:r>
                        <a:rPr b="1" lang="en-US" sz="1000" spc="-1" strike="noStrike">
                          <a:solidFill>
                            <a:srgbClr val="000000"/>
                          </a:solidFill>
                          <a:latin typeface="Aquawax"/>
                        </a:rPr>
                        <a:t> </a:t>
                      </a:r>
                      <a:endParaRPr b="0" lang="es-UY" sz="1000" spc="-1" strike="noStrike">
                        <a:latin typeface="Arial"/>
                      </a:endParaRPr>
                    </a:p>
                  </a:txBody>
                  <a:tcPr marL="9360" marR="9360">
                    <a:lnB w="6480">
                      <a:solidFill>
                        <a:srgbClr val="004a96"/>
                      </a:solidFill>
                    </a:lnB>
                    <a:solidFill>
                      <a:srgbClr val="ffffff"/>
                    </a:solidFill>
                  </a:tcPr>
                </a:tc>
                <a:tc>
                  <a:txBody>
                    <a:bodyPr lIns="9360" rIns="9360" tIns="9360" bIns="0" anchor="b">
                      <a:noAutofit/>
                    </a:bodyPr>
                    <a:p>
                      <a:pPr algn="ctr">
                        <a:lnSpc>
                          <a:spcPct val="100000"/>
                        </a:lnSpc>
                      </a:pPr>
                      <a:r>
                        <a:rPr b="1" lang="en-US" sz="1000" spc="-1" strike="noStrike">
                          <a:solidFill>
                            <a:srgbClr val="000000"/>
                          </a:solidFill>
                          <a:latin typeface="Aquawax"/>
                        </a:rPr>
                        <a:t>2019</a:t>
                      </a:r>
                      <a:endParaRPr b="0" lang="es-UY" sz="1000" spc="-1" strike="noStrike">
                        <a:latin typeface="Arial"/>
                      </a:endParaRPr>
                    </a:p>
                  </a:txBody>
                  <a:tcPr marL="9360" marR="9360">
                    <a:lnB w="6480">
                      <a:solidFill>
                        <a:srgbClr val="004a96"/>
                      </a:solidFill>
                    </a:lnB>
                    <a:solidFill>
                      <a:srgbClr val="ffffff"/>
                    </a:solidFill>
                  </a:tcPr>
                </a:tc>
                <a:tc>
                  <a:txBody>
                    <a:bodyPr lIns="9360" rIns="9360" tIns="9360" bIns="0" anchor="b">
                      <a:noAutofit/>
                    </a:bodyPr>
                    <a:p>
                      <a:pPr algn="ctr">
                        <a:lnSpc>
                          <a:spcPct val="100000"/>
                        </a:lnSpc>
                      </a:pPr>
                      <a:r>
                        <a:rPr b="1" lang="en-US" sz="1000" spc="-1" strike="noStrike">
                          <a:solidFill>
                            <a:srgbClr val="000000"/>
                          </a:solidFill>
                          <a:latin typeface="Aquawax"/>
                        </a:rPr>
                        <a:t>2020*</a:t>
                      </a:r>
                      <a:endParaRPr b="0" lang="es-UY" sz="1000" spc="-1" strike="noStrike">
                        <a:latin typeface="Arial"/>
                      </a:endParaRPr>
                    </a:p>
                  </a:txBody>
                  <a:tcPr marL="9360" marR="9360">
                    <a:lnB w="6480">
                      <a:solidFill>
                        <a:srgbClr val="004a96"/>
                      </a:solidFill>
                    </a:lnB>
                    <a:solidFill>
                      <a:srgbClr val="ffffff"/>
                    </a:solidFill>
                  </a:tcPr>
                </a:tc>
                <a:tc>
                  <a:txBody>
                    <a:bodyPr lIns="9360" rIns="9360" tIns="9360" bIns="0" anchor="b">
                      <a:noAutofit/>
                    </a:bodyPr>
                    <a:p>
                      <a:pPr algn="ctr">
                        <a:lnSpc>
                          <a:spcPct val="100000"/>
                        </a:lnSpc>
                      </a:pPr>
                      <a:r>
                        <a:rPr b="1" lang="en-US" sz="1000" spc="-1" strike="noStrike">
                          <a:solidFill>
                            <a:srgbClr val="000000"/>
                          </a:solidFill>
                          <a:latin typeface="Aquawax"/>
                        </a:rPr>
                        <a:t>2021*</a:t>
                      </a:r>
                      <a:endParaRPr b="0" lang="es-UY" sz="1000" spc="-1" strike="noStrike">
                        <a:latin typeface="Arial"/>
                      </a:endParaRPr>
                    </a:p>
                  </a:txBody>
                  <a:tcPr marL="9360" marR="9360">
                    <a:lnB w="6480">
                      <a:solidFill>
                        <a:srgbClr val="004a96"/>
                      </a:solidFill>
                    </a:lnB>
                    <a:solidFill>
                      <a:srgbClr val="ffffff"/>
                    </a:solidFill>
                  </a:tcPr>
                </a:tc>
                <a:tc>
                  <a:txBody>
                    <a:bodyPr lIns="9360" rIns="9360" tIns="9360" bIns="0" anchor="b">
                      <a:noAutofit/>
                    </a:bodyPr>
                    <a:p>
                      <a:pPr algn="ctr">
                        <a:lnSpc>
                          <a:spcPct val="100000"/>
                        </a:lnSpc>
                      </a:pPr>
                      <a:r>
                        <a:rPr b="1" lang="en-US" sz="1000" spc="-1" strike="noStrike">
                          <a:solidFill>
                            <a:srgbClr val="000000"/>
                          </a:solidFill>
                          <a:latin typeface="Aquawax"/>
                        </a:rPr>
                        <a:t>2022*</a:t>
                      </a:r>
                      <a:endParaRPr b="0" lang="es-UY" sz="1000" spc="-1" strike="noStrike">
                        <a:latin typeface="Arial"/>
                      </a:endParaRPr>
                    </a:p>
                  </a:txBody>
                  <a:tcPr marL="9360" marR="9360">
                    <a:lnB w="6480">
                      <a:solidFill>
                        <a:srgbClr val="004a96"/>
                      </a:solidFill>
                    </a:lnB>
                    <a:solidFill>
                      <a:srgbClr val="ffffff"/>
                    </a:solidFill>
                  </a:tcPr>
                </a:tc>
                <a:tc>
                  <a:txBody>
                    <a:bodyPr lIns="9360" rIns="9360" tIns="9360" bIns="0" anchor="b">
                      <a:noAutofit/>
                    </a:bodyPr>
                    <a:p>
                      <a:pPr algn="ctr">
                        <a:lnSpc>
                          <a:spcPct val="100000"/>
                        </a:lnSpc>
                      </a:pPr>
                      <a:r>
                        <a:rPr b="1" lang="en-US" sz="1000" spc="-1" strike="noStrike">
                          <a:solidFill>
                            <a:srgbClr val="000000"/>
                          </a:solidFill>
                          <a:latin typeface="Aquawax"/>
                        </a:rPr>
                        <a:t>2023*</a:t>
                      </a:r>
                      <a:endParaRPr b="0" lang="es-UY" sz="1000" spc="-1" strike="noStrike">
                        <a:latin typeface="Arial"/>
                      </a:endParaRPr>
                    </a:p>
                  </a:txBody>
                  <a:tcPr marL="9360" marR="9360">
                    <a:lnB w="6480">
                      <a:solidFill>
                        <a:srgbClr val="004a96"/>
                      </a:solidFill>
                    </a:lnB>
                    <a:solidFill>
                      <a:srgbClr val="ffffff"/>
                    </a:solidFill>
                  </a:tcPr>
                </a:tc>
                <a:tc>
                  <a:txBody>
                    <a:bodyPr lIns="9360" rIns="9360" tIns="9360" bIns="0" anchor="b">
                      <a:noAutofit/>
                    </a:bodyPr>
                    <a:p>
                      <a:pPr algn="ctr">
                        <a:lnSpc>
                          <a:spcPct val="100000"/>
                        </a:lnSpc>
                      </a:pPr>
                      <a:r>
                        <a:rPr b="1" lang="en-US" sz="1000" spc="-1" strike="noStrike">
                          <a:solidFill>
                            <a:srgbClr val="000000"/>
                          </a:solidFill>
                          <a:latin typeface="Aquawax"/>
                        </a:rPr>
                        <a:t>2024*</a:t>
                      </a:r>
                      <a:endParaRPr b="0" lang="es-UY" sz="1000" spc="-1" strike="noStrike">
                        <a:latin typeface="Arial"/>
                      </a:endParaRPr>
                    </a:p>
                  </a:txBody>
                  <a:tcPr marL="9360" marR="9360">
                    <a:lnB w="6480">
                      <a:solidFill>
                        <a:srgbClr val="004a96"/>
                      </a:solidFill>
                    </a:lnB>
                    <a:solidFill>
                      <a:srgbClr val="ffffff"/>
                    </a:solidFill>
                  </a:tcPr>
                </a:tc>
              </a:tr>
              <a:tr h="242280">
                <a:tc>
                  <a:txBody>
                    <a:bodyPr lIns="9360" rIns="9360" tIns="9360" bIns="0" anchor="b">
                      <a:noAutofit/>
                    </a:bodyPr>
                    <a:p>
                      <a:pPr>
                        <a:lnSpc>
                          <a:spcPct val="100000"/>
                        </a:lnSpc>
                      </a:pPr>
                      <a:r>
                        <a:rPr b="0" lang="en-US" sz="1000" spc="-1" strike="noStrike">
                          <a:solidFill>
                            <a:srgbClr val="000000"/>
                          </a:solidFill>
                          <a:latin typeface="Aquawax"/>
                        </a:rPr>
                        <a:t>Gross Debt (in % of GDP)</a:t>
                      </a:r>
                      <a:endParaRPr b="0" lang="es-UY" sz="1000" spc="-1" strike="noStrike">
                        <a:latin typeface="Arial"/>
                      </a:endParaRPr>
                    </a:p>
                  </a:txBody>
                  <a:tcPr marL="9360" marR="9360">
                    <a:lnT w="6480">
                      <a:solidFill>
                        <a:srgbClr val="004a96"/>
                      </a:solidFill>
                    </a:lnT>
                    <a:solidFill>
                      <a:srgbClr val="ffffff"/>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53.3   </a:t>
                      </a:r>
                      <a:endParaRPr b="0" lang="es-UY" sz="1000" spc="-1" strike="noStrike">
                        <a:latin typeface="Arial"/>
                      </a:endParaRPr>
                    </a:p>
                  </a:txBody>
                  <a:tcPr marL="9360" marR="9360">
                    <a:lnT w="6480">
                      <a:solidFill>
                        <a:srgbClr val="004a96"/>
                      </a:solidFill>
                    </a:lnT>
                    <a:solidFill>
                      <a:srgbClr val="ffffff"/>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65.6   </a:t>
                      </a:r>
                      <a:endParaRPr b="0" lang="es-UY" sz="1000" spc="-1" strike="noStrike">
                        <a:latin typeface="Arial"/>
                      </a:endParaRPr>
                    </a:p>
                  </a:txBody>
                  <a:tcPr marL="9360" marR="9360">
                    <a:lnT w="6480">
                      <a:solidFill>
                        <a:srgbClr val="004a96"/>
                      </a:solidFill>
                    </a:lnT>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65.7   </a:t>
                      </a:r>
                      <a:endParaRPr b="0" lang="es-UY" sz="1000" spc="-1" strike="noStrike">
                        <a:latin typeface="Arial"/>
                      </a:endParaRPr>
                    </a:p>
                  </a:txBody>
                  <a:tcPr marL="9360" marR="9360">
                    <a:lnT w="6480">
                      <a:solidFill>
                        <a:srgbClr val="004a96"/>
                      </a:solidFill>
                    </a:lnT>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67.7   </a:t>
                      </a:r>
                      <a:endParaRPr b="0" lang="es-UY" sz="1000" spc="-1" strike="noStrike">
                        <a:latin typeface="Arial"/>
                      </a:endParaRPr>
                    </a:p>
                  </a:txBody>
                  <a:tcPr marL="9360" marR="9360">
                    <a:lnT w="6480">
                      <a:solidFill>
                        <a:srgbClr val="004a96"/>
                      </a:solidFill>
                    </a:lnT>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67.6   </a:t>
                      </a:r>
                      <a:endParaRPr b="0" lang="es-UY" sz="1000" spc="-1" strike="noStrike">
                        <a:latin typeface="Arial"/>
                      </a:endParaRPr>
                    </a:p>
                  </a:txBody>
                  <a:tcPr marL="9360" marR="9360">
                    <a:lnT w="6480">
                      <a:solidFill>
                        <a:srgbClr val="004a96"/>
                      </a:solidFill>
                    </a:lnT>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67.5   </a:t>
                      </a:r>
                      <a:endParaRPr b="0" lang="es-UY" sz="1000" spc="-1" strike="noStrike">
                        <a:latin typeface="Arial"/>
                      </a:endParaRPr>
                    </a:p>
                  </a:txBody>
                  <a:tcPr marL="9360" marR="9360">
                    <a:lnT w="6480">
                      <a:solidFill>
                        <a:srgbClr val="004a96"/>
                      </a:solidFill>
                    </a:lnT>
                    <a:solidFill>
                      <a:srgbClr val="f2f2f2"/>
                    </a:solidFill>
                  </a:tcPr>
                </a:tc>
              </a:tr>
              <a:tr h="242280">
                <a:tc>
                  <a:txBody>
                    <a:bodyPr lIns="9360" rIns="9360" tIns="9360" bIns="0" anchor="b">
                      <a:noAutofit/>
                    </a:bodyPr>
                    <a:p>
                      <a:pPr>
                        <a:lnSpc>
                          <a:spcPct val="100000"/>
                        </a:lnSpc>
                      </a:pPr>
                      <a:r>
                        <a:rPr b="0" lang="nl-NL" sz="1000" spc="-1" strike="noStrike">
                          <a:solidFill>
                            <a:srgbClr val="000000"/>
                          </a:solidFill>
                          <a:latin typeface="Aquawax"/>
                        </a:rPr>
                        <a:t>Net Debt (in % of GDP)</a:t>
                      </a:r>
                      <a:endParaRPr b="0" lang="es-UY" sz="1000" spc="-1" strike="noStrike">
                        <a:latin typeface="Arial"/>
                      </a:endParaRPr>
                    </a:p>
                  </a:txBody>
                  <a:tcPr marL="9360" marR="9360">
                    <a:solidFill>
                      <a:srgbClr val="ffffff"/>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49.5   </a:t>
                      </a:r>
                      <a:endParaRPr b="0" lang="es-UY" sz="1000" spc="-1" strike="noStrike">
                        <a:latin typeface="Arial"/>
                      </a:endParaRPr>
                    </a:p>
                  </a:txBody>
                  <a:tcPr marL="9360" marR="9360">
                    <a:solidFill>
                      <a:srgbClr val="ffffff"/>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60.6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61.7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64.0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63.8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63.9   </a:t>
                      </a:r>
                      <a:endParaRPr b="0" lang="es-UY" sz="1000" spc="-1" strike="noStrike">
                        <a:latin typeface="Arial"/>
                      </a:endParaRPr>
                    </a:p>
                  </a:txBody>
                  <a:tcPr marL="9360" marR="9360">
                    <a:solidFill>
                      <a:srgbClr val="f2f2f2"/>
                    </a:solidFill>
                  </a:tcPr>
                </a:tc>
              </a:tr>
              <a:tr h="242280">
                <a:tc>
                  <a:txBody>
                    <a:bodyPr lIns="9360" rIns="9360" tIns="9360" bIns="0" anchor="b">
                      <a:noAutofit/>
                    </a:bodyPr>
                    <a:p>
                      <a:pPr>
                        <a:lnSpc>
                          <a:spcPct val="100000"/>
                        </a:lnSpc>
                      </a:pPr>
                      <a:r>
                        <a:rPr b="0" lang="en-US" sz="1000" spc="-1" strike="noStrike">
                          <a:solidFill>
                            <a:srgbClr val="000000"/>
                          </a:solidFill>
                          <a:latin typeface="Aquawax"/>
                        </a:rPr>
                        <a:t>Foreign Currency Debt (in % of total)</a:t>
                      </a:r>
                      <a:endParaRPr b="0" lang="es-UY" sz="1000" spc="-1" strike="noStrike">
                        <a:latin typeface="Arial"/>
                      </a:endParaRPr>
                    </a:p>
                  </a:txBody>
                  <a:tcPr marL="9360" marR="9360">
                    <a:solidFill>
                      <a:srgbClr val="ffffff"/>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56.1   </a:t>
                      </a:r>
                      <a:endParaRPr b="0" lang="es-UY" sz="1000" spc="-1" strike="noStrike">
                        <a:latin typeface="Arial"/>
                      </a:endParaRPr>
                    </a:p>
                  </a:txBody>
                  <a:tcPr marL="9360" marR="9360">
                    <a:solidFill>
                      <a:srgbClr val="ffffff"/>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56.7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54.8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52.8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51.7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49.9   </a:t>
                      </a:r>
                      <a:endParaRPr b="0" lang="es-UY" sz="1000" spc="-1" strike="noStrike">
                        <a:latin typeface="Arial"/>
                      </a:endParaRPr>
                    </a:p>
                  </a:txBody>
                  <a:tcPr marL="9360" marR="9360">
                    <a:solidFill>
                      <a:srgbClr val="f2f2f2"/>
                    </a:solidFill>
                  </a:tcPr>
                </a:tc>
              </a:tr>
              <a:tr h="243720">
                <a:tc>
                  <a:txBody>
                    <a:bodyPr lIns="9360" rIns="9360" tIns="9360" bIns="0" anchor="b">
                      <a:noAutofit/>
                    </a:bodyPr>
                    <a:p>
                      <a:pPr>
                        <a:lnSpc>
                          <a:spcPct val="100000"/>
                        </a:lnSpc>
                      </a:pPr>
                      <a:r>
                        <a:rPr b="0" lang="en-US" sz="1000" spc="-1" strike="noStrike">
                          <a:solidFill>
                            <a:srgbClr val="000000"/>
                          </a:solidFill>
                          <a:latin typeface="Aquawax"/>
                        </a:rPr>
                        <a:t>Effective Interest Rate (annual, in %)</a:t>
                      </a:r>
                      <a:r>
                        <a:rPr b="0" lang="en-US" sz="1000" spc="-1" strike="noStrike" baseline="30000">
                          <a:solidFill>
                            <a:srgbClr val="000000"/>
                          </a:solidFill>
                          <a:latin typeface="Aquawax"/>
                        </a:rPr>
                        <a:t>1/</a:t>
                      </a:r>
                      <a:endParaRPr b="0" lang="es-UY" sz="1000" spc="-1" strike="noStrike">
                        <a:latin typeface="Arial"/>
                      </a:endParaRPr>
                    </a:p>
                  </a:txBody>
                  <a:tcPr marL="9360" marR="9360">
                    <a:solidFill>
                      <a:srgbClr val="ffffff"/>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5.2   </a:t>
                      </a:r>
                      <a:endParaRPr b="0" lang="es-UY" sz="1000" spc="-1" strike="noStrike">
                        <a:latin typeface="Arial"/>
                      </a:endParaRPr>
                    </a:p>
                  </a:txBody>
                  <a:tcPr marL="9360" marR="9360">
                    <a:solidFill>
                      <a:srgbClr val="ffffff"/>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4.7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4.5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4.4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4.2   </a:t>
                      </a:r>
                      <a:endParaRPr b="0" lang="es-UY" sz="1000" spc="-1" strike="noStrike">
                        <a:latin typeface="Arial"/>
                      </a:endParaRPr>
                    </a:p>
                  </a:txBody>
                  <a:tcPr marL="9360" marR="9360">
                    <a:solidFill>
                      <a:srgbClr val="f2f2f2"/>
                    </a:solidFill>
                  </a:tcPr>
                </a:tc>
                <a:tc>
                  <a:txBody>
                    <a:bodyPr lIns="9360" rIns="9360" tIns="9360" bIns="0" anchor="b">
                      <a:noAutofit/>
                    </a:bodyPr>
                    <a:p>
                      <a:pPr algn="ctr">
                        <a:lnSpc>
                          <a:spcPct val="100000"/>
                        </a:lnSpc>
                      </a:pPr>
                      <a:r>
                        <a:rPr b="0" lang="en-US" sz="1000" spc="-1" strike="noStrike">
                          <a:solidFill>
                            <a:srgbClr val="000000"/>
                          </a:solidFill>
                          <a:latin typeface="Aquawax"/>
                        </a:rPr>
                        <a:t>      </a:t>
                      </a:r>
                      <a:r>
                        <a:rPr b="0" lang="en-US" sz="1000" spc="-1" strike="noStrike">
                          <a:solidFill>
                            <a:srgbClr val="000000"/>
                          </a:solidFill>
                          <a:latin typeface="Aquawax"/>
                        </a:rPr>
                        <a:t>4.2   </a:t>
                      </a:r>
                      <a:endParaRPr b="0" lang="es-UY" sz="1000" spc="-1" strike="noStrike">
                        <a:latin typeface="Arial"/>
                      </a:endParaRPr>
                    </a:p>
                  </a:txBody>
                  <a:tcPr marL="9360" marR="9360">
                    <a:solidFill>
                      <a:srgbClr val="f2f2f2"/>
                    </a:solidFill>
                  </a:tcPr>
                </a:tc>
              </a:tr>
            </a:tbl>
          </a:graphicData>
        </a:graphic>
      </p:graphicFrame>
      <p:sp>
        <p:nvSpPr>
          <p:cNvPr id="285" name="CustomShape 8"/>
          <p:cNvSpPr/>
          <p:nvPr/>
        </p:nvSpPr>
        <p:spPr>
          <a:xfrm>
            <a:off x="1165320" y="5985360"/>
            <a:ext cx="5796720" cy="539280"/>
          </a:xfrm>
          <a:prstGeom prst="rect">
            <a:avLst/>
          </a:prstGeom>
          <a:noFill/>
          <a:ln>
            <a:noFill/>
          </a:ln>
        </p:spPr>
        <p:style>
          <a:lnRef idx="0"/>
          <a:fillRef idx="0"/>
          <a:effectRef idx="0"/>
          <a:fontRef idx="minor"/>
        </p:style>
        <p:txBody>
          <a:bodyPr lIns="0" rIns="0" tIns="41040" bIns="41040" anchor="b">
            <a:spAutoFit/>
          </a:bodyPr>
          <a:p>
            <a:pPr>
              <a:lnSpc>
                <a:spcPct val="100000"/>
              </a:lnSpc>
            </a:pPr>
            <a:r>
              <a:rPr b="0" lang="en-US" sz="1000" spc="-1" strike="noStrike">
                <a:solidFill>
                  <a:srgbClr val="000000"/>
                </a:solidFill>
                <a:latin typeface="Aquawax"/>
              </a:rPr>
              <a:t>1/ Total annual interest payments as a share of year-end debt stock of last year.</a:t>
            </a:r>
            <a:endParaRPr b="0" lang="es-UY" sz="1000" spc="-1" strike="noStrike">
              <a:latin typeface="Arial"/>
            </a:endParaRPr>
          </a:p>
          <a:p>
            <a:pPr>
              <a:lnSpc>
                <a:spcPct val="100000"/>
              </a:lnSpc>
            </a:pPr>
            <a:endParaRPr b="0" lang="es-UY" sz="1000" spc="-1" strike="noStrike">
              <a:latin typeface="Arial"/>
            </a:endParaRPr>
          </a:p>
          <a:p>
            <a:pPr>
              <a:lnSpc>
                <a:spcPct val="100000"/>
              </a:lnSpc>
            </a:pPr>
            <a:r>
              <a:rPr b="0" lang="es-ES" sz="1000" spc="-1" strike="noStrike">
                <a:solidFill>
                  <a:srgbClr val="000000"/>
                </a:solidFill>
                <a:latin typeface="Aquawax"/>
              </a:rPr>
              <a:t>(*) Projections.</a:t>
            </a:r>
            <a:endParaRPr b="0" lang="es-UY" sz="1000" spc="-1" strike="noStrike">
              <a:latin typeface="Arial"/>
            </a:endParaRPr>
          </a:p>
        </p:txBody>
      </p:sp>
      <p:sp>
        <p:nvSpPr>
          <p:cNvPr id="286" name="CustomShape 9"/>
          <p:cNvSpPr/>
          <p:nvPr/>
        </p:nvSpPr>
        <p:spPr>
          <a:xfrm>
            <a:off x="161640" y="6586920"/>
            <a:ext cx="6435720" cy="205560"/>
          </a:xfrm>
          <a:prstGeom prst="rect">
            <a:avLst/>
          </a:prstGeom>
          <a:noFill/>
          <a:ln>
            <a:noFill/>
          </a:ln>
        </p:spPr>
        <p:style>
          <a:lnRef idx="0"/>
          <a:fillRef idx="0"/>
          <a:effectRef idx="0"/>
          <a:fontRef idx="minor"/>
        </p:style>
        <p:txBody>
          <a:bodyPr lIns="82080" rIns="82080" tIns="41040" bIns="41040" anchor="b">
            <a:spAutoFit/>
          </a:bodyPr>
          <a:p>
            <a:pPr>
              <a:lnSpc>
                <a:spcPct val="90000"/>
              </a:lnSpc>
              <a:spcBef>
                <a:spcPts val="45"/>
              </a:spcBef>
            </a:pPr>
            <a:r>
              <a:rPr b="1" i="1" lang="en-US" sz="900" spc="-1" strike="noStrike">
                <a:solidFill>
                  <a:srgbClr val="000000"/>
                </a:solidFill>
                <a:latin typeface="Aquawax"/>
              </a:rPr>
              <a:t>Source:</a:t>
            </a:r>
            <a:r>
              <a:rPr b="0" i="1" lang="en-US" sz="900" spc="-1" strike="noStrike">
                <a:solidFill>
                  <a:srgbClr val="000000"/>
                </a:solidFill>
                <a:latin typeface="Aquawax"/>
              </a:rPr>
              <a:t> Debt Management Unit, Ministry of Economy and Finance</a:t>
            </a:r>
            <a:endParaRPr b="0" lang="es-UY" sz="900" spc="-1" strike="noStrike">
              <a:latin typeface="Arial"/>
            </a:endParaRPr>
          </a:p>
        </p:txBody>
      </p:sp>
      <p:sp>
        <p:nvSpPr>
          <p:cNvPr id="287" name="CustomShape 10"/>
          <p:cNvSpPr/>
          <p:nvPr/>
        </p:nvSpPr>
        <p:spPr>
          <a:xfrm>
            <a:off x="3210120" y="1469160"/>
            <a:ext cx="3895920" cy="110844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p:style>
      </p:sp>
      <p:graphicFrame>
        <p:nvGraphicFramePr>
          <p:cNvPr id="288" name="Chart 2"/>
          <p:cNvGraphicFramePr/>
          <p:nvPr/>
        </p:nvGraphicFramePr>
        <p:xfrm>
          <a:off x="1900800" y="1278720"/>
          <a:ext cx="5342400" cy="2984400"/>
        </p:xfrm>
        <a:graphic>
          <a:graphicData uri="http://schemas.openxmlformats.org/drawingml/2006/chart">
            <c:chart xmlns:c="http://schemas.openxmlformats.org/drawingml/2006/chart" xmlns:r="http://schemas.openxmlformats.org/officeDocument/2006/relationships" r:id="rId1"/>
          </a:graphicData>
        </a:graphic>
      </p:graphicFrame>
      <p:sp>
        <p:nvSpPr>
          <p:cNvPr id="289" name="CustomShape 11"/>
          <p:cNvSpPr/>
          <p:nvPr/>
        </p:nvSpPr>
        <p:spPr>
          <a:xfrm>
            <a:off x="3210120" y="2076120"/>
            <a:ext cx="1079280" cy="27288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s-ES" sz="1200" spc="-1" strike="noStrike">
                <a:solidFill>
                  <a:srgbClr val="70ad47"/>
                </a:solidFill>
                <a:latin typeface="Aquawax"/>
              </a:rPr>
              <a:t>Net Debt</a:t>
            </a:r>
            <a:endParaRPr b="0" lang="es-UY" sz="1200" spc="-1" strike="noStrike">
              <a:latin typeface="Arial"/>
            </a:endParaRPr>
          </a:p>
        </p:txBody>
      </p:sp>
      <p:sp>
        <p:nvSpPr>
          <p:cNvPr id="290" name="CustomShape 12"/>
          <p:cNvSpPr/>
          <p:nvPr/>
        </p:nvSpPr>
        <p:spPr>
          <a:xfrm>
            <a:off x="3210120" y="1600200"/>
            <a:ext cx="1079280" cy="27288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s-ES" sz="1200" spc="-1" strike="noStrike">
                <a:solidFill>
                  <a:srgbClr val="004a96"/>
                </a:solidFill>
                <a:latin typeface="Aquawax"/>
              </a:rPr>
              <a:t>Gross Debt</a:t>
            </a:r>
            <a:endParaRPr b="0" lang="es-UY" sz="1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
          <p:cNvSpPr/>
          <p:nvPr/>
        </p:nvSpPr>
        <p:spPr>
          <a:xfrm>
            <a:off x="120600" y="955440"/>
            <a:ext cx="8676720" cy="557676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1" lang="en-US" sz="1800" spc="-1" strike="noStrike">
                <a:solidFill>
                  <a:srgbClr val="ff0000"/>
                </a:solidFill>
                <a:latin typeface="Aquawax"/>
              </a:rPr>
              <a:t>1. Fiscal rule</a:t>
            </a:r>
            <a:r>
              <a:rPr b="0" lang="en-US" sz="1800" spc="-1" strike="noStrike">
                <a:solidFill>
                  <a:srgbClr val="ff0000"/>
                </a:solidFill>
                <a:latin typeface="Aquawax"/>
              </a:rPr>
              <a:t>:</a:t>
            </a:r>
            <a:r>
              <a:rPr b="0" lang="en-US" sz="1800" spc="-1" strike="noStrike">
                <a:solidFill>
                  <a:srgbClr val="004a96"/>
                </a:solidFill>
                <a:latin typeface="Aquawax"/>
              </a:rPr>
              <a:t> </a:t>
            </a:r>
            <a:endParaRPr b="0" lang="es-UY" sz="1800" spc="-1" strike="noStrike">
              <a:latin typeface="Arial"/>
            </a:endParaRPr>
          </a:p>
          <a:p>
            <a:pPr lvl="1" marL="743040" indent="-285480" algn="just">
              <a:lnSpc>
                <a:spcPct val="100000"/>
              </a:lnSpc>
              <a:buClr>
                <a:srgbClr val="004a96"/>
              </a:buClr>
              <a:buFont typeface="Courier New"/>
              <a:buChar char="o"/>
            </a:pPr>
            <a:r>
              <a:rPr b="0" lang="en-US" sz="1800" spc="-1" strike="noStrike">
                <a:solidFill>
                  <a:srgbClr val="004a96"/>
                </a:solidFill>
                <a:latin typeface="Aquawax"/>
              </a:rPr>
              <a:t>Structural balance targets, to account for business cycle fluctuations and one-off/temporary spending and revenue items.</a:t>
            </a:r>
            <a:endParaRPr b="0" lang="es-UY" sz="1800" spc="-1" strike="noStrike">
              <a:latin typeface="Arial"/>
            </a:endParaRPr>
          </a:p>
          <a:p>
            <a:pPr lvl="1" marL="743040" indent="-285480" algn="just">
              <a:lnSpc>
                <a:spcPct val="100000"/>
              </a:lnSpc>
              <a:buClr>
                <a:srgbClr val="004a96"/>
              </a:buClr>
              <a:buFont typeface="Courier New"/>
              <a:buChar char="o"/>
            </a:pPr>
            <a:r>
              <a:rPr b="0" lang="en-US" sz="1800" spc="-1" strike="noStrike">
                <a:solidFill>
                  <a:srgbClr val="004a96"/>
                </a:solidFill>
                <a:latin typeface="Aquawax"/>
              </a:rPr>
              <a:t>Cap on real growth in primary expenditure in line with potential real economic growth (estimated currently at 2,3% annually). </a:t>
            </a:r>
            <a:endParaRPr b="0" lang="es-UY" sz="1800" spc="-1" strike="noStrike">
              <a:latin typeface="Arial"/>
            </a:endParaRPr>
          </a:p>
          <a:p>
            <a:pPr lvl="1" marL="743040" indent="-285480" algn="just">
              <a:lnSpc>
                <a:spcPct val="100000"/>
              </a:lnSpc>
              <a:buClr>
                <a:srgbClr val="004a96"/>
              </a:buClr>
              <a:buFont typeface="Courier New"/>
              <a:buChar char="o"/>
            </a:pPr>
            <a:r>
              <a:rPr b="0" lang="en-US" sz="1800" spc="-1" strike="noStrike">
                <a:solidFill>
                  <a:srgbClr val="004a96"/>
                </a:solidFill>
                <a:latin typeface="Aquawax"/>
              </a:rPr>
              <a:t>New debt authorization framework sets a binding level of annual net indebtedness.</a:t>
            </a:r>
            <a:endParaRPr b="0" lang="es-UY" sz="1800" spc="-1" strike="noStrike">
              <a:latin typeface="Arial"/>
            </a:endParaRPr>
          </a:p>
          <a:p>
            <a:pPr algn="just">
              <a:lnSpc>
                <a:spcPct val="100000"/>
              </a:lnSpc>
            </a:pPr>
            <a:endParaRPr b="0" lang="es-UY" sz="1800" spc="-1" strike="noStrike">
              <a:latin typeface="Arial"/>
            </a:endParaRPr>
          </a:p>
          <a:p>
            <a:pPr algn="just">
              <a:lnSpc>
                <a:spcPct val="100000"/>
              </a:lnSpc>
            </a:pPr>
            <a:r>
              <a:rPr b="1" lang="en-US" sz="1800" spc="-1" strike="noStrike">
                <a:solidFill>
                  <a:srgbClr val="ff0000"/>
                </a:solidFill>
                <a:latin typeface="Aquawax"/>
              </a:rPr>
              <a:t>2. Independent fiscal councils</a:t>
            </a:r>
            <a:r>
              <a:rPr b="0" lang="en-US" sz="1800" spc="-1" strike="noStrike">
                <a:solidFill>
                  <a:srgbClr val="ff0000"/>
                </a:solidFill>
                <a:latin typeface="Aquawax"/>
              </a:rPr>
              <a:t>:</a:t>
            </a:r>
            <a:r>
              <a:rPr b="0" lang="en-US" sz="1800" spc="-1" strike="noStrike">
                <a:solidFill>
                  <a:srgbClr val="004a96"/>
                </a:solidFill>
                <a:latin typeface="Aquawax"/>
              </a:rPr>
              <a:t> </a:t>
            </a:r>
            <a:endParaRPr b="0" lang="es-UY" sz="1800" spc="-1" strike="noStrike">
              <a:latin typeface="Arial"/>
            </a:endParaRPr>
          </a:p>
          <a:p>
            <a:pPr lvl="1" marL="743040" indent="-285480" algn="just">
              <a:lnSpc>
                <a:spcPct val="100000"/>
              </a:lnSpc>
              <a:buClr>
                <a:srgbClr val="004a96"/>
              </a:buClr>
              <a:buFont typeface="Courier New"/>
              <a:buChar char="o"/>
            </a:pPr>
            <a:r>
              <a:rPr b="0" lang="en-US" sz="1800" spc="-1" strike="noStrike">
                <a:solidFill>
                  <a:srgbClr val="004a96"/>
                </a:solidFill>
                <a:latin typeface="Aquawax"/>
              </a:rPr>
              <a:t>Committee of experts to provide estimates of capital growth, labor and factor productivity.</a:t>
            </a:r>
            <a:endParaRPr b="0" lang="es-UY" sz="1800" spc="-1" strike="noStrike">
              <a:latin typeface="Arial"/>
            </a:endParaRPr>
          </a:p>
          <a:p>
            <a:pPr lvl="1" marL="743040" indent="-285480" algn="just">
              <a:lnSpc>
                <a:spcPct val="100000"/>
              </a:lnSpc>
              <a:buClr>
                <a:srgbClr val="004a96"/>
              </a:buClr>
              <a:buFont typeface="Courier New"/>
              <a:buChar char="o"/>
            </a:pPr>
            <a:r>
              <a:rPr b="0" lang="en-US" sz="1800" spc="-1" strike="noStrike">
                <a:solidFill>
                  <a:srgbClr val="004a96"/>
                </a:solidFill>
                <a:latin typeface="Aquawax"/>
              </a:rPr>
              <a:t>Advisory fiscal council will provide estimates of GDP growth potential and structurally-adjusted fiscal numbers.</a:t>
            </a:r>
            <a:endParaRPr b="0" lang="es-UY" sz="1800" spc="-1" strike="noStrike">
              <a:latin typeface="Arial"/>
            </a:endParaRPr>
          </a:p>
          <a:p>
            <a:pPr algn="just">
              <a:lnSpc>
                <a:spcPct val="100000"/>
              </a:lnSpc>
            </a:pPr>
            <a:endParaRPr b="0" lang="es-UY" sz="1800" spc="-1" strike="noStrike">
              <a:latin typeface="Arial"/>
            </a:endParaRPr>
          </a:p>
          <a:p>
            <a:pPr marL="530280" indent="-529920" algn="just">
              <a:lnSpc>
                <a:spcPct val="100000"/>
              </a:lnSpc>
            </a:pPr>
            <a:r>
              <a:rPr b="1" lang="en-US" sz="1800" spc="-1" strike="noStrike">
                <a:solidFill>
                  <a:srgbClr val="ff0000"/>
                </a:solidFill>
                <a:latin typeface="Aquawax"/>
              </a:rPr>
              <a:t>3.Transparency and communication</a:t>
            </a:r>
            <a:r>
              <a:rPr b="0" lang="en-US" sz="1800" spc="-1" strike="noStrike">
                <a:solidFill>
                  <a:srgbClr val="ff0000"/>
                </a:solidFill>
                <a:latin typeface="Aquawax"/>
              </a:rPr>
              <a:t>:</a:t>
            </a:r>
            <a:r>
              <a:rPr b="1" lang="en-US" sz="1800" spc="-1" strike="noStrike">
                <a:solidFill>
                  <a:srgbClr val="ff0000"/>
                </a:solidFill>
                <a:latin typeface="Aquawax"/>
              </a:rPr>
              <a:t> </a:t>
            </a:r>
            <a:r>
              <a:rPr b="0" lang="en-US" sz="1800" spc="-1" strike="noStrike">
                <a:solidFill>
                  <a:srgbClr val="004a96"/>
                </a:solidFill>
                <a:latin typeface="Aquawax"/>
              </a:rPr>
              <a:t>The Government will communicate, semi-annually, the government's overall assessment of the fiscal situation.</a:t>
            </a:r>
            <a:endParaRPr b="0" lang="es-UY" sz="1800" spc="-1" strike="noStrike">
              <a:latin typeface="Arial"/>
            </a:endParaRPr>
          </a:p>
          <a:p>
            <a:pPr algn="just">
              <a:lnSpc>
                <a:spcPct val="100000"/>
              </a:lnSpc>
            </a:pPr>
            <a:endParaRPr b="0" lang="es-UY" sz="1800" spc="-1" strike="noStrike">
              <a:latin typeface="Arial"/>
            </a:endParaRPr>
          </a:p>
          <a:p>
            <a:pPr marL="530280" indent="-529920" algn="just">
              <a:lnSpc>
                <a:spcPct val="100000"/>
              </a:lnSpc>
            </a:pPr>
            <a:r>
              <a:rPr b="1" lang="en-US" sz="1800" spc="-1" strike="noStrike">
                <a:solidFill>
                  <a:srgbClr val="ff0000"/>
                </a:solidFill>
                <a:latin typeface="Aquawax"/>
              </a:rPr>
              <a:t>4. Medium-term budget forecasts</a:t>
            </a:r>
            <a:r>
              <a:rPr b="0" lang="en-US" sz="1800" spc="-1" strike="noStrike">
                <a:solidFill>
                  <a:srgbClr val="ff0000"/>
                </a:solidFill>
                <a:latin typeface="Aquawax"/>
              </a:rPr>
              <a:t>:</a:t>
            </a:r>
            <a:r>
              <a:rPr b="1" lang="en-US" sz="1800" spc="-1" strike="noStrike">
                <a:solidFill>
                  <a:srgbClr val="ff0000"/>
                </a:solidFill>
                <a:latin typeface="Aquawax"/>
              </a:rPr>
              <a:t> </a:t>
            </a:r>
            <a:r>
              <a:rPr b="0" lang="en-US" sz="1800" spc="-1" strike="noStrike">
                <a:solidFill>
                  <a:srgbClr val="004a96"/>
                </a:solidFill>
                <a:latin typeface="Aquawax"/>
              </a:rPr>
              <a:t>Macroeconomic projections will be provided over a rolling five-year period, thereby providing an outlook beyond the current administration.</a:t>
            </a:r>
            <a:endParaRPr b="0" lang="es-UY" sz="1800" spc="-1" strike="noStrike">
              <a:latin typeface="Arial"/>
            </a:endParaRPr>
          </a:p>
        </p:txBody>
      </p:sp>
      <p:sp>
        <p:nvSpPr>
          <p:cNvPr id="292" name="TextShape 2"/>
          <p:cNvSpPr txBox="1"/>
          <p:nvPr/>
        </p:nvSpPr>
        <p:spPr>
          <a:xfrm>
            <a:off x="120600" y="118080"/>
            <a:ext cx="8784720" cy="675360"/>
          </a:xfrm>
          <a:prstGeom prst="rect">
            <a:avLst/>
          </a:prstGeom>
          <a:noFill/>
          <a:ln>
            <a:noFill/>
          </a:ln>
        </p:spPr>
        <p:txBody>
          <a:bodyPr anchor="ctr">
            <a:noAutofit/>
          </a:bodyPr>
          <a:p>
            <a:pPr algn="ctr">
              <a:lnSpc>
                <a:spcPct val="90000"/>
              </a:lnSpc>
            </a:pPr>
            <a:r>
              <a:rPr b="1" lang="en-US" sz="2400" spc="-1" strike="noStrike">
                <a:solidFill>
                  <a:srgbClr val="004a96"/>
                </a:solidFill>
                <a:latin typeface="Aquawax Black"/>
              </a:rPr>
              <a:t>New Fiscal Framework: Key features </a:t>
            </a:r>
            <a:endParaRPr b="0" lang="en-US" sz="2400" spc="-1" strike="noStrike">
              <a:solidFill>
                <a:srgbClr val="000000"/>
              </a:solidFill>
              <a:latin typeface="Calibri"/>
            </a:endParaRPr>
          </a:p>
        </p:txBody>
      </p:sp>
      <p:sp>
        <p:nvSpPr>
          <p:cNvPr id="293"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294"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4AE9953B-BE6F-4949-9910-7E3E91E42859}" type="slidenum">
              <a:rPr b="0" lang="es-ES" sz="1200" spc="-1" strike="noStrike">
                <a:solidFill>
                  <a:srgbClr val="8b8b8b"/>
                </a:solidFill>
                <a:latin typeface="Calibri"/>
              </a:rPr>
              <a:t>1</a:t>
            </a:fld>
            <a:endParaRPr b="0" lang="es-UY" sz="1200" spc="-1" strike="noStrike">
              <a:latin typeface="Times New Roman"/>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29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TextShape 1"/>
          <p:cNvSpPr txBox="1"/>
          <p:nvPr/>
        </p:nvSpPr>
        <p:spPr>
          <a:xfrm>
            <a:off x="179640" y="60120"/>
            <a:ext cx="8784720" cy="675360"/>
          </a:xfrm>
          <a:prstGeom prst="rect">
            <a:avLst/>
          </a:prstGeom>
          <a:noFill/>
          <a:ln>
            <a:noFill/>
          </a:ln>
        </p:spPr>
        <p:txBody>
          <a:bodyPr anchor="ctr">
            <a:noAutofit/>
          </a:bodyPr>
          <a:p>
            <a:pPr algn="ctr">
              <a:lnSpc>
                <a:spcPct val="90000"/>
              </a:lnSpc>
            </a:pPr>
            <a:r>
              <a:rPr b="1" lang="en-US" sz="2200" spc="-1" strike="noStrike" u="sng">
                <a:solidFill>
                  <a:srgbClr val="004a96"/>
                </a:solidFill>
                <a:uFillTx/>
                <a:latin typeface="Aquawax Black"/>
              </a:rPr>
              <a:t>Fiscal Rule</a:t>
            </a:r>
            <a:r>
              <a:rPr b="1" lang="en-US" sz="2200" spc="-1" strike="noStrike">
                <a:solidFill>
                  <a:srgbClr val="004a96"/>
                </a:solidFill>
                <a:latin typeface="Aquawax Black"/>
              </a:rPr>
              <a:t>: Structural Balance and Spending Cap</a:t>
            </a:r>
            <a:endParaRPr b="0" lang="en-US" sz="2200" spc="-1" strike="noStrike">
              <a:solidFill>
                <a:srgbClr val="000000"/>
              </a:solidFill>
              <a:latin typeface="Calibri"/>
            </a:endParaRPr>
          </a:p>
        </p:txBody>
      </p:sp>
      <p:sp>
        <p:nvSpPr>
          <p:cNvPr id="296" name="Line 2"/>
          <p:cNvSpPr/>
          <p:nvPr/>
        </p:nvSpPr>
        <p:spPr>
          <a:xfrm>
            <a:off x="0" y="65412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graphicFrame>
        <p:nvGraphicFramePr>
          <p:cNvPr id="297" name="Gráfico 7"/>
          <p:cNvGraphicFramePr/>
          <p:nvPr/>
        </p:nvGraphicFramePr>
        <p:xfrm>
          <a:off x="157680" y="1488960"/>
          <a:ext cx="3972960" cy="4692960"/>
        </p:xfrm>
        <a:graphic>
          <a:graphicData uri="http://schemas.openxmlformats.org/drawingml/2006/chart">
            <c:chart xmlns:c="http://schemas.openxmlformats.org/drawingml/2006/chart" xmlns:r="http://schemas.openxmlformats.org/officeDocument/2006/relationships" r:id="rId1"/>
          </a:graphicData>
        </a:graphic>
      </p:graphicFrame>
      <p:grpSp>
        <p:nvGrpSpPr>
          <p:cNvPr id="298" name="Group 3"/>
          <p:cNvGrpSpPr/>
          <p:nvPr/>
        </p:nvGrpSpPr>
        <p:grpSpPr>
          <a:xfrm>
            <a:off x="159840" y="866520"/>
            <a:ext cx="3992400" cy="441360"/>
            <a:chOff x="159840" y="866520"/>
            <a:chExt cx="3992400" cy="441360"/>
          </a:xfrm>
        </p:grpSpPr>
        <p:sp>
          <p:nvSpPr>
            <p:cNvPr id="299" name="CustomShape 4"/>
            <p:cNvSpPr/>
            <p:nvPr/>
          </p:nvSpPr>
          <p:spPr>
            <a:xfrm>
              <a:off x="159840" y="866520"/>
              <a:ext cx="3992400" cy="3056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Central Government Structural Balance</a:t>
              </a:r>
              <a:endParaRPr b="0" lang="es-UY" sz="1400" spc="-1" strike="noStrike">
                <a:latin typeface="Arial"/>
              </a:endParaRPr>
            </a:p>
          </p:txBody>
        </p:sp>
        <p:sp>
          <p:nvSpPr>
            <p:cNvPr id="300" name="CustomShape 5"/>
            <p:cNvSpPr/>
            <p:nvPr/>
          </p:nvSpPr>
          <p:spPr>
            <a:xfrm>
              <a:off x="217800" y="1155240"/>
              <a:ext cx="254232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(In % of GDP)</a:t>
              </a:r>
              <a:endParaRPr b="0" lang="es-UY" sz="1000" spc="-1" strike="noStrike">
                <a:latin typeface="Arial"/>
              </a:endParaRPr>
            </a:p>
          </p:txBody>
        </p:sp>
      </p:grpSp>
      <p:sp>
        <p:nvSpPr>
          <p:cNvPr id="301" name="CustomShape 6"/>
          <p:cNvSpPr/>
          <p:nvPr/>
        </p:nvSpPr>
        <p:spPr>
          <a:xfrm>
            <a:off x="179640" y="6514200"/>
            <a:ext cx="6435720" cy="205560"/>
          </a:xfrm>
          <a:prstGeom prst="rect">
            <a:avLst/>
          </a:prstGeom>
          <a:noFill/>
          <a:ln>
            <a:noFill/>
          </a:ln>
        </p:spPr>
        <p:style>
          <a:lnRef idx="0"/>
          <a:fillRef idx="0"/>
          <a:effectRef idx="0"/>
          <a:fontRef idx="minor"/>
        </p:style>
        <p:txBody>
          <a:bodyPr lIns="82080" rIns="82080" tIns="41040" bIns="41040" anchor="b">
            <a:spAutoFit/>
          </a:bodyPr>
          <a:p>
            <a:pPr>
              <a:lnSpc>
                <a:spcPct val="90000"/>
              </a:lnSpc>
              <a:spcBef>
                <a:spcPts val="45"/>
              </a:spcBef>
            </a:pPr>
            <a:r>
              <a:rPr b="1" i="1" lang="en-US" sz="900" spc="-1" strike="noStrike">
                <a:solidFill>
                  <a:srgbClr val="000000"/>
                </a:solidFill>
                <a:latin typeface="Aquawax"/>
              </a:rPr>
              <a:t>Source:</a:t>
            </a:r>
            <a:r>
              <a:rPr b="0" i="1" lang="en-US" sz="900" spc="-1" strike="noStrike">
                <a:solidFill>
                  <a:srgbClr val="000000"/>
                </a:solidFill>
                <a:latin typeface="Aquawax"/>
              </a:rPr>
              <a:t> Ministry of Economy and Finance</a:t>
            </a:r>
            <a:endParaRPr b="0" lang="es-UY" sz="900" spc="-1" strike="noStrike">
              <a:latin typeface="Arial"/>
            </a:endParaRPr>
          </a:p>
        </p:txBody>
      </p:sp>
      <p:sp>
        <p:nvSpPr>
          <p:cNvPr id="302" name="CustomShape 7"/>
          <p:cNvSpPr/>
          <p:nvPr/>
        </p:nvSpPr>
        <p:spPr>
          <a:xfrm>
            <a:off x="2524680" y="6496920"/>
            <a:ext cx="1244160" cy="219240"/>
          </a:xfrm>
          <a:prstGeom prst="rect">
            <a:avLst/>
          </a:prstGeom>
          <a:noFill/>
          <a:ln>
            <a:noFill/>
          </a:ln>
        </p:spPr>
        <p:style>
          <a:lnRef idx="0"/>
          <a:fillRef idx="0"/>
          <a:effectRef idx="0"/>
          <a:fontRef idx="minor"/>
        </p:style>
        <p:txBody>
          <a:bodyPr lIns="82080" rIns="82080" tIns="41040" bIns="41040" anchor="b">
            <a:spAutoFit/>
          </a:bodyPr>
          <a:p>
            <a:pPr>
              <a:lnSpc>
                <a:spcPct val="90000"/>
              </a:lnSpc>
              <a:spcBef>
                <a:spcPts val="51"/>
              </a:spcBef>
            </a:pPr>
            <a:r>
              <a:rPr b="0" lang="en-US" sz="1000" spc="-1" strike="noStrike">
                <a:solidFill>
                  <a:srgbClr val="000000"/>
                </a:solidFill>
                <a:latin typeface="Aquawax"/>
              </a:rPr>
              <a:t>(*) Projections</a:t>
            </a:r>
            <a:endParaRPr b="0" lang="es-UY" sz="1000" spc="-1" strike="noStrike">
              <a:latin typeface="Arial"/>
            </a:endParaRPr>
          </a:p>
        </p:txBody>
      </p:sp>
      <p:grpSp>
        <p:nvGrpSpPr>
          <p:cNvPr id="303" name="Group 8"/>
          <p:cNvGrpSpPr/>
          <p:nvPr/>
        </p:nvGrpSpPr>
        <p:grpSpPr>
          <a:xfrm>
            <a:off x="4610880" y="876960"/>
            <a:ext cx="4372920" cy="448560"/>
            <a:chOff x="4610880" y="876960"/>
            <a:chExt cx="4372920" cy="448560"/>
          </a:xfrm>
        </p:grpSpPr>
        <p:sp>
          <p:nvSpPr>
            <p:cNvPr id="304" name="CustomShape 9"/>
            <p:cNvSpPr/>
            <p:nvPr/>
          </p:nvSpPr>
          <p:spPr>
            <a:xfrm>
              <a:off x="4610880" y="876960"/>
              <a:ext cx="4372920" cy="3056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Central Government Primary Expenditures</a:t>
              </a:r>
              <a:endParaRPr b="0" lang="es-UY" sz="1400" spc="-1" strike="noStrike">
                <a:latin typeface="Arial"/>
              </a:endParaRPr>
            </a:p>
          </p:txBody>
        </p:sp>
        <p:sp>
          <p:nvSpPr>
            <p:cNvPr id="305" name="CustomShape 10"/>
            <p:cNvSpPr/>
            <p:nvPr/>
          </p:nvSpPr>
          <p:spPr>
            <a:xfrm>
              <a:off x="4610880" y="1172880"/>
              <a:ext cx="254232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(YoY real change, in %)</a:t>
              </a:r>
              <a:endParaRPr b="0" lang="es-UY" sz="1000" spc="-1" strike="noStrike">
                <a:latin typeface="Arial"/>
              </a:endParaRPr>
            </a:p>
          </p:txBody>
        </p:sp>
      </p:grpSp>
      <p:grpSp>
        <p:nvGrpSpPr>
          <p:cNvPr id="306" name="Group 11"/>
          <p:cNvGrpSpPr/>
          <p:nvPr/>
        </p:nvGrpSpPr>
        <p:grpSpPr>
          <a:xfrm>
            <a:off x="4610880" y="1716840"/>
            <a:ext cx="4353480" cy="4465080"/>
            <a:chOff x="4610880" y="1716840"/>
            <a:chExt cx="4353480" cy="4465080"/>
          </a:xfrm>
        </p:grpSpPr>
        <p:grpSp>
          <p:nvGrpSpPr>
            <p:cNvPr id="307" name="Group 12"/>
            <p:cNvGrpSpPr/>
            <p:nvPr/>
          </p:nvGrpSpPr>
          <p:grpSpPr>
            <a:xfrm>
              <a:off x="4610880" y="1716840"/>
              <a:ext cx="4065840" cy="4465080"/>
              <a:chOff x="4610880" y="1716840"/>
              <a:chExt cx="4065840" cy="4465080"/>
            </a:xfrm>
          </p:grpSpPr>
          <p:sp>
            <p:nvSpPr>
              <p:cNvPr id="308" name="CustomShape 13"/>
              <p:cNvSpPr/>
              <p:nvPr/>
            </p:nvSpPr>
            <p:spPr>
              <a:xfrm>
                <a:off x="6942240" y="3389040"/>
                <a:ext cx="1603080" cy="210276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p:style>
          </p:sp>
          <p:graphicFrame>
            <p:nvGraphicFramePr>
              <p:cNvPr id="309" name="Gráfico 23"/>
              <p:cNvGraphicFramePr/>
              <p:nvPr/>
            </p:nvGraphicFramePr>
            <p:xfrm>
              <a:off x="4610880" y="1716840"/>
              <a:ext cx="4065840" cy="4465080"/>
            </p:xfrm>
            <a:graphic>
              <a:graphicData uri="http://schemas.openxmlformats.org/drawingml/2006/chart">
                <c:chart xmlns:c="http://schemas.openxmlformats.org/drawingml/2006/chart" xmlns:r="http://schemas.openxmlformats.org/officeDocument/2006/relationships" r:id="rId2"/>
              </a:graphicData>
            </a:graphic>
          </p:graphicFrame>
        </p:grpSp>
        <p:sp>
          <p:nvSpPr>
            <p:cNvPr id="310" name="CustomShape 14"/>
            <p:cNvSpPr/>
            <p:nvPr/>
          </p:nvSpPr>
          <p:spPr>
            <a:xfrm>
              <a:off x="6879600" y="3153960"/>
              <a:ext cx="2084760" cy="25776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s-ES" sz="1100" spc="-1" strike="noStrike">
                  <a:solidFill>
                    <a:srgbClr val="ff0000"/>
                  </a:solidFill>
                  <a:latin typeface="Aquawax"/>
                </a:rPr>
                <a:t>Expenditure Cap by Law</a:t>
              </a:r>
              <a:endParaRPr b="0" lang="es-UY" sz="1100" spc="-1" strike="noStrike">
                <a:latin typeface="Arial"/>
              </a:endParaRPr>
            </a:p>
          </p:txBody>
        </p:sp>
        <p:sp>
          <p:nvSpPr>
            <p:cNvPr id="311" name="Line 15"/>
            <p:cNvSpPr/>
            <p:nvPr/>
          </p:nvSpPr>
          <p:spPr>
            <a:xfrm>
              <a:off x="6953040" y="3387960"/>
              <a:ext cx="1603440" cy="0"/>
            </a:xfrm>
            <a:prstGeom prst="line">
              <a:avLst/>
            </a:prstGeom>
            <a:ln w="19080">
              <a:solidFill>
                <a:srgbClr val="ff0000"/>
              </a:solidFill>
              <a:prstDash val="sysDash"/>
            </a:ln>
          </p:spPr>
          <p:style>
            <a:lnRef idx="1">
              <a:schemeClr val="accent1"/>
            </a:lnRef>
            <a:fillRef idx="0">
              <a:schemeClr val="accent1"/>
            </a:fillRef>
            <a:effectRef idx="0">
              <a:schemeClr val="accent1"/>
            </a:effectRef>
            <a:fontRef idx="minor"/>
          </p:style>
        </p:sp>
        <p:sp>
          <p:nvSpPr>
            <p:cNvPr id="312" name="Line 16"/>
            <p:cNvSpPr/>
            <p:nvPr/>
          </p:nvSpPr>
          <p:spPr>
            <a:xfrm>
              <a:off x="5051160" y="3389040"/>
              <a:ext cx="1901880" cy="0"/>
            </a:xfrm>
            <a:prstGeom prst="line">
              <a:avLst/>
            </a:prstGeom>
            <a:ln w="19080">
              <a:solidFill>
                <a:schemeClr val="bg1">
                  <a:lumMod val="75000"/>
                </a:schemeClr>
              </a:solidFill>
              <a:prstDash val="sysDash"/>
            </a:ln>
          </p:spPr>
          <p:style>
            <a:lnRef idx="1">
              <a:schemeClr val="accent1"/>
            </a:lnRef>
            <a:fillRef idx="0">
              <a:schemeClr val="accent1"/>
            </a:fillRef>
            <a:effectRef idx="0">
              <a:schemeClr val="accent1"/>
            </a:effectRef>
            <a:fontRef idx="minor"/>
          </p:style>
        </p:sp>
      </p:grpSp>
      <p:sp>
        <p:nvSpPr>
          <p:cNvPr id="313" name="TextShape 17"/>
          <p:cNvSpPr txBox="1"/>
          <p:nvPr/>
        </p:nvSpPr>
        <p:spPr>
          <a:xfrm>
            <a:off x="6458040" y="6356520"/>
            <a:ext cx="2057040" cy="364680"/>
          </a:xfrm>
          <a:prstGeom prst="rect">
            <a:avLst/>
          </a:prstGeom>
          <a:noFill/>
          <a:ln>
            <a:noFill/>
          </a:ln>
        </p:spPr>
        <p:txBody>
          <a:bodyPr anchor="ctr">
            <a:noAutofit/>
          </a:bodyPr>
          <a:p>
            <a:pPr algn="r">
              <a:lnSpc>
                <a:spcPct val="100000"/>
              </a:lnSpc>
            </a:pPr>
            <a:fld id="{3415474B-B5AB-461D-9625-E874F71A64C6}"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4" name="TextShape 1"/>
          <p:cNvSpPr txBox="1"/>
          <p:nvPr/>
        </p:nvSpPr>
        <p:spPr>
          <a:xfrm>
            <a:off x="6458040" y="6356520"/>
            <a:ext cx="2057040" cy="364680"/>
          </a:xfrm>
          <a:prstGeom prst="rect">
            <a:avLst/>
          </a:prstGeom>
          <a:noFill/>
          <a:ln>
            <a:noFill/>
          </a:ln>
        </p:spPr>
        <p:txBody>
          <a:bodyPr anchor="ctr">
            <a:noAutofit/>
          </a:bodyPr>
          <a:p>
            <a:pPr algn="r">
              <a:lnSpc>
                <a:spcPct val="100000"/>
              </a:lnSpc>
            </a:pPr>
            <a:fld id="{BE1E1B68-641C-47EB-A90F-6B88BC310338}" type="slidenum">
              <a:rPr b="0" lang="es-ES" sz="1200" spc="-1" strike="noStrike">
                <a:solidFill>
                  <a:srgbClr val="8b8b8b"/>
                </a:solidFill>
                <a:latin typeface="Calibri"/>
              </a:rPr>
              <a:t>&lt;número&gt;</a:t>
            </a:fld>
            <a:endParaRPr b="0" lang="es-UY" sz="1200" spc="-1" strike="noStrike">
              <a:latin typeface="Times New Roman"/>
            </a:endParaRPr>
          </a:p>
        </p:txBody>
      </p:sp>
      <p:sp>
        <p:nvSpPr>
          <p:cNvPr id="315" name="Line 2"/>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16" name="TextShape 3"/>
          <p:cNvSpPr txBox="1"/>
          <p:nvPr/>
        </p:nvSpPr>
        <p:spPr>
          <a:xfrm>
            <a:off x="303840" y="132480"/>
            <a:ext cx="8134920" cy="582840"/>
          </a:xfrm>
          <a:prstGeom prst="rect">
            <a:avLst/>
          </a:prstGeom>
          <a:noFill/>
          <a:ln>
            <a:noFill/>
          </a:ln>
        </p:spPr>
        <p:txBody>
          <a:bodyPr anchor="ctr">
            <a:noAutofit/>
          </a:bodyPr>
          <a:p>
            <a:pPr algn="ctr">
              <a:lnSpc>
                <a:spcPct val="90000"/>
              </a:lnSpc>
            </a:pPr>
            <a:r>
              <a:rPr b="1" lang="en-US" sz="2200" spc="-1" strike="noStrike" u="sng">
                <a:solidFill>
                  <a:srgbClr val="004a96"/>
                </a:solidFill>
                <a:uFillTx/>
                <a:latin typeface="Aquawax Black"/>
              </a:rPr>
              <a:t>Fiscal Rule</a:t>
            </a:r>
            <a:r>
              <a:rPr b="1" lang="en-US" sz="2200" spc="-1" strike="noStrike">
                <a:solidFill>
                  <a:srgbClr val="004a96"/>
                </a:solidFill>
                <a:latin typeface="Aquawax Black"/>
              </a:rPr>
              <a:t>: a new legal framework that limits Central Government indebtedness, tied to observed fiscal deficit</a:t>
            </a:r>
            <a:endParaRPr b="0" lang="en-US" sz="2200" spc="-1" strike="noStrike">
              <a:solidFill>
                <a:srgbClr val="000000"/>
              </a:solidFill>
              <a:latin typeface="Calibri"/>
            </a:endParaRPr>
          </a:p>
        </p:txBody>
      </p:sp>
      <p:sp>
        <p:nvSpPr>
          <p:cNvPr id="317" name="CustomShape 4"/>
          <p:cNvSpPr/>
          <p:nvPr/>
        </p:nvSpPr>
        <p:spPr>
          <a:xfrm>
            <a:off x="276120" y="1292040"/>
            <a:ext cx="8591400" cy="3610800"/>
          </a:xfrm>
          <a:prstGeom prst="rect">
            <a:avLst/>
          </a:prstGeom>
          <a:noFill/>
          <a:ln>
            <a:noFill/>
          </a:ln>
        </p:spPr>
        <p:style>
          <a:lnRef idx="0"/>
          <a:fillRef idx="0"/>
          <a:effectRef idx="0"/>
          <a:fontRef idx="minor"/>
        </p:style>
        <p:txBody>
          <a:bodyPr lIns="90000" rIns="90000" tIns="45000" bIns="45000">
            <a:spAutoFit/>
          </a:bodyPr>
          <a:p>
            <a:pPr marL="285840" indent="-285480" algn="just">
              <a:lnSpc>
                <a:spcPct val="100000"/>
              </a:lnSpc>
              <a:buClr>
                <a:srgbClr val="004a96"/>
              </a:buClr>
              <a:buFont typeface="Arial"/>
              <a:buChar char="•"/>
            </a:pPr>
            <a:r>
              <a:rPr b="0" lang="en-US" sz="2100" spc="-1" strike="noStrike">
                <a:solidFill>
                  <a:srgbClr val="004a96"/>
                </a:solidFill>
                <a:latin typeface="Aquawax"/>
              </a:rPr>
              <a:t>The proposed framework establishes a limit to the Central Government Net Indebtedness, defined as gross debt issuance (bonds and loans) excluding amortizations and the variation in financial assets. This measure is equivalent to the fiscal deficit (up to mostly valuation effects). </a:t>
            </a:r>
            <a:endParaRPr b="0" lang="es-UY" sz="2100" spc="-1" strike="noStrike">
              <a:latin typeface="Arial"/>
            </a:endParaRPr>
          </a:p>
          <a:p>
            <a:pPr algn="just">
              <a:lnSpc>
                <a:spcPct val="100000"/>
              </a:lnSpc>
            </a:pPr>
            <a:endParaRPr b="0" lang="es-UY" sz="2100" spc="-1" strike="noStrike">
              <a:latin typeface="Arial"/>
            </a:endParaRPr>
          </a:p>
          <a:p>
            <a:pPr marL="285840" indent="-285480" algn="just">
              <a:lnSpc>
                <a:spcPct val="100000"/>
              </a:lnSpc>
              <a:buClr>
                <a:srgbClr val="004a96"/>
              </a:buClr>
              <a:buFont typeface="Arial"/>
              <a:buChar char="•"/>
            </a:pPr>
            <a:r>
              <a:rPr b="0" lang="en-US" sz="2100" spc="-1" strike="noStrike">
                <a:solidFill>
                  <a:srgbClr val="004a96"/>
                </a:solidFill>
                <a:latin typeface="Aquawax"/>
              </a:rPr>
              <a:t>The new limit is USD 3.5bn for 2020 and USD 2.3bn for 2021. </a:t>
            </a:r>
            <a:endParaRPr b="0" lang="es-UY" sz="2100" spc="-1" strike="noStrike">
              <a:latin typeface="Arial"/>
            </a:endParaRPr>
          </a:p>
          <a:p>
            <a:pPr algn="just">
              <a:lnSpc>
                <a:spcPct val="100000"/>
              </a:lnSpc>
            </a:pPr>
            <a:endParaRPr b="0" lang="es-UY" sz="2100" spc="-1" strike="noStrike">
              <a:latin typeface="Arial"/>
            </a:endParaRPr>
          </a:p>
          <a:p>
            <a:pPr marL="285840" indent="-285480" algn="just">
              <a:lnSpc>
                <a:spcPct val="100000"/>
              </a:lnSpc>
              <a:buClr>
                <a:srgbClr val="004a96"/>
              </a:buClr>
              <a:buFont typeface="Arial"/>
              <a:buChar char="•"/>
            </a:pPr>
            <a:r>
              <a:rPr b="0" lang="en-US" sz="2100" spc="-1" strike="noStrike">
                <a:solidFill>
                  <a:srgbClr val="004a96"/>
                </a:solidFill>
                <a:latin typeface="Aquawax"/>
              </a:rPr>
              <a:t>An escape clause allows for an additional 30% indebtedness, but only under restrictive circumstances and overseen by the Fiscal Council.</a:t>
            </a:r>
            <a:endParaRPr b="0" lang="es-UY" sz="21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8" name="CustomShape 1"/>
          <p:cNvSpPr/>
          <p:nvPr/>
        </p:nvSpPr>
        <p:spPr>
          <a:xfrm>
            <a:off x="184680" y="1056600"/>
            <a:ext cx="8730720" cy="3534840"/>
          </a:xfrm>
          <a:prstGeom prst="rect">
            <a:avLst/>
          </a:prstGeom>
          <a:noFill/>
          <a:ln>
            <a:noFill/>
          </a:ln>
        </p:spPr>
        <p:style>
          <a:lnRef idx="0"/>
          <a:fillRef idx="0"/>
          <a:effectRef idx="0"/>
          <a:fontRef idx="minor"/>
        </p:style>
        <p:txBody>
          <a:bodyPr lIns="90000" rIns="90000" tIns="45000" bIns="45000">
            <a:spAutoFit/>
          </a:bodyPr>
          <a:p>
            <a:pPr algn="just">
              <a:lnSpc>
                <a:spcPct val="100000"/>
              </a:lnSpc>
            </a:pPr>
            <a:endParaRPr b="0" lang="es-UY" sz="1800" spc="-1" strike="noStrike">
              <a:latin typeface="Arial"/>
            </a:endParaRPr>
          </a:p>
          <a:p>
            <a:pPr algn="just">
              <a:lnSpc>
                <a:spcPct val="100000"/>
              </a:lnSpc>
            </a:pPr>
            <a:r>
              <a:rPr b="0" lang="en-US" sz="2100" spc="-1" strike="noStrike">
                <a:solidFill>
                  <a:srgbClr val="004a96"/>
                </a:solidFill>
                <a:latin typeface="Aquawax"/>
              </a:rPr>
              <a:t>Fiscal consolidation plans are consistent with: </a:t>
            </a:r>
            <a:endParaRPr b="0" lang="es-UY" sz="2100" spc="-1" strike="noStrike">
              <a:latin typeface="Arial"/>
            </a:endParaRPr>
          </a:p>
          <a:p>
            <a:pPr algn="just">
              <a:lnSpc>
                <a:spcPct val="100000"/>
              </a:lnSpc>
            </a:pPr>
            <a:endParaRPr b="0" lang="es-UY" sz="2100" spc="-1" strike="noStrike">
              <a:latin typeface="Arial"/>
            </a:endParaRPr>
          </a:p>
          <a:p>
            <a:pPr marL="457200" indent="-456840" algn="just">
              <a:lnSpc>
                <a:spcPct val="100000"/>
              </a:lnSpc>
              <a:buClr>
                <a:srgbClr val="004a96"/>
              </a:buClr>
              <a:buFont typeface="Arial"/>
              <a:buAutoNum type="arabicParenR"/>
            </a:pPr>
            <a:r>
              <a:rPr b="0" lang="en-US" sz="2100" spc="-1" strike="noStrike">
                <a:solidFill>
                  <a:srgbClr val="004a96"/>
                </a:solidFill>
                <a:latin typeface="Aquawax"/>
              </a:rPr>
              <a:t>Central Bank´s commitment to lower inflation and breaking inflation inertia, and </a:t>
            </a:r>
            <a:endParaRPr b="0" lang="es-UY" sz="2100" spc="-1" strike="noStrike">
              <a:latin typeface="Arial"/>
            </a:endParaRPr>
          </a:p>
          <a:p>
            <a:pPr algn="just">
              <a:lnSpc>
                <a:spcPct val="100000"/>
              </a:lnSpc>
            </a:pPr>
            <a:endParaRPr b="0" lang="es-UY" sz="2100" spc="-1" strike="noStrike">
              <a:latin typeface="Arial"/>
            </a:endParaRPr>
          </a:p>
          <a:p>
            <a:pPr marL="457200" indent="-456840" algn="just">
              <a:lnSpc>
                <a:spcPct val="100000"/>
              </a:lnSpc>
              <a:buClr>
                <a:srgbClr val="004a96"/>
              </a:buClr>
              <a:buFont typeface="Arial"/>
              <a:buAutoNum type="arabicParenR"/>
            </a:pPr>
            <a:r>
              <a:rPr b="0" lang="en-US" sz="2100" spc="-1" strike="noStrike">
                <a:solidFill>
                  <a:srgbClr val="004a96"/>
                </a:solidFill>
                <a:latin typeface="Aquawax"/>
              </a:rPr>
              <a:t>New wage-setting guidelines for the private sector that reduce backward indexation and prioritize employment creation.</a:t>
            </a:r>
            <a:endParaRPr b="0" lang="es-UY" sz="2100" spc="-1" strike="noStrike">
              <a:latin typeface="Arial"/>
            </a:endParaRPr>
          </a:p>
          <a:p>
            <a:pPr algn="just">
              <a:lnSpc>
                <a:spcPct val="100000"/>
              </a:lnSpc>
            </a:pPr>
            <a:endParaRPr b="0" lang="es-UY" sz="2100" spc="-1" strike="noStrike">
              <a:latin typeface="Arial"/>
            </a:endParaRPr>
          </a:p>
          <a:p>
            <a:pPr algn="just">
              <a:lnSpc>
                <a:spcPct val="100000"/>
              </a:lnSpc>
            </a:pPr>
            <a:endParaRPr b="0" lang="es-UY" sz="2100" spc="-1" strike="noStrike">
              <a:latin typeface="Arial"/>
            </a:endParaRPr>
          </a:p>
          <a:p>
            <a:pPr algn="just">
              <a:lnSpc>
                <a:spcPct val="100000"/>
              </a:lnSpc>
            </a:pPr>
            <a:endParaRPr b="0" lang="es-UY" sz="2100" spc="-1" strike="noStrike">
              <a:latin typeface="Arial"/>
            </a:endParaRPr>
          </a:p>
        </p:txBody>
      </p:sp>
      <p:sp>
        <p:nvSpPr>
          <p:cNvPr id="319" name="TextShape 2"/>
          <p:cNvSpPr txBox="1"/>
          <p:nvPr/>
        </p:nvSpPr>
        <p:spPr>
          <a:xfrm>
            <a:off x="120600" y="118080"/>
            <a:ext cx="8784720" cy="675360"/>
          </a:xfrm>
          <a:prstGeom prst="rect">
            <a:avLst/>
          </a:prstGeom>
          <a:noFill/>
          <a:ln>
            <a:noFill/>
          </a:ln>
        </p:spPr>
        <p:txBody>
          <a:bodyPr anchor="ctr">
            <a:noAutofit/>
          </a:bodyPr>
          <a:p>
            <a:pPr algn="ctr">
              <a:lnSpc>
                <a:spcPct val="90000"/>
              </a:lnSpc>
            </a:pPr>
            <a:r>
              <a:rPr b="1" lang="en-US" sz="2200" spc="-1" strike="noStrike">
                <a:solidFill>
                  <a:srgbClr val="004a96"/>
                </a:solidFill>
                <a:latin typeface="Aquawax Black"/>
              </a:rPr>
              <a:t>Consistent set of macroeconomic policies: fiscal targets, inflation targets and wage-setting guidelines</a:t>
            </a:r>
            <a:endParaRPr b="0" lang="en-US" sz="2200" spc="-1" strike="noStrike">
              <a:solidFill>
                <a:srgbClr val="000000"/>
              </a:solidFill>
              <a:latin typeface="Calibri"/>
            </a:endParaRPr>
          </a:p>
        </p:txBody>
      </p:sp>
      <p:sp>
        <p:nvSpPr>
          <p:cNvPr id="320"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21"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234171E7-AF1F-4870-A164-3D418C2D1298}"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2" name="TextShape 1"/>
          <p:cNvSpPr txBox="1"/>
          <p:nvPr/>
        </p:nvSpPr>
        <p:spPr>
          <a:xfrm>
            <a:off x="6777000" y="6429600"/>
            <a:ext cx="2133360" cy="364680"/>
          </a:xfrm>
          <a:prstGeom prst="rect">
            <a:avLst/>
          </a:prstGeom>
          <a:noFill/>
          <a:ln>
            <a:noFill/>
          </a:ln>
        </p:spPr>
        <p:txBody>
          <a:bodyPr anchor="ctr">
            <a:noAutofit/>
          </a:bodyPr>
          <a:p>
            <a:pPr algn="r">
              <a:lnSpc>
                <a:spcPct val="100000"/>
              </a:lnSpc>
            </a:pPr>
            <a:fld id="{0B4782B7-4BE1-4492-ADDC-CEBC20EAB82F}" type="slidenum">
              <a:rPr b="0" lang="en-US" sz="1200" spc="-1" strike="noStrike">
                <a:solidFill>
                  <a:srgbClr val="8b8b8b"/>
                </a:solidFill>
                <a:latin typeface="Calibri"/>
              </a:rPr>
              <a:t>&lt;número&gt;</a:t>
            </a:fld>
            <a:endParaRPr b="0" lang="es-UY" sz="1200" spc="-1" strike="noStrike">
              <a:latin typeface="Times New Roman"/>
            </a:endParaRPr>
          </a:p>
        </p:txBody>
      </p:sp>
      <p:sp>
        <p:nvSpPr>
          <p:cNvPr id="323" name="CustomShape 2"/>
          <p:cNvSpPr/>
          <p:nvPr/>
        </p:nvSpPr>
        <p:spPr>
          <a:xfrm>
            <a:off x="35640" y="581040"/>
            <a:ext cx="8676720" cy="5851080"/>
          </a:xfrm>
          <a:prstGeom prst="rect">
            <a:avLst/>
          </a:prstGeom>
          <a:noFill/>
          <a:ln>
            <a:noFill/>
          </a:ln>
        </p:spPr>
        <p:style>
          <a:lnRef idx="0"/>
          <a:fillRef idx="0"/>
          <a:effectRef idx="0"/>
          <a:fontRef idx="minor"/>
        </p:style>
        <p:txBody>
          <a:bodyPr lIns="90000" rIns="90000" tIns="45000" bIns="45000">
            <a:spAutoFit/>
          </a:bodyPr>
          <a:p>
            <a:pPr algn="just">
              <a:lnSpc>
                <a:spcPct val="100000"/>
              </a:lnSpc>
            </a:pPr>
            <a:endParaRPr b="0" lang="es-UY" sz="1800" spc="-1" strike="noStrike">
              <a:latin typeface="Arial"/>
            </a:endParaRPr>
          </a:p>
          <a:p>
            <a:pPr marL="343080" indent="-342720" algn="just">
              <a:lnSpc>
                <a:spcPct val="100000"/>
              </a:lnSpc>
              <a:buClr>
                <a:srgbClr val="004a96"/>
              </a:buClr>
              <a:buFont typeface="Arial"/>
              <a:buChar char="•"/>
            </a:pPr>
            <a:r>
              <a:rPr b="0" lang="en-US" sz="2100" spc="-1" strike="noStrike">
                <a:solidFill>
                  <a:srgbClr val="004a96"/>
                </a:solidFill>
                <a:latin typeface="Aquawax"/>
              </a:rPr>
              <a:t>Largest-ever private investment in the country proceeding as scheduled: Uruguay poised to receive large FDI inflows.</a:t>
            </a:r>
            <a:endParaRPr b="0" lang="es-UY" sz="2100" spc="-1" strike="noStrike">
              <a:latin typeface="Arial"/>
            </a:endParaRPr>
          </a:p>
          <a:p>
            <a:pPr algn="just">
              <a:lnSpc>
                <a:spcPct val="100000"/>
              </a:lnSpc>
            </a:pPr>
            <a:endParaRPr b="0" lang="es-UY" sz="2100" spc="-1" strike="noStrike">
              <a:latin typeface="Arial"/>
            </a:endParaRPr>
          </a:p>
          <a:p>
            <a:pPr algn="just">
              <a:lnSpc>
                <a:spcPct val="100000"/>
              </a:lnSpc>
            </a:pPr>
            <a:r>
              <a:rPr b="0" lang="en-US" sz="2100" spc="-1" strike="noStrike" u="sng">
                <a:solidFill>
                  <a:srgbClr val="004a96"/>
                </a:solidFill>
                <a:uFillTx/>
                <a:latin typeface="Aquawax"/>
              </a:rPr>
              <a:t>Aside from UPM, the new administration is focused on jump-starting the economy by attracting and promoting private investment</a:t>
            </a:r>
            <a:r>
              <a:rPr b="0" i="1" lang="en-US" sz="2100" spc="-1" strike="noStrike">
                <a:solidFill>
                  <a:srgbClr val="004a96"/>
                </a:solidFill>
                <a:latin typeface="Aquawax"/>
              </a:rPr>
              <a:t>:</a:t>
            </a:r>
            <a:endParaRPr b="0" lang="es-UY" sz="2100" spc="-1" strike="noStrike">
              <a:latin typeface="Arial"/>
            </a:endParaRPr>
          </a:p>
          <a:p>
            <a:pPr algn="just">
              <a:lnSpc>
                <a:spcPct val="100000"/>
              </a:lnSpc>
            </a:pPr>
            <a:endParaRPr b="0" lang="es-UY" sz="2100" spc="-1" strike="noStrike">
              <a:latin typeface="Arial"/>
            </a:endParaRPr>
          </a:p>
          <a:p>
            <a:pPr marL="343080" indent="-342720" algn="just">
              <a:lnSpc>
                <a:spcPct val="100000"/>
              </a:lnSpc>
              <a:buClr>
                <a:srgbClr val="004a96"/>
              </a:buClr>
              <a:buFont typeface="Arial"/>
              <a:buChar char="•"/>
            </a:pPr>
            <a:r>
              <a:rPr b="0" lang="en-US" sz="2100" spc="-1" strike="noStrike">
                <a:solidFill>
                  <a:srgbClr val="004a96"/>
                </a:solidFill>
                <a:latin typeface="Aquawax"/>
              </a:rPr>
              <a:t>Recent changes to the General Investment Promotion Regime providing more tax incentives encouraging </a:t>
            </a:r>
            <a:r>
              <a:rPr b="0" lang="en-GB" sz="2100" spc="-1" strike="noStrike">
                <a:solidFill>
                  <a:srgbClr val="004a96"/>
                </a:solidFill>
                <a:latin typeface="Aquawax"/>
              </a:rPr>
              <a:t>employment creation </a:t>
            </a:r>
            <a:r>
              <a:rPr b="0" lang="en-US" sz="2100" spc="-1" strike="noStrike">
                <a:solidFill>
                  <a:srgbClr val="004a96"/>
                </a:solidFill>
                <a:latin typeface="Aquawax"/>
              </a:rPr>
              <a:t>(housing, offices and urbanization construction) and clean technologies.</a:t>
            </a:r>
            <a:endParaRPr b="0" lang="es-UY" sz="2100" spc="-1" strike="noStrike">
              <a:latin typeface="Arial"/>
            </a:endParaRPr>
          </a:p>
          <a:p>
            <a:pPr algn="just">
              <a:lnSpc>
                <a:spcPct val="100000"/>
              </a:lnSpc>
            </a:pPr>
            <a:endParaRPr b="0" lang="es-UY" sz="2100" spc="-1" strike="noStrike">
              <a:latin typeface="Arial"/>
            </a:endParaRPr>
          </a:p>
          <a:p>
            <a:pPr marL="343080" indent="-342720" algn="just">
              <a:lnSpc>
                <a:spcPct val="100000"/>
              </a:lnSpc>
              <a:buClr>
                <a:srgbClr val="004a96"/>
              </a:buClr>
              <a:buFont typeface="Arial"/>
              <a:buChar char="•"/>
            </a:pPr>
            <a:r>
              <a:rPr b="0" lang="en-US" sz="2100" spc="-1" strike="noStrike">
                <a:solidFill>
                  <a:srgbClr val="004a96"/>
                </a:solidFill>
                <a:latin typeface="Aquawax"/>
              </a:rPr>
              <a:t>New incentives for foreign investors to obtain residency in the country, leveraging Uruguay`s handling of the pandemic.</a:t>
            </a:r>
            <a:endParaRPr b="0" lang="es-UY" sz="2100" spc="-1" strike="noStrike">
              <a:latin typeface="Arial"/>
            </a:endParaRPr>
          </a:p>
          <a:p>
            <a:pPr algn="just">
              <a:lnSpc>
                <a:spcPct val="100000"/>
              </a:lnSpc>
            </a:pPr>
            <a:endParaRPr b="0" lang="es-UY" sz="2100" spc="-1" strike="noStrike">
              <a:latin typeface="Arial"/>
            </a:endParaRPr>
          </a:p>
          <a:p>
            <a:pPr marL="343080" indent="-342720" algn="just">
              <a:lnSpc>
                <a:spcPct val="100000"/>
              </a:lnSpc>
              <a:buClr>
                <a:srgbClr val="004a96"/>
              </a:buClr>
              <a:buFont typeface="Arial"/>
              <a:buChar char="•"/>
            </a:pPr>
            <a:r>
              <a:rPr b="0" lang="en-US" sz="2100" spc="-1" strike="noStrike">
                <a:solidFill>
                  <a:srgbClr val="004a96"/>
                </a:solidFill>
                <a:latin typeface="Aquawax"/>
              </a:rPr>
              <a:t>Microeconomic reforms to enhance productivity and growth potential, by improving business climate and competitiveness, and pledge not to raise taxes.</a:t>
            </a:r>
            <a:endParaRPr b="0" lang="es-UY" sz="2100" spc="-1" strike="noStrike">
              <a:latin typeface="Arial"/>
            </a:endParaRPr>
          </a:p>
        </p:txBody>
      </p:sp>
      <p:sp>
        <p:nvSpPr>
          <p:cNvPr id="324"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25" name="CustomShape 4"/>
          <p:cNvSpPr/>
          <p:nvPr/>
        </p:nvSpPr>
        <p:spPr>
          <a:xfrm>
            <a:off x="35640" y="20160"/>
            <a:ext cx="9072000" cy="799920"/>
          </a:xfrm>
          <a:prstGeom prst="rect">
            <a:avLst/>
          </a:prstGeom>
          <a:noFill/>
          <a:ln>
            <a:noFill/>
          </a:ln>
        </p:spPr>
        <p:style>
          <a:lnRef idx="0"/>
          <a:fillRef idx="0"/>
          <a:effectRef idx="0"/>
          <a:fontRef idx="minor"/>
        </p:style>
        <p:txBody>
          <a:bodyPr anchor="ctr">
            <a:noAutofit/>
          </a:bodyPr>
          <a:p>
            <a:pPr algn="ctr">
              <a:lnSpc>
                <a:spcPct val="90000"/>
              </a:lnSpc>
            </a:pPr>
            <a:r>
              <a:rPr b="1" lang="en-US" sz="2200" spc="-1" strike="noStrike">
                <a:solidFill>
                  <a:srgbClr val="004a96"/>
                </a:solidFill>
                <a:latin typeface="Aquawax Black"/>
              </a:rPr>
              <a:t>Growth agenda: the private sector should lead the way of the cyclical recovery and underpin medium-term growth prospects</a:t>
            </a:r>
            <a:endParaRPr b="0" lang="es-UY" sz="2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6" name="TextShape 1"/>
          <p:cNvSpPr txBox="1"/>
          <p:nvPr/>
        </p:nvSpPr>
        <p:spPr>
          <a:xfrm>
            <a:off x="6777000" y="6317640"/>
            <a:ext cx="2133360" cy="364680"/>
          </a:xfrm>
          <a:prstGeom prst="rect">
            <a:avLst/>
          </a:prstGeom>
          <a:noFill/>
          <a:ln>
            <a:noFill/>
          </a:ln>
        </p:spPr>
        <p:txBody>
          <a:bodyPr anchor="ctr">
            <a:noAutofit/>
          </a:bodyPr>
          <a:p>
            <a:pPr algn="r">
              <a:lnSpc>
                <a:spcPct val="100000"/>
              </a:lnSpc>
            </a:pPr>
            <a:fld id="{0C8C5043-CE54-49AA-958A-044C24C451EB}" type="slidenum">
              <a:rPr b="0" lang="en-US" sz="1200" spc="-1" strike="noStrike">
                <a:solidFill>
                  <a:srgbClr val="8b8b8b"/>
                </a:solidFill>
                <a:latin typeface="Calibri"/>
              </a:rPr>
              <a:t>&lt;número&gt;</a:t>
            </a:fld>
            <a:endParaRPr b="0" lang="es-UY" sz="1200" spc="-1" strike="noStrike">
              <a:latin typeface="Times New Roman"/>
            </a:endParaRPr>
          </a:p>
        </p:txBody>
      </p:sp>
      <p:sp>
        <p:nvSpPr>
          <p:cNvPr id="327" name="CustomShape 2"/>
          <p:cNvSpPr/>
          <p:nvPr/>
        </p:nvSpPr>
        <p:spPr>
          <a:xfrm>
            <a:off x="233640" y="820080"/>
            <a:ext cx="8676720" cy="4235760"/>
          </a:xfrm>
          <a:prstGeom prst="rect">
            <a:avLst/>
          </a:prstGeom>
          <a:noFill/>
          <a:ln>
            <a:noFill/>
          </a:ln>
        </p:spPr>
        <p:style>
          <a:lnRef idx="0"/>
          <a:fillRef idx="0"/>
          <a:effectRef idx="0"/>
          <a:fontRef idx="minor"/>
        </p:style>
        <p:txBody>
          <a:bodyPr lIns="90000" rIns="90000" tIns="45000" bIns="45000">
            <a:spAutoFit/>
          </a:bodyPr>
          <a:p>
            <a:pPr algn="just">
              <a:lnSpc>
                <a:spcPct val="100000"/>
              </a:lnSpc>
            </a:pPr>
            <a:endParaRPr b="0" lang="es-UY" sz="1800" spc="-1" strike="noStrike">
              <a:latin typeface="Arial"/>
            </a:endParaRPr>
          </a:p>
          <a:p>
            <a:pPr marL="343080" indent="-342720" algn="just">
              <a:lnSpc>
                <a:spcPct val="100000"/>
              </a:lnSpc>
              <a:buClr>
                <a:srgbClr val="004a96"/>
              </a:buClr>
              <a:buFont typeface="Arial"/>
              <a:buChar char="•"/>
            </a:pPr>
            <a:r>
              <a:rPr b="0" lang="en-US" sz="2100" spc="-1" strike="noStrike">
                <a:solidFill>
                  <a:srgbClr val="004a96"/>
                </a:solidFill>
                <a:latin typeface="Aquawax"/>
              </a:rPr>
              <a:t>Mitigate refinancing risks through proactive liability management operations and conservative pre-funding policies and contingency credit lines from multilateral institutions . </a:t>
            </a:r>
            <a:endParaRPr b="0" lang="es-UY" sz="2100" spc="-1" strike="noStrike">
              <a:latin typeface="Arial"/>
            </a:endParaRPr>
          </a:p>
          <a:p>
            <a:pPr algn="just">
              <a:lnSpc>
                <a:spcPct val="100000"/>
              </a:lnSpc>
            </a:pPr>
            <a:endParaRPr b="0" lang="es-UY" sz="2100" spc="-1" strike="noStrike">
              <a:latin typeface="Arial"/>
            </a:endParaRPr>
          </a:p>
          <a:p>
            <a:pPr algn="just">
              <a:lnSpc>
                <a:spcPct val="100000"/>
              </a:lnSpc>
            </a:pPr>
            <a:endParaRPr b="0" lang="es-UY" sz="2100" spc="-1" strike="noStrike">
              <a:latin typeface="Arial"/>
            </a:endParaRPr>
          </a:p>
          <a:p>
            <a:pPr marL="343080" indent="-342720" algn="just">
              <a:lnSpc>
                <a:spcPct val="100000"/>
              </a:lnSpc>
              <a:buClr>
                <a:srgbClr val="004a96"/>
              </a:buClr>
              <a:buFont typeface="Arial"/>
              <a:buChar char="•"/>
            </a:pPr>
            <a:r>
              <a:rPr b="0" lang="en-US" sz="2100" spc="-1" strike="noStrike">
                <a:solidFill>
                  <a:srgbClr val="004a96"/>
                </a:solidFill>
                <a:latin typeface="Aquawax"/>
              </a:rPr>
              <a:t>Increase the local currency funding in both domestic and international markets, while developing secondary markets (liquidity, depth and points in the curve). Commitment to de-dollarization strategy included in the Budget, aiming to reach 50% of total debt denominated in local currency by 2024.</a:t>
            </a:r>
            <a:endParaRPr b="0" lang="es-UY" sz="2100" spc="-1" strike="noStrike">
              <a:latin typeface="Arial"/>
            </a:endParaRPr>
          </a:p>
          <a:p>
            <a:pPr algn="just">
              <a:lnSpc>
                <a:spcPct val="100000"/>
              </a:lnSpc>
            </a:pPr>
            <a:endParaRPr b="0" lang="es-UY" sz="2100" spc="-1" strike="noStrike">
              <a:latin typeface="Arial"/>
            </a:endParaRPr>
          </a:p>
          <a:p>
            <a:pPr algn="just">
              <a:lnSpc>
                <a:spcPct val="100000"/>
              </a:lnSpc>
            </a:pPr>
            <a:endParaRPr b="0" lang="es-UY" sz="2100" spc="-1" strike="noStrike">
              <a:latin typeface="Arial"/>
            </a:endParaRPr>
          </a:p>
        </p:txBody>
      </p:sp>
      <p:sp>
        <p:nvSpPr>
          <p:cNvPr id="328"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29" name="CustomShape 4"/>
          <p:cNvSpPr/>
          <p:nvPr/>
        </p:nvSpPr>
        <p:spPr>
          <a:xfrm>
            <a:off x="35640" y="20160"/>
            <a:ext cx="9072000" cy="799920"/>
          </a:xfrm>
          <a:prstGeom prst="rect">
            <a:avLst/>
          </a:prstGeom>
          <a:noFill/>
          <a:ln>
            <a:noFill/>
          </a:ln>
        </p:spPr>
        <p:style>
          <a:lnRef idx="0"/>
          <a:fillRef idx="0"/>
          <a:effectRef idx="0"/>
          <a:fontRef idx="minor"/>
        </p:style>
        <p:txBody>
          <a:bodyPr anchor="ctr">
            <a:noAutofit/>
          </a:bodyPr>
          <a:p>
            <a:pPr algn="ctr">
              <a:lnSpc>
                <a:spcPct val="90000"/>
              </a:lnSpc>
            </a:pPr>
            <a:r>
              <a:rPr b="1" lang="en-US" sz="2200" spc="-1" strike="noStrike">
                <a:solidFill>
                  <a:srgbClr val="004a96"/>
                </a:solidFill>
                <a:latin typeface="Aquawax Black"/>
              </a:rPr>
              <a:t>Financing and Debt Management Goals</a:t>
            </a:r>
            <a:endParaRPr b="0" lang="es-UY" sz="2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TextShape 1"/>
          <p:cNvSpPr txBox="1"/>
          <p:nvPr/>
        </p:nvSpPr>
        <p:spPr>
          <a:xfrm>
            <a:off x="290880" y="92520"/>
            <a:ext cx="8561880" cy="615600"/>
          </a:xfrm>
          <a:prstGeom prst="rect">
            <a:avLst/>
          </a:prstGeom>
          <a:noFill/>
          <a:ln>
            <a:noFill/>
          </a:ln>
        </p:spPr>
        <p:txBody>
          <a:bodyPr anchor="ctr">
            <a:noAutofit/>
          </a:bodyPr>
          <a:p>
            <a:pPr algn="ctr">
              <a:lnSpc>
                <a:spcPct val="90000"/>
              </a:lnSpc>
            </a:pPr>
            <a:br/>
            <a:r>
              <a:rPr b="1" lang="en-US" sz="2200" spc="-1" strike="noStrike">
                <a:solidFill>
                  <a:srgbClr val="004a96"/>
                </a:solidFill>
                <a:latin typeface="Aquawax Black"/>
              </a:rPr>
              <a:t>Markets are pricing a solid sovereign creditworthiness for Uruguay</a:t>
            </a:r>
            <a:br/>
            <a:endParaRPr b="0" lang="en-US" sz="2200" spc="-1" strike="noStrike">
              <a:solidFill>
                <a:srgbClr val="000000"/>
              </a:solidFill>
              <a:latin typeface="Calibri"/>
            </a:endParaRPr>
          </a:p>
        </p:txBody>
      </p:sp>
      <p:sp>
        <p:nvSpPr>
          <p:cNvPr id="331" name="CustomShape 2"/>
          <p:cNvSpPr/>
          <p:nvPr/>
        </p:nvSpPr>
        <p:spPr>
          <a:xfrm>
            <a:off x="178560" y="6456960"/>
            <a:ext cx="6131880" cy="184680"/>
          </a:xfrm>
          <a:prstGeom prst="rect">
            <a:avLst/>
          </a:prstGeom>
          <a:noFill/>
          <a:ln>
            <a:noFill/>
          </a:ln>
        </p:spPr>
        <p:style>
          <a:lnRef idx="0"/>
          <a:fillRef idx="0"/>
          <a:effectRef idx="0"/>
          <a:fontRef idx="minor"/>
        </p:style>
        <p:txBody>
          <a:bodyPr lIns="61560" rIns="61560" tIns="30600" bIns="30600" anchor="b">
            <a:spAutoFit/>
          </a:bodyPr>
          <a:p>
            <a:pPr>
              <a:lnSpc>
                <a:spcPct val="90000"/>
              </a:lnSpc>
              <a:spcBef>
                <a:spcPts val="45"/>
              </a:spcBef>
            </a:pPr>
            <a:r>
              <a:rPr b="1" i="1" lang="en-US" sz="900" spc="-1" strike="noStrike">
                <a:solidFill>
                  <a:srgbClr val="000000"/>
                </a:solidFill>
                <a:latin typeface="Aquawax"/>
              </a:rPr>
              <a:t>Source:</a:t>
            </a:r>
            <a:r>
              <a:rPr b="0" i="1" lang="en-US" sz="900" spc="-1" strike="noStrike">
                <a:solidFill>
                  <a:srgbClr val="000000"/>
                </a:solidFill>
                <a:latin typeface="Aquawax"/>
              </a:rPr>
              <a:t> Bloomberg</a:t>
            </a:r>
            <a:endParaRPr b="0" lang="es-UY" sz="900" spc="-1" strike="noStrike">
              <a:latin typeface="Arial"/>
            </a:endParaRPr>
          </a:p>
        </p:txBody>
      </p:sp>
      <p:sp>
        <p:nvSpPr>
          <p:cNvPr id="332"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grpSp>
        <p:nvGrpSpPr>
          <p:cNvPr id="333" name="Group 4"/>
          <p:cNvGrpSpPr/>
          <p:nvPr/>
        </p:nvGrpSpPr>
        <p:grpSpPr>
          <a:xfrm>
            <a:off x="2122560" y="1162800"/>
            <a:ext cx="4736880" cy="383760"/>
            <a:chOff x="2122560" y="1162800"/>
            <a:chExt cx="4736880" cy="383760"/>
          </a:xfrm>
        </p:grpSpPr>
        <p:sp>
          <p:nvSpPr>
            <p:cNvPr id="334" name="CustomShape 5"/>
            <p:cNvSpPr/>
            <p:nvPr/>
          </p:nvSpPr>
          <p:spPr>
            <a:xfrm>
              <a:off x="2625120" y="1393920"/>
              <a:ext cx="3513600" cy="152640"/>
            </a:xfrm>
            <a:prstGeom prst="rect">
              <a:avLst/>
            </a:prstGeom>
            <a:noFill/>
            <a:ln>
              <a:noFill/>
            </a:ln>
          </p:spPr>
          <p:style>
            <a:lnRef idx="0"/>
            <a:fillRef idx="0"/>
            <a:effectRef idx="0"/>
            <a:fontRef idx="minor"/>
          </p:style>
          <p:txBody>
            <a:bodyPr lIns="52200" rIns="0" tIns="0" bIns="0" anchor="b">
              <a:spAutoFit/>
            </a:bodyPr>
            <a:p>
              <a:pPr marL="228600" indent="-228240" algn="ctr">
                <a:lnSpc>
                  <a:spcPct val="100000"/>
                </a:lnSpc>
                <a:spcBef>
                  <a:spcPts val="201"/>
                </a:spcBef>
              </a:pPr>
              <a:r>
                <a:rPr b="0" lang="en-US" sz="1000" spc="-1" strike="noStrike">
                  <a:solidFill>
                    <a:srgbClr val="000000"/>
                  </a:solidFill>
                  <a:latin typeface="Aquawax"/>
                </a:rPr>
                <a:t>(In bps, as of 9</a:t>
              </a:r>
              <a:r>
                <a:rPr b="0" lang="en-US" sz="1000" spc="-1" strike="noStrike" baseline="30000">
                  <a:solidFill>
                    <a:srgbClr val="000000"/>
                  </a:solidFill>
                  <a:latin typeface="Aquawax"/>
                </a:rPr>
                <a:t>th</a:t>
              </a:r>
              <a:r>
                <a:rPr b="0" lang="en-US" sz="1000" spc="-1" strike="noStrike">
                  <a:solidFill>
                    <a:srgbClr val="000000"/>
                  </a:solidFill>
                  <a:latin typeface="Aquawax"/>
                </a:rPr>
                <a:t> September, 2020)</a:t>
              </a:r>
              <a:endParaRPr b="0" lang="es-UY" sz="1000" spc="-1" strike="noStrike">
                <a:latin typeface="Arial"/>
              </a:endParaRPr>
            </a:p>
          </p:txBody>
        </p:sp>
        <p:sp>
          <p:nvSpPr>
            <p:cNvPr id="335" name="CustomShape 6"/>
            <p:cNvSpPr/>
            <p:nvPr/>
          </p:nvSpPr>
          <p:spPr>
            <a:xfrm>
              <a:off x="2122560" y="1162800"/>
              <a:ext cx="4736880" cy="230040"/>
            </a:xfrm>
            <a:prstGeom prst="rect">
              <a:avLst/>
            </a:prstGeom>
            <a:noFill/>
            <a:ln>
              <a:noFill/>
            </a:ln>
          </p:spPr>
          <p:style>
            <a:lnRef idx="0"/>
            <a:fillRef idx="0"/>
            <a:effectRef idx="0"/>
            <a:fontRef idx="minor"/>
          </p:style>
          <p:txBody>
            <a:bodyPr lIns="48960" rIns="48960" tIns="24480" bIns="24480" anchor="ctr">
              <a:noAutofit/>
            </a:bodyPr>
            <a:p>
              <a:pPr algn="ctr">
                <a:lnSpc>
                  <a:spcPct val="100000"/>
                </a:lnSpc>
              </a:pPr>
              <a:r>
                <a:rPr b="1" lang="es-ES" sz="1400" spc="-1" strike="noStrike" u="sng">
                  <a:solidFill>
                    <a:srgbClr val="000000"/>
                  </a:solidFill>
                  <a:uFillTx/>
                  <a:latin typeface="Aquawax"/>
                </a:rPr>
                <a:t>EMBI spreads in LatAm &amp; Caribbean countries</a:t>
              </a:r>
              <a:endParaRPr b="0" lang="es-UY" sz="1400" spc="-1" strike="noStrike">
                <a:latin typeface="Arial"/>
              </a:endParaRPr>
            </a:p>
          </p:txBody>
        </p:sp>
      </p:grpSp>
      <p:graphicFrame>
        <p:nvGraphicFramePr>
          <p:cNvPr id="336" name="Gráfico 3"/>
          <p:cNvGraphicFramePr/>
          <p:nvPr/>
        </p:nvGraphicFramePr>
        <p:xfrm>
          <a:off x="178560" y="1685160"/>
          <a:ext cx="8625600" cy="4493160"/>
        </p:xfrm>
        <a:graphic>
          <a:graphicData uri="http://schemas.openxmlformats.org/drawingml/2006/chart">
            <c:chart xmlns:c="http://schemas.openxmlformats.org/drawingml/2006/chart" xmlns:r="http://schemas.openxmlformats.org/officeDocument/2006/relationships" r:id="rId1"/>
          </a:graphicData>
        </a:graphic>
      </p:graphicFrame>
      <p:sp>
        <p:nvSpPr>
          <p:cNvPr id="337" name="TextShape 7"/>
          <p:cNvSpPr txBox="1"/>
          <p:nvPr/>
        </p:nvSpPr>
        <p:spPr>
          <a:xfrm>
            <a:off x="6458040" y="6356520"/>
            <a:ext cx="2057040" cy="364680"/>
          </a:xfrm>
          <a:prstGeom prst="rect">
            <a:avLst/>
          </a:prstGeom>
          <a:noFill/>
          <a:ln>
            <a:noFill/>
          </a:ln>
        </p:spPr>
        <p:txBody>
          <a:bodyPr anchor="ctr">
            <a:noAutofit/>
          </a:bodyPr>
          <a:p>
            <a:pPr algn="r">
              <a:lnSpc>
                <a:spcPct val="100000"/>
              </a:lnSpc>
            </a:pPr>
            <a:fld id="{0D37B157-08ED-4E60-BF5E-B3BEB1D54016}"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5" name="CustomShape 1"/>
          <p:cNvSpPr/>
          <p:nvPr/>
        </p:nvSpPr>
        <p:spPr>
          <a:xfrm>
            <a:off x="87480" y="786960"/>
            <a:ext cx="8969040" cy="5578920"/>
          </a:xfrm>
          <a:prstGeom prst="rect">
            <a:avLst/>
          </a:prstGeom>
          <a:noFill/>
          <a:ln>
            <a:noFill/>
          </a:ln>
        </p:spPr>
        <p:style>
          <a:lnRef idx="0"/>
          <a:fillRef idx="0"/>
          <a:effectRef idx="0"/>
          <a:fontRef idx="minor"/>
        </p:style>
        <p:txBody>
          <a:bodyPr lIns="90000" rIns="90000" tIns="45000" bIns="45000">
            <a:spAutoFit/>
          </a:bodyPr>
          <a:p>
            <a:pPr algn="just">
              <a:lnSpc>
                <a:spcPct val="100000"/>
              </a:lnSpc>
            </a:pPr>
            <a:endParaRPr b="0" lang="es-UY" sz="1800" spc="-1" strike="noStrike">
              <a:latin typeface="Arial"/>
            </a:endParaRPr>
          </a:p>
          <a:p>
            <a:pPr marL="285840" indent="-285480" algn="just">
              <a:lnSpc>
                <a:spcPct val="100000"/>
              </a:lnSpc>
              <a:buClr>
                <a:srgbClr val="004a96"/>
              </a:buClr>
              <a:buFont typeface="Arial"/>
              <a:buChar char="•"/>
            </a:pPr>
            <a:r>
              <a:rPr b="1" lang="en-US" sz="2000" spc="-1" strike="noStrike">
                <a:solidFill>
                  <a:srgbClr val="004a96"/>
                </a:solidFill>
                <a:latin typeface="Aquawax"/>
              </a:rPr>
              <a:t>Priority is to restore fiscal consolidation and stabilize the government`s debt burden under realistic revenue projections. </a:t>
            </a:r>
            <a:endParaRPr b="0" lang="es-UY" sz="2000" spc="-1" strike="noStrike">
              <a:latin typeface="Arial"/>
            </a:endParaRPr>
          </a:p>
          <a:p>
            <a:pPr algn="just">
              <a:lnSpc>
                <a:spcPct val="100000"/>
              </a:lnSpc>
            </a:pPr>
            <a:endParaRPr b="0" lang="es-UY" sz="2000" spc="-1" strike="noStrike">
              <a:latin typeface="Arial"/>
            </a:endParaRPr>
          </a:p>
          <a:p>
            <a:pPr marL="285840" indent="-285480" algn="just">
              <a:lnSpc>
                <a:spcPct val="100000"/>
              </a:lnSpc>
              <a:buClr>
                <a:srgbClr val="004a96"/>
              </a:buClr>
              <a:buFont typeface="Arial"/>
              <a:buChar char="•"/>
            </a:pPr>
            <a:r>
              <a:rPr b="0" lang="en-US" sz="2000" spc="-1" strike="noStrike">
                <a:solidFill>
                  <a:srgbClr val="004a96"/>
                </a:solidFill>
                <a:latin typeface="Aquawax"/>
              </a:rPr>
              <a:t>Commitment to meeting fiscal targets is anchored in a new fiscal framework and an austere 5-year budget law based on expenditure restraint.  </a:t>
            </a:r>
            <a:endParaRPr b="0" lang="es-UY" sz="2000" spc="-1" strike="noStrike">
              <a:latin typeface="Arial"/>
            </a:endParaRPr>
          </a:p>
          <a:p>
            <a:pPr algn="just">
              <a:lnSpc>
                <a:spcPct val="100000"/>
              </a:lnSpc>
            </a:pPr>
            <a:endParaRPr b="0" lang="es-UY" sz="2000" spc="-1" strike="noStrike">
              <a:latin typeface="Arial"/>
            </a:endParaRPr>
          </a:p>
          <a:p>
            <a:pPr marL="285840" indent="-285480" algn="just">
              <a:lnSpc>
                <a:spcPct val="100000"/>
              </a:lnSpc>
              <a:buClr>
                <a:srgbClr val="004a96"/>
              </a:buClr>
              <a:buFont typeface="Arial"/>
              <a:buChar char="•"/>
            </a:pPr>
            <a:r>
              <a:rPr b="0" lang="en-US" sz="2000" spc="-1" strike="noStrike">
                <a:solidFill>
                  <a:srgbClr val="004a96"/>
                </a:solidFill>
                <a:latin typeface="Aquawax"/>
              </a:rPr>
              <a:t>Skillful public health response to the Covid-19 crisis has limited virus spread and allowed a faster re-normalization of economic activity, tempering fiscal slippages.</a:t>
            </a:r>
            <a:endParaRPr b="0" lang="es-UY" sz="2000" spc="-1" strike="noStrike">
              <a:latin typeface="Arial"/>
            </a:endParaRPr>
          </a:p>
          <a:p>
            <a:pPr algn="just">
              <a:lnSpc>
                <a:spcPct val="100000"/>
              </a:lnSpc>
            </a:pPr>
            <a:endParaRPr b="0" lang="es-UY" sz="2000" spc="-1" strike="noStrike">
              <a:latin typeface="Arial"/>
            </a:endParaRPr>
          </a:p>
          <a:p>
            <a:pPr marL="285840" indent="-285480" algn="just">
              <a:lnSpc>
                <a:spcPct val="100000"/>
              </a:lnSpc>
              <a:buClr>
                <a:srgbClr val="004a96"/>
              </a:buClr>
              <a:buFont typeface="Arial"/>
              <a:buChar char="•"/>
            </a:pPr>
            <a:r>
              <a:rPr b="0" lang="en-US" sz="2000" spc="-1" strike="noStrike">
                <a:solidFill>
                  <a:srgbClr val="004a96"/>
                </a:solidFill>
                <a:latin typeface="Aquawax"/>
              </a:rPr>
              <a:t>Despite the Covid-19 outbreak, the Government moved </a:t>
            </a:r>
            <a:br/>
            <a:r>
              <a:rPr b="0" lang="en-US" sz="2000" spc="-1" strike="noStrike">
                <a:solidFill>
                  <a:srgbClr val="004a96"/>
                </a:solidFill>
                <a:latin typeface="Aquawax"/>
              </a:rPr>
              <a:t>forward with an ambitious agenda of fiscal and structural reforms through market-friendly policies to boost output and employment.</a:t>
            </a:r>
            <a:endParaRPr b="0" lang="es-UY" sz="2000" spc="-1" strike="noStrike">
              <a:latin typeface="Arial"/>
            </a:endParaRPr>
          </a:p>
          <a:p>
            <a:pPr algn="just">
              <a:lnSpc>
                <a:spcPct val="100000"/>
              </a:lnSpc>
            </a:pPr>
            <a:r>
              <a:rPr b="0" lang="en-US" sz="2000" spc="-1" strike="noStrike">
                <a:solidFill>
                  <a:srgbClr val="004a96"/>
                </a:solidFill>
                <a:latin typeface="Aquawax"/>
              </a:rPr>
              <a:t> </a:t>
            </a:r>
            <a:endParaRPr b="0" lang="es-UY" sz="2000" spc="-1" strike="noStrike">
              <a:latin typeface="Arial"/>
            </a:endParaRPr>
          </a:p>
          <a:p>
            <a:pPr marL="285840" indent="-285480" algn="just">
              <a:lnSpc>
                <a:spcPct val="100000"/>
              </a:lnSpc>
              <a:buClr>
                <a:srgbClr val="004a96"/>
              </a:buClr>
              <a:buFont typeface="Arial"/>
              <a:buChar char="•"/>
            </a:pPr>
            <a:r>
              <a:rPr b="0" lang="en-US" sz="2000" spc="-1" strike="noStrike">
                <a:solidFill>
                  <a:srgbClr val="004a96"/>
                </a:solidFill>
                <a:latin typeface="Aquawax"/>
              </a:rPr>
              <a:t>Consistency between fiscal discipline, disinflation strategy and wage policies based on close coordination on policy-making. </a:t>
            </a:r>
            <a:endParaRPr b="0" lang="es-UY" sz="2000" spc="-1" strike="noStrike">
              <a:latin typeface="Arial"/>
            </a:endParaRPr>
          </a:p>
        </p:txBody>
      </p:sp>
      <p:sp>
        <p:nvSpPr>
          <p:cNvPr id="136" name="TextShape 2"/>
          <p:cNvSpPr txBox="1"/>
          <p:nvPr/>
        </p:nvSpPr>
        <p:spPr>
          <a:xfrm>
            <a:off x="120600" y="118080"/>
            <a:ext cx="8784720" cy="675360"/>
          </a:xfrm>
          <a:prstGeom prst="rect">
            <a:avLst/>
          </a:prstGeom>
          <a:noFill/>
          <a:ln>
            <a:noFill/>
          </a:ln>
        </p:spPr>
        <p:txBody>
          <a:bodyPr anchor="ctr">
            <a:noAutofit/>
          </a:bodyPr>
          <a:p>
            <a:pPr algn="ctr">
              <a:lnSpc>
                <a:spcPct val="90000"/>
              </a:lnSpc>
            </a:pPr>
            <a:r>
              <a:rPr b="1" lang="en-US" sz="2300" spc="-1" strike="noStrike">
                <a:solidFill>
                  <a:srgbClr val="004a96"/>
                </a:solidFill>
                <a:latin typeface="Aquawax Black"/>
              </a:rPr>
              <a:t>KEY HIGHLIGHTS: MINISTRY OF FINANCE</a:t>
            </a:r>
            <a:endParaRPr b="0" lang="en-US" sz="2300" spc="-1" strike="noStrike">
              <a:solidFill>
                <a:srgbClr val="000000"/>
              </a:solidFill>
              <a:latin typeface="Calibri"/>
            </a:endParaRPr>
          </a:p>
        </p:txBody>
      </p:sp>
      <p:sp>
        <p:nvSpPr>
          <p:cNvPr id="137"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138"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30F5BA3C-5240-4E36-A83A-FB7F882EF8A0}" type="slidenum">
              <a:rPr b="0" lang="es-ES" sz="1200" spc="-1" strike="noStrike">
                <a:solidFill>
                  <a:srgbClr val="8b8b8b"/>
                </a:solidFill>
                <a:latin typeface="Calibri"/>
              </a:rPr>
              <a:t>1</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44640" y="695520"/>
            <a:ext cx="8969040" cy="5515920"/>
          </a:xfrm>
          <a:prstGeom prst="rect">
            <a:avLst/>
          </a:prstGeom>
          <a:noFill/>
          <a:ln>
            <a:noFill/>
          </a:ln>
        </p:spPr>
        <p:style>
          <a:lnRef idx="0"/>
          <a:fillRef idx="0"/>
          <a:effectRef idx="0"/>
          <a:fontRef idx="minor"/>
        </p:style>
        <p:txBody>
          <a:bodyPr lIns="90000" rIns="90000" tIns="45000" bIns="45000">
            <a:spAutoFit/>
          </a:bodyPr>
          <a:p>
            <a:pPr algn="just">
              <a:lnSpc>
                <a:spcPct val="100000"/>
              </a:lnSpc>
            </a:pPr>
            <a:endParaRPr b="0" lang="es-UY" sz="1800" spc="-1" strike="noStrike">
              <a:latin typeface="Arial"/>
            </a:endParaRPr>
          </a:p>
          <a:p>
            <a:pPr marL="285840" indent="-285480" algn="just">
              <a:lnSpc>
                <a:spcPct val="100000"/>
              </a:lnSpc>
              <a:buClr>
                <a:srgbClr val="004a96"/>
              </a:buClr>
              <a:buFont typeface="Arial"/>
              <a:buChar char="•"/>
            </a:pPr>
            <a:r>
              <a:rPr b="0" lang="en-US" sz="2100" spc="-1" strike="noStrike">
                <a:solidFill>
                  <a:srgbClr val="004a96"/>
                </a:solidFill>
                <a:latin typeface="Aquawax"/>
              </a:rPr>
              <a:t>To respond to the current Covid-19 health emergency, monetary policy has geared into expansionary mode. To anchor medium term inflation expectations, the central bank signaled it will switch to tighter monetary policy once the impact on the economy from the pandemic eases.</a:t>
            </a:r>
            <a:endParaRPr b="0" lang="es-UY" sz="2100" spc="-1" strike="noStrike">
              <a:latin typeface="Arial"/>
            </a:endParaRPr>
          </a:p>
          <a:p>
            <a:pPr algn="just">
              <a:lnSpc>
                <a:spcPct val="100000"/>
              </a:lnSpc>
            </a:pPr>
            <a:endParaRPr b="0" lang="es-UY" sz="2100" spc="-1" strike="noStrike">
              <a:latin typeface="Arial"/>
            </a:endParaRPr>
          </a:p>
          <a:p>
            <a:pPr marL="285840" indent="-285480" algn="just">
              <a:lnSpc>
                <a:spcPct val="100000"/>
              </a:lnSpc>
              <a:buClr>
                <a:srgbClr val="004a96"/>
              </a:buClr>
              <a:buFont typeface="Arial"/>
              <a:buChar char="•"/>
            </a:pPr>
            <a:r>
              <a:rPr b="0" lang="en-US" sz="2100" spc="-1" strike="noStrike">
                <a:solidFill>
                  <a:srgbClr val="004a96"/>
                </a:solidFill>
                <a:latin typeface="Aquawax"/>
              </a:rPr>
              <a:t>Key focus is to bring inflation structurally down and anchor inflation expectations within the target band.</a:t>
            </a:r>
            <a:endParaRPr b="0" lang="es-UY" sz="2100" spc="-1" strike="noStrike">
              <a:latin typeface="Arial"/>
            </a:endParaRPr>
          </a:p>
          <a:p>
            <a:pPr algn="just">
              <a:lnSpc>
                <a:spcPct val="100000"/>
              </a:lnSpc>
            </a:pPr>
            <a:endParaRPr b="0" lang="es-UY" sz="2100" spc="-1" strike="noStrike">
              <a:latin typeface="Arial"/>
            </a:endParaRPr>
          </a:p>
          <a:p>
            <a:pPr marL="285840" indent="-285480" algn="just">
              <a:lnSpc>
                <a:spcPct val="100000"/>
              </a:lnSpc>
              <a:buClr>
                <a:srgbClr val="004a96"/>
              </a:buClr>
              <a:buFont typeface="Arial"/>
              <a:buChar char="•"/>
            </a:pPr>
            <a:r>
              <a:rPr b="0" lang="en-US" sz="2100" spc="-1" strike="noStrike">
                <a:solidFill>
                  <a:srgbClr val="004a96"/>
                </a:solidFill>
                <a:latin typeface="Aquawax"/>
              </a:rPr>
              <a:t>To rebuild Central Bank credibility, we are working on a new institutional framework and practice of monetary policy.</a:t>
            </a:r>
            <a:endParaRPr b="0" lang="es-UY" sz="2100" spc="-1" strike="noStrike">
              <a:latin typeface="Arial"/>
            </a:endParaRPr>
          </a:p>
          <a:p>
            <a:pPr algn="just">
              <a:lnSpc>
                <a:spcPct val="100000"/>
              </a:lnSpc>
            </a:pPr>
            <a:endParaRPr b="0" lang="es-UY" sz="2100" spc="-1" strike="noStrike">
              <a:latin typeface="Arial"/>
            </a:endParaRPr>
          </a:p>
          <a:p>
            <a:pPr marL="285840" indent="-285480" algn="just">
              <a:lnSpc>
                <a:spcPct val="100000"/>
              </a:lnSpc>
              <a:buClr>
                <a:srgbClr val="004a96"/>
              </a:buClr>
              <a:buFont typeface="Arial"/>
              <a:buChar char="•"/>
            </a:pPr>
            <a:r>
              <a:rPr b="0" lang="en-US" sz="2100" spc="-1" strike="noStrike">
                <a:solidFill>
                  <a:srgbClr val="004a96"/>
                </a:solidFill>
                <a:latin typeface="Aquawax"/>
              </a:rPr>
              <a:t>Search for a quality currency: reconstruction of peso markets to mitigate financial dollarization.</a:t>
            </a:r>
            <a:endParaRPr b="0" lang="es-UY" sz="2100" spc="-1" strike="noStrike">
              <a:latin typeface="Arial"/>
            </a:endParaRPr>
          </a:p>
          <a:p>
            <a:pPr algn="just">
              <a:lnSpc>
                <a:spcPct val="100000"/>
              </a:lnSpc>
            </a:pPr>
            <a:endParaRPr b="0" lang="es-UY" sz="2100" spc="-1" strike="noStrike">
              <a:latin typeface="Arial"/>
            </a:endParaRPr>
          </a:p>
          <a:p>
            <a:pPr marL="285840" indent="-285480" algn="just">
              <a:lnSpc>
                <a:spcPct val="100000"/>
              </a:lnSpc>
              <a:buClr>
                <a:srgbClr val="004a96"/>
              </a:buClr>
              <a:buFont typeface="Arial"/>
              <a:buChar char="•"/>
            </a:pPr>
            <a:r>
              <a:rPr b="0" lang="en-US" sz="2100" spc="-1" strike="noStrike">
                <a:solidFill>
                  <a:srgbClr val="004a96"/>
                </a:solidFill>
                <a:latin typeface="Aquawax"/>
              </a:rPr>
              <a:t>Consistency between fiscal targets, disinflation strategy and wage policies based on close coordination across institutions. </a:t>
            </a:r>
            <a:endParaRPr b="0" lang="es-UY" sz="2100" spc="-1" strike="noStrike">
              <a:latin typeface="Arial"/>
            </a:endParaRPr>
          </a:p>
        </p:txBody>
      </p:sp>
      <p:sp>
        <p:nvSpPr>
          <p:cNvPr id="339" name="TextShape 2"/>
          <p:cNvSpPr txBox="1"/>
          <p:nvPr/>
        </p:nvSpPr>
        <p:spPr>
          <a:xfrm>
            <a:off x="120600" y="118080"/>
            <a:ext cx="8784720" cy="675360"/>
          </a:xfrm>
          <a:prstGeom prst="rect">
            <a:avLst/>
          </a:prstGeom>
          <a:noFill/>
          <a:ln>
            <a:noFill/>
          </a:ln>
        </p:spPr>
        <p:txBody>
          <a:bodyPr anchor="ctr">
            <a:noAutofit/>
          </a:bodyPr>
          <a:p>
            <a:pPr algn="ctr">
              <a:lnSpc>
                <a:spcPct val="90000"/>
              </a:lnSpc>
            </a:pPr>
            <a:r>
              <a:rPr b="1" lang="en-US" sz="2300" spc="-1" strike="noStrike">
                <a:solidFill>
                  <a:srgbClr val="004a96"/>
                </a:solidFill>
                <a:latin typeface="Aquawax Black"/>
              </a:rPr>
              <a:t>KEY HIGHLIGHTS: CENTRAL BANK</a:t>
            </a:r>
            <a:endParaRPr b="0" lang="en-US" sz="2300" spc="-1" strike="noStrike">
              <a:solidFill>
                <a:srgbClr val="000000"/>
              </a:solidFill>
              <a:latin typeface="Calibri"/>
            </a:endParaRPr>
          </a:p>
        </p:txBody>
      </p:sp>
      <p:sp>
        <p:nvSpPr>
          <p:cNvPr id="340"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41"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8F783CBD-9500-46CF-842A-38EF405A98DE}"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120600" y="968040"/>
            <a:ext cx="8969040" cy="5086800"/>
          </a:xfrm>
          <a:prstGeom prst="rect">
            <a:avLst/>
          </a:prstGeom>
          <a:noFill/>
          <a:ln>
            <a:noFill/>
          </a:ln>
        </p:spPr>
        <p:style>
          <a:lnRef idx="0"/>
          <a:fillRef idx="0"/>
          <a:effectRef idx="0"/>
          <a:fontRef idx="minor"/>
        </p:style>
        <p:txBody>
          <a:bodyPr lIns="90000" rIns="90000" tIns="45000" bIns="45000">
            <a:spAutoFit/>
          </a:bodyPr>
          <a:p>
            <a:pPr algn="just">
              <a:lnSpc>
                <a:spcPct val="100000"/>
              </a:lnSpc>
            </a:pPr>
            <a:endParaRPr b="0" lang="es-UY" sz="1800" spc="-1" strike="noStrike">
              <a:latin typeface="Arial"/>
            </a:endParaRPr>
          </a:p>
          <a:p>
            <a:pPr algn="just">
              <a:lnSpc>
                <a:spcPct val="100000"/>
              </a:lnSpc>
            </a:pPr>
            <a:r>
              <a:rPr b="0" lang="en-US" sz="2200" spc="-1" strike="noStrike">
                <a:solidFill>
                  <a:srgbClr val="004a96"/>
                </a:solidFill>
                <a:latin typeface="Aquawax"/>
              </a:rPr>
              <a:t>Deployed countercyclical monetary policy tools to inject liquidity in the financial system and stabilize money markets:</a:t>
            </a:r>
            <a:endParaRPr b="0" lang="es-UY" sz="2200" spc="-1" strike="noStrike">
              <a:latin typeface="Arial"/>
            </a:endParaRPr>
          </a:p>
          <a:p>
            <a:pPr algn="just">
              <a:lnSpc>
                <a:spcPct val="100000"/>
              </a:lnSpc>
            </a:pPr>
            <a:endParaRPr b="0" lang="es-UY" sz="2200" spc="-1" strike="noStrike">
              <a:latin typeface="Arial"/>
            </a:endParaRPr>
          </a:p>
          <a:p>
            <a:pPr marL="285840" indent="-285480" algn="just">
              <a:lnSpc>
                <a:spcPct val="100000"/>
              </a:lnSpc>
              <a:buClr>
                <a:srgbClr val="004a96"/>
              </a:buClr>
              <a:buFont typeface="Arial"/>
              <a:buChar char="•"/>
            </a:pPr>
            <a:r>
              <a:rPr b="0" lang="en-US" sz="2200" spc="-1" strike="noStrike">
                <a:solidFill>
                  <a:srgbClr val="004a96"/>
                </a:solidFill>
                <a:latin typeface="Aquawax"/>
              </a:rPr>
              <a:t>Reduced commercial banks´ local currency reserve requirements, conditional on credit expansion.</a:t>
            </a:r>
            <a:endParaRPr b="0" lang="es-UY" sz="2200" spc="-1" strike="noStrike">
              <a:latin typeface="Arial"/>
            </a:endParaRPr>
          </a:p>
          <a:p>
            <a:pPr algn="just">
              <a:lnSpc>
                <a:spcPct val="100000"/>
              </a:lnSpc>
            </a:pPr>
            <a:endParaRPr b="0" lang="es-UY" sz="2200" spc="-1" strike="noStrike">
              <a:latin typeface="Arial"/>
            </a:endParaRPr>
          </a:p>
          <a:p>
            <a:pPr marL="285840" indent="-285480" algn="just">
              <a:lnSpc>
                <a:spcPct val="100000"/>
              </a:lnSpc>
              <a:buClr>
                <a:srgbClr val="004a96"/>
              </a:buClr>
              <a:buFont typeface="Arial"/>
              <a:buChar char="•"/>
            </a:pPr>
            <a:r>
              <a:rPr b="0" lang="en-US" sz="2200" spc="-1" strike="noStrike">
                <a:solidFill>
                  <a:srgbClr val="004a96"/>
                </a:solidFill>
                <a:latin typeface="Aquawax"/>
              </a:rPr>
              <a:t>Eased bank regulations, authorizing financial institutions to defer companies´ loan payments and provide automatic maturity extensions.</a:t>
            </a:r>
            <a:endParaRPr b="0" lang="es-UY" sz="2200" spc="-1" strike="noStrike">
              <a:latin typeface="Arial"/>
            </a:endParaRPr>
          </a:p>
          <a:p>
            <a:pPr algn="just">
              <a:lnSpc>
                <a:spcPct val="100000"/>
              </a:lnSpc>
            </a:pPr>
            <a:endParaRPr b="0" lang="es-UY" sz="2200" spc="-1" strike="noStrike">
              <a:latin typeface="Arial"/>
            </a:endParaRPr>
          </a:p>
          <a:p>
            <a:pPr marL="285840" indent="-285480" algn="just">
              <a:lnSpc>
                <a:spcPct val="100000"/>
              </a:lnSpc>
              <a:buClr>
                <a:srgbClr val="004a96"/>
              </a:buClr>
              <a:buFont typeface="Arial"/>
              <a:buChar char="•"/>
            </a:pPr>
            <a:r>
              <a:rPr b="0" lang="en-US" sz="2200" spc="-1" strike="noStrike">
                <a:solidFill>
                  <a:srgbClr val="004a96"/>
                </a:solidFill>
                <a:latin typeface="Aquawax"/>
              </a:rPr>
              <a:t>Support to Ministry of Finance`s guaranteed lending programs to leverage banking system loans to SMEs.</a:t>
            </a:r>
            <a:endParaRPr b="0" lang="es-UY" sz="2200" spc="-1" strike="noStrike">
              <a:latin typeface="Arial"/>
            </a:endParaRPr>
          </a:p>
          <a:p>
            <a:pPr algn="just">
              <a:lnSpc>
                <a:spcPct val="100000"/>
              </a:lnSpc>
            </a:pPr>
            <a:endParaRPr b="0" lang="es-UY" sz="2200" spc="-1" strike="noStrike">
              <a:latin typeface="Arial"/>
            </a:endParaRPr>
          </a:p>
          <a:p>
            <a:pPr algn="just">
              <a:lnSpc>
                <a:spcPct val="100000"/>
              </a:lnSpc>
            </a:pPr>
            <a:r>
              <a:rPr b="0" lang="en-US" sz="2200" spc="-1" strike="noStrike">
                <a:solidFill>
                  <a:srgbClr val="004a96"/>
                </a:solidFill>
                <a:latin typeface="Aquawax"/>
              </a:rPr>
              <a:t>	</a:t>
            </a:r>
            <a:endParaRPr b="0" lang="es-UY" sz="2200" spc="-1" strike="noStrike">
              <a:latin typeface="Arial"/>
            </a:endParaRPr>
          </a:p>
        </p:txBody>
      </p:sp>
      <p:sp>
        <p:nvSpPr>
          <p:cNvPr id="343" name="TextShape 2"/>
          <p:cNvSpPr txBox="1"/>
          <p:nvPr/>
        </p:nvSpPr>
        <p:spPr>
          <a:xfrm>
            <a:off x="120600" y="118080"/>
            <a:ext cx="8784720" cy="675360"/>
          </a:xfrm>
          <a:prstGeom prst="rect">
            <a:avLst/>
          </a:prstGeom>
          <a:noFill/>
          <a:ln>
            <a:noFill/>
          </a:ln>
        </p:spPr>
        <p:txBody>
          <a:bodyPr anchor="ctr">
            <a:noAutofit/>
          </a:bodyPr>
          <a:p>
            <a:pPr algn="ctr">
              <a:lnSpc>
                <a:spcPct val="90000"/>
              </a:lnSpc>
            </a:pPr>
            <a:r>
              <a:rPr b="1" lang="en-US" sz="2300" spc="-1" strike="noStrike">
                <a:solidFill>
                  <a:srgbClr val="004a96"/>
                </a:solidFill>
                <a:latin typeface="Aquawax Black"/>
              </a:rPr>
              <a:t>Central Bank measures in response to the Covid-19 pandemic</a:t>
            </a:r>
            <a:endParaRPr b="0" lang="en-US" sz="2300" spc="-1" strike="noStrike">
              <a:solidFill>
                <a:srgbClr val="000000"/>
              </a:solidFill>
              <a:latin typeface="Calibri"/>
            </a:endParaRPr>
          </a:p>
        </p:txBody>
      </p:sp>
      <p:sp>
        <p:nvSpPr>
          <p:cNvPr id="344"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45"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2C55DBC9-97A1-4F85-8166-4AF68110E371}"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346" name="Group 1"/>
          <p:cNvGrpSpPr/>
          <p:nvPr/>
        </p:nvGrpSpPr>
        <p:grpSpPr>
          <a:xfrm>
            <a:off x="5669280" y="1799640"/>
            <a:ext cx="2728800" cy="3866040"/>
            <a:chOff x="5669280" y="1799640"/>
            <a:chExt cx="2728800" cy="3866040"/>
          </a:xfrm>
        </p:grpSpPr>
        <p:pic>
          <p:nvPicPr>
            <p:cNvPr id="347" name="5 Imagen" descr=""/>
            <p:cNvPicPr/>
            <p:nvPr/>
          </p:nvPicPr>
          <p:blipFill>
            <a:blip r:embed="rId1"/>
            <a:srcRect l="0" t="0" r="-516" b="16622"/>
            <a:stretch/>
          </p:blipFill>
          <p:spPr>
            <a:xfrm>
              <a:off x="5669280" y="1799640"/>
              <a:ext cx="2728800" cy="3583080"/>
            </a:xfrm>
            <a:prstGeom prst="rect">
              <a:avLst/>
            </a:prstGeom>
            <a:ln>
              <a:noFill/>
            </a:ln>
          </p:spPr>
        </p:pic>
        <p:sp>
          <p:nvSpPr>
            <p:cNvPr id="348" name="CustomShape 2"/>
            <p:cNvSpPr/>
            <p:nvPr/>
          </p:nvSpPr>
          <p:spPr>
            <a:xfrm>
              <a:off x="6016320" y="5302800"/>
              <a:ext cx="2381760" cy="362880"/>
            </a:xfrm>
            <a:prstGeom prst="rect">
              <a:avLst/>
            </a:prstGeom>
            <a:solidFill>
              <a:schemeClr val="bg1"/>
            </a:solidFill>
            <a:ln w="9360">
              <a:noFill/>
            </a:ln>
          </p:spPr>
          <p:style>
            <a:lnRef idx="0"/>
            <a:fillRef idx="0"/>
            <a:effectRef idx="0"/>
            <a:fontRef idx="minor"/>
          </p:style>
          <p:txBody>
            <a:bodyPr lIns="90000" rIns="90000" tIns="45000" bIns="45000">
              <a:noAutofit/>
            </a:bodyPr>
            <a:p>
              <a:pPr>
                <a:lnSpc>
                  <a:spcPct val="100000"/>
                </a:lnSpc>
              </a:pPr>
              <a:r>
                <a:rPr b="0" lang="es-UY" sz="1200" spc="-1" strike="noStrike">
                  <a:solidFill>
                    <a:srgbClr val="000000"/>
                  </a:solidFill>
                  <a:latin typeface="Aquawax"/>
                </a:rPr>
                <a:t>   </a:t>
              </a:r>
              <a:r>
                <a:rPr b="0" lang="es-UY" sz="1200" spc="-1" strike="noStrike">
                  <a:solidFill>
                    <a:srgbClr val="000000"/>
                  </a:solidFill>
                  <a:latin typeface="Aquawax"/>
                </a:rPr>
                <a:t>2020        2021         2022</a:t>
              </a:r>
              <a:endParaRPr b="0" lang="es-UY" sz="1200" spc="-1" strike="noStrike">
                <a:latin typeface="Arial"/>
              </a:endParaRPr>
            </a:p>
          </p:txBody>
        </p:sp>
      </p:grpSp>
      <p:grpSp>
        <p:nvGrpSpPr>
          <p:cNvPr id="349" name="Group 3"/>
          <p:cNvGrpSpPr/>
          <p:nvPr/>
        </p:nvGrpSpPr>
        <p:grpSpPr>
          <a:xfrm>
            <a:off x="5523480" y="1179720"/>
            <a:ext cx="3620160" cy="393120"/>
            <a:chOff x="5523480" y="1179720"/>
            <a:chExt cx="3620160" cy="393120"/>
          </a:xfrm>
        </p:grpSpPr>
        <p:sp>
          <p:nvSpPr>
            <p:cNvPr id="350" name="CustomShape 4"/>
            <p:cNvSpPr/>
            <p:nvPr/>
          </p:nvSpPr>
          <p:spPr>
            <a:xfrm>
              <a:off x="5523480" y="1179720"/>
              <a:ext cx="3350880" cy="23940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Dispersion of inflation expectations</a:t>
              </a:r>
              <a:endParaRPr b="0" lang="es-UY" sz="1400" spc="-1" strike="noStrike">
                <a:latin typeface="Arial"/>
              </a:endParaRPr>
            </a:p>
          </p:txBody>
        </p:sp>
        <p:sp>
          <p:nvSpPr>
            <p:cNvPr id="351" name="CustomShape 5"/>
            <p:cNvSpPr/>
            <p:nvPr/>
          </p:nvSpPr>
          <p:spPr>
            <a:xfrm>
              <a:off x="5523480" y="1420200"/>
              <a:ext cx="362016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(In %, year end)</a:t>
              </a:r>
              <a:endParaRPr b="0" lang="es-UY" sz="1000" spc="-1" strike="noStrike">
                <a:latin typeface="Arial"/>
              </a:endParaRPr>
            </a:p>
          </p:txBody>
        </p:sp>
      </p:grpSp>
      <p:sp>
        <p:nvSpPr>
          <p:cNvPr id="352" name="Line 6"/>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53" name="TextShape 7"/>
          <p:cNvSpPr txBox="1"/>
          <p:nvPr/>
        </p:nvSpPr>
        <p:spPr>
          <a:xfrm>
            <a:off x="135000" y="0"/>
            <a:ext cx="9008640" cy="800640"/>
          </a:xfrm>
          <a:prstGeom prst="rect">
            <a:avLst/>
          </a:prstGeom>
          <a:noFill/>
          <a:ln>
            <a:noFill/>
          </a:ln>
        </p:spPr>
        <p:txBody>
          <a:bodyPr anchor="ctr">
            <a:noAutofit/>
          </a:bodyPr>
          <a:p>
            <a:pPr algn="ctr">
              <a:lnSpc>
                <a:spcPct val="90000"/>
              </a:lnSpc>
            </a:pPr>
            <a:r>
              <a:rPr b="1" lang="en-US" sz="2100" spc="-1" strike="noStrike">
                <a:solidFill>
                  <a:srgbClr val="004a96"/>
                </a:solidFill>
                <a:latin typeface="Aquawax Black"/>
              </a:rPr>
              <a:t>Monetary Policy adopted an expansionary stance to face the Covid-19 crisis, but signaled return to contractionary stance once crisis is over</a:t>
            </a:r>
            <a:endParaRPr b="0" lang="en-US" sz="2100" spc="-1" strike="noStrike">
              <a:solidFill>
                <a:srgbClr val="000000"/>
              </a:solidFill>
              <a:latin typeface="Calibri"/>
            </a:endParaRPr>
          </a:p>
        </p:txBody>
      </p:sp>
      <p:grpSp>
        <p:nvGrpSpPr>
          <p:cNvPr id="354" name="Group 8"/>
          <p:cNvGrpSpPr/>
          <p:nvPr/>
        </p:nvGrpSpPr>
        <p:grpSpPr>
          <a:xfrm>
            <a:off x="179640" y="1123200"/>
            <a:ext cx="3620160" cy="393120"/>
            <a:chOff x="179640" y="1123200"/>
            <a:chExt cx="3620160" cy="393120"/>
          </a:xfrm>
        </p:grpSpPr>
        <p:sp>
          <p:nvSpPr>
            <p:cNvPr id="355" name="CustomShape 9"/>
            <p:cNvSpPr/>
            <p:nvPr/>
          </p:nvSpPr>
          <p:spPr>
            <a:xfrm>
              <a:off x="179640" y="1123200"/>
              <a:ext cx="3350880" cy="23940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Real inter-bank call rate</a:t>
              </a:r>
              <a:endParaRPr b="0" lang="es-UY" sz="1400" spc="-1" strike="noStrike">
                <a:latin typeface="Arial"/>
              </a:endParaRPr>
            </a:p>
          </p:txBody>
        </p:sp>
        <p:sp>
          <p:nvSpPr>
            <p:cNvPr id="356" name="CustomShape 10"/>
            <p:cNvSpPr/>
            <p:nvPr/>
          </p:nvSpPr>
          <p:spPr>
            <a:xfrm>
              <a:off x="179640" y="1363680"/>
              <a:ext cx="362016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(In %)</a:t>
              </a:r>
              <a:endParaRPr b="0" lang="es-UY" sz="1000" spc="-1" strike="noStrike">
                <a:latin typeface="Arial"/>
              </a:endParaRPr>
            </a:p>
          </p:txBody>
        </p:sp>
      </p:grpSp>
      <p:sp>
        <p:nvSpPr>
          <p:cNvPr id="357" name="CustomShape 11"/>
          <p:cNvSpPr/>
          <p:nvPr/>
        </p:nvSpPr>
        <p:spPr>
          <a:xfrm>
            <a:off x="135000" y="5695920"/>
            <a:ext cx="4442040" cy="169560"/>
          </a:xfrm>
          <a:prstGeom prst="rect">
            <a:avLst/>
          </a:prstGeom>
          <a:noFill/>
          <a:ln>
            <a:noFill/>
          </a:ln>
        </p:spPr>
        <p:style>
          <a:lnRef idx="0"/>
          <a:fillRef idx="0"/>
          <a:effectRef idx="0"/>
          <a:fontRef idx="minor"/>
        </p:style>
        <p:txBody>
          <a:bodyPr lIns="46080" rIns="46080" tIns="23040" bIns="23040" anchor="b">
            <a:spAutoFit/>
          </a:bodyPr>
          <a:p>
            <a:pPr>
              <a:lnSpc>
                <a:spcPct val="90000"/>
              </a:lnSpc>
              <a:spcBef>
                <a:spcPts val="45"/>
              </a:spcBef>
            </a:pPr>
            <a:r>
              <a:rPr b="1" i="1" lang="en-GB" sz="900" spc="-1" strike="noStrike">
                <a:solidFill>
                  <a:srgbClr val="000000"/>
                </a:solidFill>
                <a:latin typeface="Aquawax"/>
              </a:rPr>
              <a:t>Source:</a:t>
            </a:r>
            <a:r>
              <a:rPr b="0" i="1" lang="en-GB" sz="900" spc="-1" strike="noStrike">
                <a:solidFill>
                  <a:srgbClr val="000000"/>
                </a:solidFill>
                <a:latin typeface="Aquawax"/>
              </a:rPr>
              <a:t>  Central Bank of Uruguay</a:t>
            </a:r>
            <a:endParaRPr b="0" lang="es-UY" sz="900" spc="-1" strike="noStrike">
              <a:latin typeface="Arial"/>
            </a:endParaRPr>
          </a:p>
        </p:txBody>
      </p:sp>
      <p:grpSp>
        <p:nvGrpSpPr>
          <p:cNvPr id="358" name="Group 12"/>
          <p:cNvGrpSpPr/>
          <p:nvPr/>
        </p:nvGrpSpPr>
        <p:grpSpPr>
          <a:xfrm>
            <a:off x="135000" y="1650960"/>
            <a:ext cx="4992840" cy="4014720"/>
            <a:chOff x="135000" y="1650960"/>
            <a:chExt cx="4992840" cy="4014720"/>
          </a:xfrm>
        </p:grpSpPr>
        <p:grpSp>
          <p:nvGrpSpPr>
            <p:cNvPr id="359" name="Group 13"/>
            <p:cNvGrpSpPr/>
            <p:nvPr/>
          </p:nvGrpSpPr>
          <p:grpSpPr>
            <a:xfrm>
              <a:off x="135000" y="1671840"/>
              <a:ext cx="4992840" cy="3993840"/>
              <a:chOff x="135000" y="1671840"/>
              <a:chExt cx="4992840" cy="3993840"/>
            </a:xfrm>
          </p:grpSpPr>
          <p:pic>
            <p:nvPicPr>
              <p:cNvPr id="360" name="Imagen 12" descr=""/>
              <p:cNvPicPr/>
              <p:nvPr/>
            </p:nvPicPr>
            <p:blipFill>
              <a:blip r:embed="rId2"/>
              <a:srcRect l="5472" t="0" r="0" b="7588"/>
              <a:stretch/>
            </p:blipFill>
            <p:spPr>
              <a:xfrm>
                <a:off x="179640" y="1671840"/>
                <a:ext cx="4705560" cy="3819600"/>
              </a:xfrm>
              <a:prstGeom prst="rect">
                <a:avLst/>
              </a:prstGeom>
              <a:ln>
                <a:noFill/>
              </a:ln>
            </p:spPr>
          </p:pic>
          <p:sp>
            <p:nvSpPr>
              <p:cNvPr id="361" name="CustomShape 14"/>
              <p:cNvSpPr/>
              <p:nvPr/>
            </p:nvSpPr>
            <p:spPr>
              <a:xfrm>
                <a:off x="135000" y="5271840"/>
                <a:ext cx="4992840" cy="393840"/>
              </a:xfrm>
              <a:prstGeom prst="rect">
                <a:avLst/>
              </a:prstGeom>
              <a:solidFill>
                <a:schemeClr val="bg1"/>
              </a:solidFill>
              <a:ln w="9360">
                <a:noFill/>
              </a:ln>
            </p:spPr>
            <p:style>
              <a:lnRef idx="0"/>
              <a:fillRef idx="0"/>
              <a:effectRef idx="0"/>
              <a:fontRef idx="minor"/>
            </p:style>
            <p:txBody>
              <a:bodyPr lIns="90000" rIns="90000" tIns="45000" bIns="45000">
                <a:noAutofit/>
              </a:bodyPr>
              <a:p>
                <a:pPr>
                  <a:lnSpc>
                    <a:spcPct val="100000"/>
                  </a:lnSpc>
                </a:pPr>
                <a:r>
                  <a:rPr b="0" lang="es-UY" sz="1200" spc="-1" strike="noStrike">
                    <a:solidFill>
                      <a:srgbClr val="000000"/>
                    </a:solidFill>
                    <a:latin typeface="Aquawax"/>
                  </a:rPr>
                  <a:t>Jan-17              Jan-18                Jan-19             Jan-20        Sep-20</a:t>
                </a:r>
                <a:endParaRPr b="0" lang="es-UY" sz="1200" spc="-1" strike="noStrike">
                  <a:latin typeface="Arial"/>
                </a:endParaRPr>
              </a:p>
            </p:txBody>
          </p:sp>
        </p:grpSp>
        <p:sp>
          <p:nvSpPr>
            <p:cNvPr id="362" name="CustomShape 15"/>
            <p:cNvSpPr/>
            <p:nvPr/>
          </p:nvSpPr>
          <p:spPr>
            <a:xfrm rot="16200000">
              <a:off x="-1590480" y="3376800"/>
              <a:ext cx="3695040" cy="243360"/>
            </a:xfrm>
            <a:prstGeom prst="rect">
              <a:avLst/>
            </a:prstGeom>
            <a:solidFill>
              <a:schemeClr val="bg1"/>
            </a:solidFill>
            <a:ln w="9360">
              <a:noFill/>
            </a:ln>
          </p:spPr>
          <p:style>
            <a:lnRef idx="0"/>
            <a:fillRef idx="0"/>
            <a:effectRef idx="0"/>
            <a:fontRef idx="minor"/>
          </p:style>
          <p:txBody>
            <a:bodyPr lIns="90000" rIns="90000" tIns="45000" bIns="45000">
              <a:noAutofit/>
            </a:bodyPr>
            <a:p>
              <a:pPr>
                <a:lnSpc>
                  <a:spcPct val="100000"/>
                </a:lnSpc>
              </a:pPr>
              <a:r>
                <a:rPr b="0" lang="es-UY" sz="1200" spc="-1" strike="noStrike">
                  <a:solidFill>
                    <a:srgbClr val="000000"/>
                  </a:solidFill>
                  <a:latin typeface="Aquawax"/>
                </a:rPr>
                <a:t>-6             -4             -2              0             2</a:t>
              </a:r>
              <a:endParaRPr b="0" lang="es-UY" sz="1200" spc="-1" strike="noStrike">
                <a:latin typeface="Arial"/>
              </a:endParaRPr>
            </a:p>
          </p:txBody>
        </p:sp>
      </p:grpSp>
      <p:sp>
        <p:nvSpPr>
          <p:cNvPr id="363" name="CustomShape 16"/>
          <p:cNvSpPr/>
          <p:nvPr/>
        </p:nvSpPr>
        <p:spPr>
          <a:xfrm>
            <a:off x="257040" y="6063840"/>
            <a:ext cx="522000" cy="441720"/>
          </a:xfrm>
          <a:prstGeom prst="rightArrow">
            <a:avLst>
              <a:gd name="adj1" fmla="val 50000"/>
              <a:gd name="adj2" fmla="val 50000"/>
            </a:avLst>
          </a:prstGeom>
          <a:ln/>
        </p:spPr>
        <p:style>
          <a:lnRef idx="2">
            <a:schemeClr val="accent1">
              <a:shade val="50000"/>
            </a:schemeClr>
          </a:lnRef>
          <a:fillRef idx="1">
            <a:schemeClr val="accent1"/>
          </a:fillRef>
          <a:effectRef idx="0">
            <a:schemeClr val="accent1"/>
          </a:effectRef>
          <a:fontRef idx="minor"/>
        </p:style>
      </p:sp>
      <p:sp>
        <p:nvSpPr>
          <p:cNvPr id="364" name="CustomShape 17"/>
          <p:cNvSpPr/>
          <p:nvPr/>
        </p:nvSpPr>
        <p:spPr>
          <a:xfrm>
            <a:off x="768600" y="5966280"/>
            <a:ext cx="7741440" cy="63900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1" lang="en-US" sz="1800" spc="-1" strike="noStrike">
                <a:solidFill>
                  <a:srgbClr val="004a96"/>
                </a:solidFill>
                <a:latin typeface="Aquawax"/>
              </a:rPr>
              <a:t>To anchor long term inflation expectations, the central bank started to signal a contractive monetary policy once the emergency had passed</a:t>
            </a:r>
            <a:r>
              <a:rPr b="1" lang="en-US" sz="1800" spc="-1" strike="noStrike">
                <a:solidFill>
                  <a:srgbClr val="004a96"/>
                </a:solidFill>
                <a:latin typeface="Aquawax"/>
              </a:rPr>
              <a:t>.</a:t>
            </a:r>
            <a:endParaRPr b="0" lang="es-UY" sz="1800" spc="-1" strike="noStrike">
              <a:latin typeface="Arial"/>
            </a:endParaRPr>
          </a:p>
        </p:txBody>
      </p:sp>
      <p:sp>
        <p:nvSpPr>
          <p:cNvPr id="365" name="TextShape 18"/>
          <p:cNvSpPr txBox="1"/>
          <p:nvPr/>
        </p:nvSpPr>
        <p:spPr>
          <a:xfrm>
            <a:off x="6458040" y="6356520"/>
            <a:ext cx="2057040" cy="364680"/>
          </a:xfrm>
          <a:prstGeom prst="rect">
            <a:avLst/>
          </a:prstGeom>
          <a:noFill/>
          <a:ln>
            <a:noFill/>
          </a:ln>
        </p:spPr>
        <p:txBody>
          <a:bodyPr anchor="ctr">
            <a:noAutofit/>
          </a:bodyPr>
          <a:p>
            <a:pPr algn="r">
              <a:lnSpc>
                <a:spcPct val="100000"/>
              </a:lnSpc>
            </a:pPr>
            <a:fld id="{5622D9FA-7634-43D7-83E9-4453121C01AF}"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6" name="TextShape 1"/>
          <p:cNvSpPr txBox="1"/>
          <p:nvPr/>
        </p:nvSpPr>
        <p:spPr>
          <a:xfrm>
            <a:off x="0" y="45360"/>
            <a:ext cx="9143640" cy="795600"/>
          </a:xfrm>
          <a:prstGeom prst="rect">
            <a:avLst/>
          </a:prstGeom>
          <a:noFill/>
          <a:ln>
            <a:noFill/>
          </a:ln>
        </p:spPr>
        <p:txBody>
          <a:bodyPr anchor="ctr">
            <a:noAutofit/>
          </a:bodyPr>
          <a:p>
            <a:pPr algn="ctr">
              <a:lnSpc>
                <a:spcPct val="90000"/>
              </a:lnSpc>
            </a:pPr>
            <a:r>
              <a:rPr b="1" lang="en-US" sz="2000" spc="-1" strike="noStrike">
                <a:solidFill>
                  <a:srgbClr val="004a96"/>
                </a:solidFill>
                <a:latin typeface="Aquawax Black"/>
              </a:rPr>
              <a:t>Banks’ strong liquidity position supports credit measures of the loan guarantee system and the Central Bank; no spillovers from Argentina</a:t>
            </a:r>
            <a:endParaRPr b="0" lang="en-US" sz="2000" spc="-1" strike="noStrike">
              <a:solidFill>
                <a:srgbClr val="000000"/>
              </a:solidFill>
              <a:latin typeface="Calibri"/>
            </a:endParaRPr>
          </a:p>
        </p:txBody>
      </p:sp>
      <p:sp>
        <p:nvSpPr>
          <p:cNvPr id="367" name="CustomShape 2"/>
          <p:cNvSpPr/>
          <p:nvPr/>
        </p:nvSpPr>
        <p:spPr>
          <a:xfrm>
            <a:off x="149400" y="1302840"/>
            <a:ext cx="4034160" cy="2509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GB" sz="1400" spc="-1" strike="noStrike" u="sng">
                <a:solidFill>
                  <a:srgbClr val="000000"/>
                </a:solidFill>
                <a:uFillTx/>
                <a:latin typeface="Aquawax Bold"/>
              </a:rPr>
              <a:t>Solvency and liquidity of the banking system</a:t>
            </a:r>
            <a:endParaRPr b="0" lang="es-UY" sz="1400" spc="-1" strike="noStrike">
              <a:latin typeface="Arial"/>
            </a:endParaRPr>
          </a:p>
        </p:txBody>
      </p:sp>
      <p:graphicFrame>
        <p:nvGraphicFramePr>
          <p:cNvPr id="368" name="Gráfico 7"/>
          <p:cNvGraphicFramePr/>
          <p:nvPr/>
        </p:nvGraphicFramePr>
        <p:xfrm>
          <a:off x="77400" y="1553760"/>
          <a:ext cx="4106160" cy="4418280"/>
        </p:xfrm>
        <a:graphic>
          <a:graphicData uri="http://schemas.openxmlformats.org/drawingml/2006/chart">
            <c:chart xmlns:c="http://schemas.openxmlformats.org/drawingml/2006/chart" xmlns:r="http://schemas.openxmlformats.org/officeDocument/2006/relationships" r:id="rId1"/>
          </a:graphicData>
        </a:graphic>
      </p:graphicFrame>
      <p:sp>
        <p:nvSpPr>
          <p:cNvPr id="369" name="CustomShape 3"/>
          <p:cNvSpPr/>
          <p:nvPr/>
        </p:nvSpPr>
        <p:spPr>
          <a:xfrm>
            <a:off x="142920" y="6078600"/>
            <a:ext cx="3821760" cy="2120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800" spc="-1" strike="noStrike">
                <a:solidFill>
                  <a:srgbClr val="000000"/>
                </a:solidFill>
                <a:latin typeface="Aquawax"/>
              </a:rPr>
              <a:t>(*) Liquid assets are those available within 30 days</a:t>
            </a:r>
            <a:endParaRPr b="0" lang="es-UY" sz="800" spc="-1" strike="noStrike">
              <a:latin typeface="Arial"/>
            </a:endParaRPr>
          </a:p>
        </p:txBody>
      </p:sp>
      <p:sp>
        <p:nvSpPr>
          <p:cNvPr id="370" name="CustomShape 4"/>
          <p:cNvSpPr/>
          <p:nvPr/>
        </p:nvSpPr>
        <p:spPr>
          <a:xfrm>
            <a:off x="162720" y="6504120"/>
            <a:ext cx="4252680" cy="184680"/>
          </a:xfrm>
          <a:prstGeom prst="rect">
            <a:avLst/>
          </a:prstGeom>
          <a:noFill/>
          <a:ln>
            <a:noFill/>
          </a:ln>
        </p:spPr>
        <p:style>
          <a:lnRef idx="0"/>
          <a:fillRef idx="0"/>
          <a:effectRef idx="0"/>
          <a:fontRef idx="minor"/>
        </p:style>
        <p:txBody>
          <a:bodyPr lIns="61560" rIns="61560" tIns="30600" bIns="30600" anchor="b">
            <a:spAutoFit/>
          </a:bodyPr>
          <a:p>
            <a:pPr>
              <a:lnSpc>
                <a:spcPct val="90000"/>
              </a:lnSpc>
              <a:spcBef>
                <a:spcPts val="45"/>
              </a:spcBef>
            </a:pPr>
            <a:r>
              <a:rPr b="1" i="1" lang="en-GB" sz="900" spc="-1" strike="noStrike">
                <a:solidFill>
                  <a:srgbClr val="000000"/>
                </a:solidFill>
                <a:latin typeface="Aquawax"/>
              </a:rPr>
              <a:t>Source: </a:t>
            </a:r>
            <a:r>
              <a:rPr b="0" i="1" lang="en-GB" sz="900" spc="-1" strike="noStrike">
                <a:solidFill>
                  <a:srgbClr val="000000"/>
                </a:solidFill>
                <a:latin typeface="Aquawax"/>
              </a:rPr>
              <a:t>Central Bank of Uruguay</a:t>
            </a:r>
            <a:endParaRPr b="0" lang="es-UY" sz="900" spc="-1" strike="noStrike">
              <a:latin typeface="Arial"/>
            </a:endParaRPr>
          </a:p>
        </p:txBody>
      </p:sp>
      <p:grpSp>
        <p:nvGrpSpPr>
          <p:cNvPr id="371" name="Group 5"/>
          <p:cNvGrpSpPr/>
          <p:nvPr/>
        </p:nvGrpSpPr>
        <p:grpSpPr>
          <a:xfrm>
            <a:off x="4363560" y="1302840"/>
            <a:ext cx="4956480" cy="395640"/>
            <a:chOff x="4363560" y="1302840"/>
            <a:chExt cx="4956480" cy="395640"/>
          </a:xfrm>
        </p:grpSpPr>
        <p:sp>
          <p:nvSpPr>
            <p:cNvPr id="372" name="CustomShape 6"/>
            <p:cNvSpPr/>
            <p:nvPr/>
          </p:nvSpPr>
          <p:spPr>
            <a:xfrm>
              <a:off x="4363560" y="1302840"/>
              <a:ext cx="4956480" cy="2509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Banking system´s balance sheet exposure to Argentina</a:t>
              </a:r>
              <a:endParaRPr b="0" lang="es-UY" sz="1400" spc="-1" strike="noStrike">
                <a:latin typeface="Arial"/>
              </a:endParaRPr>
            </a:p>
          </p:txBody>
        </p:sp>
        <p:sp>
          <p:nvSpPr>
            <p:cNvPr id="373" name="CustomShape 7"/>
            <p:cNvSpPr/>
            <p:nvPr/>
          </p:nvSpPr>
          <p:spPr>
            <a:xfrm>
              <a:off x="4363560" y="1545840"/>
              <a:ext cx="423612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(To the non-financial sector, % of total)</a:t>
              </a:r>
              <a:r>
                <a:rPr b="0" lang="en-US" sz="1000" spc="-1" strike="noStrike" baseline="30000">
                  <a:solidFill>
                    <a:srgbClr val="000000"/>
                  </a:solidFill>
                  <a:latin typeface="Aquawax"/>
                </a:rPr>
                <a:t>1/</a:t>
              </a:r>
              <a:endParaRPr b="0" lang="es-UY" sz="1000" spc="-1" strike="noStrike">
                <a:latin typeface="Arial"/>
              </a:endParaRPr>
            </a:p>
          </p:txBody>
        </p:sp>
      </p:grpSp>
      <p:sp>
        <p:nvSpPr>
          <p:cNvPr id="374" name="CustomShape 8"/>
          <p:cNvSpPr/>
          <p:nvPr/>
        </p:nvSpPr>
        <p:spPr>
          <a:xfrm>
            <a:off x="6170040" y="1885680"/>
            <a:ext cx="980280" cy="248760"/>
          </a:xfrm>
          <a:prstGeom prst="rect">
            <a:avLst/>
          </a:prstGeom>
          <a:noFill/>
          <a:ln>
            <a:noFill/>
          </a:ln>
        </p:spPr>
        <p:style>
          <a:lnRef idx="0"/>
          <a:fillRef idx="0"/>
          <a:effectRef idx="0"/>
          <a:fontRef idx="minor"/>
        </p:style>
        <p:txBody>
          <a:bodyPr lIns="48960" rIns="48960" tIns="24480" bIns="24480" anchor="ctr">
            <a:noAutofit/>
          </a:bodyPr>
          <a:p>
            <a:pPr algn="ctr">
              <a:lnSpc>
                <a:spcPct val="100000"/>
              </a:lnSpc>
            </a:pPr>
            <a:r>
              <a:rPr b="1" i="1" lang="en-GB" sz="1200" spc="-1" strike="noStrike" u="sng">
                <a:solidFill>
                  <a:srgbClr val="000000"/>
                </a:solidFill>
                <a:uFillTx/>
                <a:latin typeface="Aquawax"/>
              </a:rPr>
              <a:t>Deposits</a:t>
            </a:r>
            <a:endParaRPr b="0" lang="es-UY" sz="1200" spc="-1" strike="noStrike">
              <a:latin typeface="Arial"/>
            </a:endParaRPr>
          </a:p>
        </p:txBody>
      </p:sp>
      <p:graphicFrame>
        <p:nvGraphicFramePr>
          <p:cNvPr id="375" name="Gráfico 14"/>
          <p:cNvGraphicFramePr/>
          <p:nvPr/>
        </p:nvGraphicFramePr>
        <p:xfrm>
          <a:off x="4723200" y="2112840"/>
          <a:ext cx="4237200" cy="1630440"/>
        </p:xfrm>
        <a:graphic>
          <a:graphicData uri="http://schemas.openxmlformats.org/drawingml/2006/chart">
            <c:chart xmlns:c="http://schemas.openxmlformats.org/drawingml/2006/chart" xmlns:r="http://schemas.openxmlformats.org/officeDocument/2006/relationships" r:id="rId2"/>
          </a:graphicData>
        </a:graphic>
      </p:graphicFrame>
      <p:sp>
        <p:nvSpPr>
          <p:cNvPr id="376" name="CustomShape 9"/>
          <p:cNvSpPr/>
          <p:nvPr/>
        </p:nvSpPr>
        <p:spPr>
          <a:xfrm>
            <a:off x="6170040" y="3870360"/>
            <a:ext cx="980280" cy="248760"/>
          </a:xfrm>
          <a:prstGeom prst="rect">
            <a:avLst/>
          </a:prstGeom>
          <a:noFill/>
          <a:ln>
            <a:noFill/>
          </a:ln>
        </p:spPr>
        <p:style>
          <a:lnRef idx="0"/>
          <a:fillRef idx="0"/>
          <a:effectRef idx="0"/>
          <a:fontRef idx="minor"/>
        </p:style>
        <p:txBody>
          <a:bodyPr lIns="48960" rIns="48960" tIns="24480" bIns="24480" anchor="ctr">
            <a:noAutofit/>
          </a:bodyPr>
          <a:p>
            <a:pPr algn="ctr">
              <a:lnSpc>
                <a:spcPct val="100000"/>
              </a:lnSpc>
            </a:pPr>
            <a:r>
              <a:rPr b="1" i="1" lang="en-GB" sz="1200" spc="-1" strike="noStrike" u="sng">
                <a:solidFill>
                  <a:srgbClr val="000000"/>
                </a:solidFill>
                <a:uFillTx/>
                <a:latin typeface="Aquawax"/>
              </a:rPr>
              <a:t>Loans</a:t>
            </a:r>
            <a:endParaRPr b="0" lang="es-UY" sz="1200" spc="-1" strike="noStrike">
              <a:latin typeface="Arial"/>
            </a:endParaRPr>
          </a:p>
        </p:txBody>
      </p:sp>
      <p:graphicFrame>
        <p:nvGraphicFramePr>
          <p:cNvPr id="377" name="Gráfico 17"/>
          <p:cNvGraphicFramePr/>
          <p:nvPr/>
        </p:nvGraphicFramePr>
        <p:xfrm>
          <a:off x="4723200" y="4119480"/>
          <a:ext cx="4110120" cy="1753920"/>
        </p:xfrm>
        <a:graphic>
          <a:graphicData uri="http://schemas.openxmlformats.org/drawingml/2006/chart">
            <c:chart xmlns:c="http://schemas.openxmlformats.org/drawingml/2006/chart" xmlns:r="http://schemas.openxmlformats.org/officeDocument/2006/relationships" r:id="rId3"/>
          </a:graphicData>
        </a:graphic>
      </p:graphicFrame>
      <p:sp>
        <p:nvSpPr>
          <p:cNvPr id="378" name="CustomShape 10"/>
          <p:cNvSpPr/>
          <p:nvPr/>
        </p:nvSpPr>
        <p:spPr>
          <a:xfrm>
            <a:off x="4662000" y="5918400"/>
            <a:ext cx="4233240" cy="2275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900" spc="-1" strike="noStrike">
                <a:solidFill>
                  <a:srgbClr val="000000"/>
                </a:solidFill>
                <a:latin typeface="Aquawax"/>
              </a:rPr>
              <a:t>1/ End-period; data for deposits includes only private non-financial sector</a:t>
            </a:r>
            <a:endParaRPr b="0" lang="es-UY" sz="900" spc="-1" strike="noStrike">
              <a:latin typeface="Arial"/>
            </a:endParaRPr>
          </a:p>
        </p:txBody>
      </p:sp>
      <p:sp>
        <p:nvSpPr>
          <p:cNvPr id="379" name="CustomShape 11"/>
          <p:cNvSpPr/>
          <p:nvPr/>
        </p:nvSpPr>
        <p:spPr>
          <a:xfrm>
            <a:off x="4662000" y="6178680"/>
            <a:ext cx="1161720" cy="2275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900" spc="-1" strike="noStrike">
                <a:solidFill>
                  <a:srgbClr val="000000"/>
                </a:solidFill>
                <a:latin typeface="Aquawax"/>
              </a:rPr>
              <a:t>(*) As of July</a:t>
            </a:r>
            <a:endParaRPr b="0" lang="es-UY" sz="900" spc="-1" strike="noStrike">
              <a:latin typeface="Arial"/>
            </a:endParaRPr>
          </a:p>
        </p:txBody>
      </p:sp>
      <p:sp>
        <p:nvSpPr>
          <p:cNvPr id="380" name="Line 12"/>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81" name="TextShape 13"/>
          <p:cNvSpPr txBox="1"/>
          <p:nvPr/>
        </p:nvSpPr>
        <p:spPr>
          <a:xfrm>
            <a:off x="6458040" y="6356520"/>
            <a:ext cx="2057040" cy="364680"/>
          </a:xfrm>
          <a:prstGeom prst="rect">
            <a:avLst/>
          </a:prstGeom>
          <a:noFill/>
          <a:ln>
            <a:noFill/>
          </a:ln>
        </p:spPr>
        <p:txBody>
          <a:bodyPr anchor="ctr">
            <a:noAutofit/>
          </a:bodyPr>
          <a:p>
            <a:pPr algn="r">
              <a:lnSpc>
                <a:spcPct val="100000"/>
              </a:lnSpc>
            </a:pPr>
            <a:fld id="{5E9AB30B-AE6D-4A11-8943-16E6ED746934}"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2" name="CustomShape 1"/>
          <p:cNvSpPr/>
          <p:nvPr/>
        </p:nvSpPr>
        <p:spPr>
          <a:xfrm>
            <a:off x="120600" y="1144440"/>
            <a:ext cx="8969040" cy="4417200"/>
          </a:xfrm>
          <a:prstGeom prst="rect">
            <a:avLst/>
          </a:prstGeom>
          <a:noFill/>
          <a:ln>
            <a:noFill/>
          </a:ln>
        </p:spPr>
        <p:style>
          <a:lnRef idx="0"/>
          <a:fillRef idx="0"/>
          <a:effectRef idx="0"/>
          <a:fontRef idx="minor"/>
        </p:style>
        <p:txBody>
          <a:bodyPr lIns="90000" rIns="90000" tIns="45000" bIns="45000">
            <a:spAutoFit/>
          </a:bodyPr>
          <a:p>
            <a:pPr algn="just">
              <a:lnSpc>
                <a:spcPct val="100000"/>
              </a:lnSpc>
            </a:pPr>
            <a:endParaRPr b="0" lang="es-UY" sz="1800" spc="-1" strike="noStrike">
              <a:latin typeface="Arial"/>
            </a:endParaRPr>
          </a:p>
          <a:p>
            <a:pPr marL="285840" indent="-285480" algn="just">
              <a:lnSpc>
                <a:spcPct val="100000"/>
              </a:lnSpc>
              <a:buClr>
                <a:srgbClr val="004a96"/>
              </a:buClr>
              <a:buFont typeface="Arial"/>
              <a:buChar char="•"/>
            </a:pPr>
            <a:r>
              <a:rPr b="0" lang="en-US" sz="2200" spc="-1" strike="noStrike">
                <a:solidFill>
                  <a:srgbClr val="004a96"/>
                </a:solidFill>
                <a:latin typeface="Aquawax"/>
              </a:rPr>
              <a:t>Poor track-record on controlling inflation, which frequently overshot already-wide target band. </a:t>
            </a:r>
            <a:endParaRPr b="0" lang="es-UY" sz="2200" spc="-1" strike="noStrike">
              <a:latin typeface="Arial"/>
            </a:endParaRPr>
          </a:p>
          <a:p>
            <a:pPr algn="just">
              <a:lnSpc>
                <a:spcPct val="100000"/>
              </a:lnSpc>
            </a:pPr>
            <a:endParaRPr b="0" lang="es-UY" sz="2200" spc="-1" strike="noStrike">
              <a:latin typeface="Arial"/>
            </a:endParaRPr>
          </a:p>
          <a:p>
            <a:pPr marL="285840" indent="-285480" algn="just">
              <a:lnSpc>
                <a:spcPct val="100000"/>
              </a:lnSpc>
              <a:buClr>
                <a:srgbClr val="004a96"/>
              </a:buClr>
              <a:buFont typeface="Arial"/>
              <a:buChar char="•"/>
            </a:pPr>
            <a:r>
              <a:rPr b="0" lang="en-US" sz="2200" spc="-1" strike="noStrike">
                <a:solidFill>
                  <a:srgbClr val="004a96"/>
                </a:solidFill>
                <a:latin typeface="Aquawax"/>
              </a:rPr>
              <a:t>Conflicting goals and lack of clarity on policy objectives.</a:t>
            </a:r>
            <a:endParaRPr b="0" lang="es-UY" sz="2200" spc="-1" strike="noStrike">
              <a:latin typeface="Arial"/>
            </a:endParaRPr>
          </a:p>
          <a:p>
            <a:pPr algn="just">
              <a:lnSpc>
                <a:spcPct val="100000"/>
              </a:lnSpc>
            </a:pPr>
            <a:endParaRPr b="0" lang="es-UY" sz="2200" spc="-1" strike="noStrike">
              <a:latin typeface="Arial"/>
            </a:endParaRPr>
          </a:p>
          <a:p>
            <a:pPr marL="285840" indent="-285480" algn="just">
              <a:lnSpc>
                <a:spcPct val="100000"/>
              </a:lnSpc>
              <a:buClr>
                <a:srgbClr val="004a96"/>
              </a:buClr>
              <a:buFont typeface="Arial"/>
              <a:buChar char="•"/>
            </a:pPr>
            <a:r>
              <a:rPr b="0" lang="en-US" sz="2200" spc="-1" strike="noStrike">
                <a:solidFill>
                  <a:srgbClr val="004a96"/>
                </a:solidFill>
                <a:latin typeface="Aquawax"/>
              </a:rPr>
              <a:t>Inadequate monetary policy instrument under inflation targeting regime, leading to high volatility of short-term rates.</a:t>
            </a:r>
            <a:endParaRPr b="0" lang="es-UY" sz="2200" spc="-1" strike="noStrike">
              <a:latin typeface="Arial"/>
            </a:endParaRPr>
          </a:p>
          <a:p>
            <a:pPr algn="just">
              <a:lnSpc>
                <a:spcPct val="100000"/>
              </a:lnSpc>
            </a:pPr>
            <a:endParaRPr b="0" lang="es-UY" sz="2200" spc="-1" strike="noStrike">
              <a:latin typeface="Arial"/>
            </a:endParaRPr>
          </a:p>
          <a:p>
            <a:pPr marL="285840" indent="-285480" algn="just">
              <a:lnSpc>
                <a:spcPct val="100000"/>
              </a:lnSpc>
              <a:buClr>
                <a:srgbClr val="004a96"/>
              </a:buClr>
              <a:buFont typeface="Arial"/>
              <a:buChar char="•"/>
            </a:pPr>
            <a:r>
              <a:rPr b="0" lang="en-US" sz="2200" spc="-1" strike="noStrike">
                <a:solidFill>
                  <a:srgbClr val="004a96"/>
                </a:solidFill>
                <a:latin typeface="Aquawax"/>
              </a:rPr>
              <a:t>Lack of policy credibility did not anchor inflation expectations</a:t>
            </a:r>
            <a:r>
              <a:rPr b="0" lang="en-US" sz="2200" spc="-1" strike="noStrike">
                <a:solidFill>
                  <a:srgbClr val="004a96"/>
                </a:solidFill>
                <a:latin typeface="Aquawax"/>
              </a:rPr>
              <a:t>.</a:t>
            </a:r>
            <a:endParaRPr b="0" lang="es-UY" sz="2200" spc="-1" strike="noStrike">
              <a:latin typeface="Arial"/>
            </a:endParaRPr>
          </a:p>
          <a:p>
            <a:pPr algn="just">
              <a:lnSpc>
                <a:spcPct val="100000"/>
              </a:lnSpc>
            </a:pPr>
            <a:endParaRPr b="0" lang="es-UY" sz="2200" spc="-1" strike="noStrike">
              <a:latin typeface="Arial"/>
            </a:endParaRPr>
          </a:p>
          <a:p>
            <a:pPr marL="285840" indent="-285480" algn="just">
              <a:lnSpc>
                <a:spcPct val="100000"/>
              </a:lnSpc>
              <a:buClr>
                <a:srgbClr val="004a96"/>
              </a:buClr>
              <a:buFont typeface="Arial"/>
              <a:buChar char="•"/>
            </a:pPr>
            <a:r>
              <a:rPr b="0" lang="en-US" sz="2200" spc="-1" strike="noStrike">
                <a:solidFill>
                  <a:srgbClr val="004a96"/>
                </a:solidFill>
                <a:latin typeface="Aquawax"/>
              </a:rPr>
              <a:t>Negative feedback loop between monetary policy ineffectiveness and financial dollarization.</a:t>
            </a:r>
            <a:endParaRPr b="0" lang="es-UY" sz="2200" spc="-1" strike="noStrike">
              <a:latin typeface="Arial"/>
            </a:endParaRPr>
          </a:p>
        </p:txBody>
      </p:sp>
      <p:sp>
        <p:nvSpPr>
          <p:cNvPr id="383" name="TextShape 2"/>
          <p:cNvSpPr txBox="1"/>
          <p:nvPr/>
        </p:nvSpPr>
        <p:spPr>
          <a:xfrm>
            <a:off x="120600" y="118080"/>
            <a:ext cx="8784720" cy="675360"/>
          </a:xfrm>
          <a:prstGeom prst="rect">
            <a:avLst/>
          </a:prstGeom>
          <a:noFill/>
          <a:ln>
            <a:noFill/>
          </a:ln>
        </p:spPr>
        <p:txBody>
          <a:bodyPr anchor="ctr">
            <a:noAutofit/>
          </a:bodyPr>
          <a:p>
            <a:pPr algn="ctr">
              <a:lnSpc>
                <a:spcPct val="90000"/>
              </a:lnSpc>
            </a:pPr>
            <a:r>
              <a:rPr b="1" lang="en-US" sz="2300" spc="-1" strike="noStrike">
                <a:solidFill>
                  <a:srgbClr val="004a96"/>
                </a:solidFill>
                <a:latin typeface="Aquawax Black"/>
              </a:rPr>
              <a:t>A pre-pandemic diagnosis of design and execution of monetary policy, and inflation dynamics in Uruguay</a:t>
            </a:r>
            <a:endParaRPr b="0" lang="en-US" sz="2300" spc="-1" strike="noStrike">
              <a:solidFill>
                <a:srgbClr val="000000"/>
              </a:solidFill>
              <a:latin typeface="Calibri"/>
            </a:endParaRPr>
          </a:p>
        </p:txBody>
      </p:sp>
      <p:sp>
        <p:nvSpPr>
          <p:cNvPr id="384"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85"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7B52CA94-B2F4-45BB-97CD-041335E5A07C}"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86" name="Imagen 3" descr=""/>
          <p:cNvPicPr/>
          <p:nvPr/>
        </p:nvPicPr>
        <p:blipFill>
          <a:blip r:embed="rId1"/>
          <a:stretch/>
        </p:blipFill>
        <p:spPr>
          <a:xfrm>
            <a:off x="7474680" y="6149160"/>
            <a:ext cx="1430640" cy="539640"/>
          </a:xfrm>
          <a:prstGeom prst="rect">
            <a:avLst/>
          </a:prstGeom>
          <a:ln>
            <a:noFill/>
          </a:ln>
        </p:spPr>
      </p:pic>
      <p:sp>
        <p:nvSpPr>
          <p:cNvPr id="387" name="CustomShape 1"/>
          <p:cNvSpPr/>
          <p:nvPr/>
        </p:nvSpPr>
        <p:spPr>
          <a:xfrm>
            <a:off x="309960" y="1006560"/>
            <a:ext cx="8676720" cy="54241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400" spc="-1" strike="noStrike">
                <a:solidFill>
                  <a:srgbClr val="004a96"/>
                </a:solidFill>
                <a:latin typeface="Aquawax"/>
              </a:rPr>
              <a:t>To advance in the search of a quality currency we are working on two mutually reinforcing vectors:</a:t>
            </a:r>
            <a:endParaRPr b="0" lang="es-UY" sz="2400" spc="-1" strike="noStrike">
              <a:latin typeface="Arial"/>
            </a:endParaRPr>
          </a:p>
          <a:p>
            <a:pPr>
              <a:lnSpc>
                <a:spcPct val="100000"/>
              </a:lnSpc>
            </a:pPr>
            <a:endParaRPr b="0" lang="es-UY" sz="2400" spc="-1" strike="noStrike">
              <a:latin typeface="Arial"/>
            </a:endParaRPr>
          </a:p>
          <a:p>
            <a:pPr marL="457200" indent="-456840">
              <a:lnSpc>
                <a:spcPct val="100000"/>
              </a:lnSpc>
              <a:buClr>
                <a:srgbClr val="ff0000"/>
              </a:buClr>
              <a:buFont typeface="Calibri Light"/>
              <a:buAutoNum type="arabicPeriod"/>
            </a:pPr>
            <a:r>
              <a:rPr b="1" lang="en-US" sz="2400" spc="-1" strike="noStrike">
                <a:solidFill>
                  <a:srgbClr val="ff0000"/>
                </a:solidFill>
                <a:latin typeface="Aquawax"/>
              </a:rPr>
              <a:t>New monetary policy framework under IT regime.</a:t>
            </a:r>
            <a:endParaRPr b="0" lang="es-UY" sz="2400" spc="-1" strike="noStrike">
              <a:latin typeface="Arial"/>
            </a:endParaRPr>
          </a:p>
          <a:p>
            <a:pPr>
              <a:lnSpc>
                <a:spcPct val="100000"/>
              </a:lnSpc>
            </a:pPr>
            <a:endParaRPr b="0" lang="es-UY" sz="2400" spc="-1" strike="noStrike">
              <a:latin typeface="Arial"/>
            </a:endParaRPr>
          </a:p>
          <a:p>
            <a:pPr marL="457200" indent="-456840">
              <a:lnSpc>
                <a:spcPct val="100000"/>
              </a:lnSpc>
              <a:buClr>
                <a:srgbClr val="ff0000"/>
              </a:buClr>
              <a:buFont typeface="Calibri Light"/>
              <a:buAutoNum type="arabicPeriod"/>
            </a:pPr>
            <a:r>
              <a:rPr b="1" lang="en-US" sz="2400" spc="-1" strike="noStrike">
                <a:solidFill>
                  <a:srgbClr val="ff0000"/>
                </a:solidFill>
                <a:latin typeface="Aquawax"/>
              </a:rPr>
              <a:t>Rebuilding and developing local currency peso markets and de-dollarization.</a:t>
            </a:r>
            <a:endParaRPr b="0" lang="es-UY" sz="2400" spc="-1" strike="noStrike">
              <a:latin typeface="Arial"/>
            </a:endParaRPr>
          </a:p>
          <a:p>
            <a:pPr>
              <a:lnSpc>
                <a:spcPct val="100000"/>
              </a:lnSpc>
            </a:pPr>
            <a:endParaRPr b="0" lang="es-UY" sz="2400" spc="-1" strike="noStrike">
              <a:latin typeface="Arial"/>
            </a:endParaRPr>
          </a:p>
          <a:p>
            <a:pPr>
              <a:lnSpc>
                <a:spcPct val="100000"/>
              </a:lnSpc>
            </a:pPr>
            <a:endParaRPr b="0" lang="es-UY" sz="2400" spc="-1" strike="noStrike">
              <a:latin typeface="Arial"/>
            </a:endParaRPr>
          </a:p>
          <a:p>
            <a:pPr>
              <a:lnSpc>
                <a:spcPct val="100000"/>
              </a:lnSpc>
            </a:pPr>
            <a:endParaRPr b="0" lang="es-UY" sz="2400" spc="-1" strike="noStrike">
              <a:latin typeface="Arial"/>
            </a:endParaRPr>
          </a:p>
          <a:p>
            <a:pPr algn="just">
              <a:lnSpc>
                <a:spcPct val="100000"/>
              </a:lnSpc>
            </a:pPr>
            <a:endParaRPr b="0" lang="es-UY" sz="2400" spc="-1" strike="noStrike">
              <a:latin typeface="Arial"/>
            </a:endParaRPr>
          </a:p>
          <a:p>
            <a:pPr algn="just">
              <a:lnSpc>
                <a:spcPct val="100000"/>
              </a:lnSpc>
            </a:pPr>
            <a:endParaRPr b="0" lang="es-UY" sz="2400" spc="-1" strike="noStrike">
              <a:latin typeface="Arial"/>
            </a:endParaRPr>
          </a:p>
          <a:p>
            <a:pPr algn="just">
              <a:lnSpc>
                <a:spcPct val="100000"/>
              </a:lnSpc>
            </a:pPr>
            <a:endParaRPr b="0" lang="es-UY" sz="2400" spc="-1" strike="noStrike">
              <a:latin typeface="Arial"/>
            </a:endParaRPr>
          </a:p>
          <a:p>
            <a:pPr algn="just">
              <a:lnSpc>
                <a:spcPct val="100000"/>
              </a:lnSpc>
            </a:pPr>
            <a:endParaRPr b="0" lang="es-UY" sz="2400" spc="-1" strike="noStrike">
              <a:latin typeface="Arial"/>
            </a:endParaRPr>
          </a:p>
          <a:p>
            <a:pPr algn="just">
              <a:lnSpc>
                <a:spcPct val="100000"/>
              </a:lnSpc>
            </a:pPr>
            <a:endParaRPr b="0" lang="es-UY" sz="2400" spc="-1" strike="noStrike">
              <a:latin typeface="Arial"/>
            </a:endParaRPr>
          </a:p>
          <a:p>
            <a:pPr algn="just">
              <a:lnSpc>
                <a:spcPct val="100000"/>
              </a:lnSpc>
            </a:pPr>
            <a:endParaRPr b="0" lang="es-UY" sz="2400" spc="-1" strike="noStrike">
              <a:latin typeface="Arial"/>
            </a:endParaRPr>
          </a:p>
          <a:p>
            <a:pPr algn="just">
              <a:lnSpc>
                <a:spcPct val="100000"/>
              </a:lnSpc>
            </a:pPr>
            <a:endParaRPr b="0" lang="es-UY" sz="2400" spc="-1" strike="noStrike">
              <a:latin typeface="Arial"/>
            </a:endParaRPr>
          </a:p>
        </p:txBody>
      </p:sp>
      <p:sp>
        <p:nvSpPr>
          <p:cNvPr id="388" name="TextShape 2"/>
          <p:cNvSpPr txBox="1"/>
          <p:nvPr/>
        </p:nvSpPr>
        <p:spPr>
          <a:xfrm>
            <a:off x="120600" y="118080"/>
            <a:ext cx="8784720" cy="675360"/>
          </a:xfrm>
          <a:prstGeom prst="rect">
            <a:avLst/>
          </a:prstGeom>
          <a:noFill/>
          <a:ln>
            <a:noFill/>
          </a:ln>
        </p:spPr>
        <p:txBody>
          <a:bodyPr anchor="ctr">
            <a:noAutofit/>
          </a:bodyPr>
          <a:p>
            <a:pPr algn="ctr">
              <a:lnSpc>
                <a:spcPct val="90000"/>
              </a:lnSpc>
            </a:pPr>
            <a:r>
              <a:rPr b="1" lang="en-US" sz="2400" spc="-1" strike="noStrike">
                <a:solidFill>
                  <a:srgbClr val="004a96"/>
                </a:solidFill>
                <a:latin typeface="Aquawax Black"/>
              </a:rPr>
              <a:t>The search for a quality currency: roadmap and progress so far</a:t>
            </a:r>
            <a:endParaRPr b="0" lang="en-US" sz="2400" spc="-1" strike="noStrike">
              <a:solidFill>
                <a:srgbClr val="000000"/>
              </a:solidFill>
              <a:latin typeface="Calibri"/>
            </a:endParaRPr>
          </a:p>
        </p:txBody>
      </p:sp>
      <p:sp>
        <p:nvSpPr>
          <p:cNvPr id="389"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90" name="CustomShape 4"/>
          <p:cNvSpPr/>
          <p:nvPr/>
        </p:nvSpPr>
        <p:spPr>
          <a:xfrm>
            <a:off x="7193160" y="5913000"/>
            <a:ext cx="1793160" cy="775800"/>
          </a:xfrm>
          <a:prstGeom prst="rect">
            <a:avLst/>
          </a:prstGeom>
          <a:solidFill>
            <a:schemeClr val="bg1"/>
          </a:solidFill>
          <a:ln>
            <a:noFill/>
          </a:ln>
        </p:spPr>
        <p:style>
          <a:lnRef idx="0"/>
          <a:fillRef idx="0"/>
          <a:effectRef idx="0"/>
          <a:fontRef idx="minor"/>
        </p:style>
      </p:sp>
      <p:sp>
        <p:nvSpPr>
          <p:cNvPr id="391" name="TextShape 5"/>
          <p:cNvSpPr txBox="1"/>
          <p:nvPr/>
        </p:nvSpPr>
        <p:spPr>
          <a:xfrm>
            <a:off x="6458040" y="6356520"/>
            <a:ext cx="2057040" cy="364680"/>
          </a:xfrm>
          <a:prstGeom prst="rect">
            <a:avLst/>
          </a:prstGeom>
          <a:noFill/>
          <a:ln>
            <a:noFill/>
          </a:ln>
        </p:spPr>
        <p:txBody>
          <a:bodyPr anchor="ctr">
            <a:noAutofit/>
          </a:bodyPr>
          <a:p>
            <a:pPr algn="r">
              <a:lnSpc>
                <a:spcPct val="100000"/>
              </a:lnSpc>
            </a:pPr>
            <a:fld id="{BB2194E5-15FC-4D41-8C6A-47BA67B36F8D}"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2"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93" name="TextShape 2"/>
          <p:cNvSpPr txBox="1"/>
          <p:nvPr/>
        </p:nvSpPr>
        <p:spPr>
          <a:xfrm>
            <a:off x="259920" y="77760"/>
            <a:ext cx="8124840" cy="669600"/>
          </a:xfrm>
          <a:prstGeom prst="rect">
            <a:avLst/>
          </a:prstGeom>
          <a:noFill/>
          <a:ln>
            <a:noFill/>
          </a:ln>
        </p:spPr>
        <p:txBody>
          <a:bodyPr anchor="ctr">
            <a:noAutofit/>
          </a:bodyPr>
          <a:p>
            <a:pPr algn="ctr">
              <a:lnSpc>
                <a:spcPct val="90000"/>
              </a:lnSpc>
            </a:pPr>
            <a:r>
              <a:rPr b="1" lang="en-US" sz="2200" spc="-1" strike="noStrike">
                <a:solidFill>
                  <a:srgbClr val="ff0000"/>
                </a:solidFill>
                <a:latin typeface="Aquawax"/>
              </a:rPr>
              <a:t>1. New monetary policy framework under IT regime</a:t>
            </a:r>
            <a:endParaRPr b="0" lang="en-US" sz="2200" spc="-1" strike="noStrike">
              <a:solidFill>
                <a:srgbClr val="000000"/>
              </a:solidFill>
              <a:latin typeface="Calibri"/>
            </a:endParaRPr>
          </a:p>
        </p:txBody>
      </p:sp>
      <p:sp>
        <p:nvSpPr>
          <p:cNvPr id="394" name="TextShape 3"/>
          <p:cNvSpPr txBox="1"/>
          <p:nvPr/>
        </p:nvSpPr>
        <p:spPr>
          <a:xfrm>
            <a:off x="259920" y="1094400"/>
            <a:ext cx="8623440" cy="5054400"/>
          </a:xfrm>
          <a:prstGeom prst="rect">
            <a:avLst/>
          </a:prstGeom>
          <a:noFill/>
          <a:ln>
            <a:noFill/>
          </a:ln>
        </p:spPr>
        <p:txBody>
          <a:bodyPr>
            <a:noAutofit/>
          </a:bodyPr>
          <a:p>
            <a:pPr algn="just">
              <a:lnSpc>
                <a:spcPct val="90000"/>
              </a:lnSpc>
              <a:spcBef>
                <a:spcPts val="1001"/>
              </a:spcBef>
            </a:pPr>
            <a:r>
              <a:rPr b="0" lang="en-US" sz="2200" spc="-1" strike="noStrike">
                <a:solidFill>
                  <a:srgbClr val="004a96"/>
                </a:solidFill>
                <a:latin typeface="Aquawax"/>
              </a:rPr>
              <a:t>To improve central bank credibility we are working on changes to the institutional design and institutional practice of monetary policy: </a:t>
            </a:r>
            <a:endParaRPr b="0" lang="en-US" sz="2200" spc="-1" strike="noStrike">
              <a:solidFill>
                <a:srgbClr val="000000"/>
              </a:solidFill>
              <a:latin typeface="Calibri"/>
            </a:endParaRPr>
          </a:p>
          <a:p>
            <a:pPr algn="just">
              <a:lnSpc>
                <a:spcPct val="90000"/>
              </a:lnSpc>
              <a:spcBef>
                <a:spcPts val="1001"/>
              </a:spcBef>
            </a:pPr>
            <a:r>
              <a:rPr b="1" lang="en-US" sz="2200" spc="-1" strike="noStrike" u="sng">
                <a:solidFill>
                  <a:srgbClr val="004a96"/>
                </a:solidFill>
                <a:uFillTx/>
                <a:latin typeface="Aquawax"/>
              </a:rPr>
              <a:t>1.</a:t>
            </a:r>
            <a:r>
              <a:rPr b="0" lang="en-US" sz="2200" spc="-1" strike="noStrike" u="sng">
                <a:solidFill>
                  <a:srgbClr val="004a96"/>
                </a:solidFill>
                <a:uFillTx/>
                <a:latin typeface="Aquawax"/>
              </a:rPr>
              <a:t> Introduced some best practices in terms of communication and transparency</a:t>
            </a:r>
            <a:r>
              <a:rPr b="0" lang="en-US" sz="2200" spc="-1" strike="noStrike">
                <a:solidFill>
                  <a:srgbClr val="004a96"/>
                </a:solidFill>
                <a:latin typeface="Aquawax"/>
              </a:rPr>
              <a:t>:</a:t>
            </a:r>
            <a:endParaRPr b="0" lang="en-US" sz="2200" spc="-1" strike="noStrike">
              <a:solidFill>
                <a:srgbClr val="000000"/>
              </a:solidFill>
              <a:latin typeface="Calibri"/>
            </a:endParaRPr>
          </a:p>
          <a:p>
            <a:pPr lvl="1" marL="343080" indent="-342720" algn="just">
              <a:lnSpc>
                <a:spcPct val="90000"/>
              </a:lnSpc>
              <a:spcBef>
                <a:spcPts val="1001"/>
              </a:spcBef>
              <a:buClr>
                <a:srgbClr val="004a96"/>
              </a:buClr>
              <a:buFont typeface="Arial"/>
              <a:buChar char="•"/>
            </a:pPr>
            <a:r>
              <a:rPr b="0" lang="en-US" sz="2100" spc="-1" strike="noStrike">
                <a:solidFill>
                  <a:srgbClr val="004a96"/>
                </a:solidFill>
                <a:latin typeface="Aquawax"/>
              </a:rPr>
              <a:t>Doubled the frequency of its Monetary Policy Committee (MPC) meetings to better react to the rapidly changing conditions</a:t>
            </a:r>
            <a:r>
              <a:rPr b="0" lang="es-UY" sz="2100" spc="-1" strike="noStrike">
                <a:solidFill>
                  <a:srgbClr val="004a96"/>
                </a:solidFill>
                <a:latin typeface="Aquawax"/>
              </a:rPr>
              <a:t>.</a:t>
            </a:r>
            <a:endParaRPr b="0" lang="en-US" sz="2100" spc="-1" strike="noStrike">
              <a:solidFill>
                <a:srgbClr val="000000"/>
              </a:solidFill>
              <a:latin typeface="Calibri"/>
            </a:endParaRPr>
          </a:p>
          <a:p>
            <a:pPr lvl="1" marL="343080" indent="-342720" algn="just">
              <a:lnSpc>
                <a:spcPct val="90000"/>
              </a:lnSpc>
              <a:spcBef>
                <a:spcPts val="1001"/>
              </a:spcBef>
              <a:buClr>
                <a:srgbClr val="004a96"/>
              </a:buClr>
              <a:buFont typeface="Arial"/>
              <a:buChar char="•"/>
            </a:pPr>
            <a:r>
              <a:rPr b="0" lang="en-US" sz="2100" spc="-1" strike="noStrike">
                <a:solidFill>
                  <a:srgbClr val="004a96"/>
                </a:solidFill>
                <a:latin typeface="Aquawax"/>
              </a:rPr>
              <a:t>Started publishing minutes of the MPC.</a:t>
            </a:r>
            <a:endParaRPr b="0" lang="en-US" sz="2100" spc="-1" strike="noStrike">
              <a:solidFill>
                <a:srgbClr val="000000"/>
              </a:solidFill>
              <a:latin typeface="Calibri"/>
            </a:endParaRPr>
          </a:p>
          <a:p>
            <a:pPr lvl="1" marL="343080" indent="-342720" algn="just">
              <a:lnSpc>
                <a:spcPct val="90000"/>
              </a:lnSpc>
              <a:spcBef>
                <a:spcPts val="1001"/>
              </a:spcBef>
              <a:buClr>
                <a:srgbClr val="004a96"/>
              </a:buClr>
              <a:buFont typeface="Arial"/>
              <a:buChar char="•"/>
            </a:pPr>
            <a:r>
              <a:rPr b="0" lang="en-US" sz="2100" spc="-1" strike="noStrike">
                <a:solidFill>
                  <a:srgbClr val="004a96"/>
                </a:solidFill>
                <a:latin typeface="Aquawax"/>
              </a:rPr>
              <a:t>Included forward looking statements in the MP minutes and press releases</a:t>
            </a:r>
            <a:endParaRPr b="0" lang="en-US" sz="2100" spc="-1" strike="noStrike">
              <a:solidFill>
                <a:srgbClr val="000000"/>
              </a:solidFill>
              <a:latin typeface="Calibri"/>
            </a:endParaRPr>
          </a:p>
          <a:p>
            <a:pPr lvl="1" marL="343080" indent="-342720" algn="just">
              <a:lnSpc>
                <a:spcPct val="90000"/>
              </a:lnSpc>
              <a:spcBef>
                <a:spcPts val="1001"/>
              </a:spcBef>
              <a:buClr>
                <a:srgbClr val="004a96"/>
              </a:buClr>
              <a:buFont typeface="Arial"/>
              <a:buChar char="•"/>
            </a:pPr>
            <a:r>
              <a:rPr b="0" lang="en-US" sz="2100" spc="-1" strike="noStrike">
                <a:solidFill>
                  <a:srgbClr val="004a96"/>
                </a:solidFill>
                <a:latin typeface="Aquawax"/>
              </a:rPr>
              <a:t>Relaunched and improved the professional forecasters´ survey, significantly increasing number of respondents</a:t>
            </a:r>
            <a:endParaRPr b="0" lang="en-US" sz="2100" spc="-1" strike="noStrike">
              <a:solidFill>
                <a:srgbClr val="000000"/>
              </a:solidFill>
              <a:latin typeface="Calibri"/>
            </a:endParaRPr>
          </a:p>
          <a:p>
            <a:pPr lvl="1" marL="343080" indent="-342720" algn="just">
              <a:lnSpc>
                <a:spcPct val="90000"/>
              </a:lnSpc>
              <a:spcBef>
                <a:spcPts val="1001"/>
              </a:spcBef>
              <a:buClr>
                <a:srgbClr val="004a96"/>
              </a:buClr>
              <a:buFont typeface="Arial"/>
              <a:buChar char="•"/>
            </a:pPr>
            <a:r>
              <a:rPr b="0" lang="en-US" sz="2100" spc="-1" strike="noStrike">
                <a:solidFill>
                  <a:srgbClr val="004a96"/>
                </a:solidFill>
                <a:latin typeface="Aquawax"/>
              </a:rPr>
              <a:t>Further changes are under way: publication of firms´ inflation expectations survey, publication of Central Bank  models and projections, among others.</a:t>
            </a:r>
            <a:endParaRPr b="0" lang="en-US" sz="2100" spc="-1" strike="noStrike">
              <a:solidFill>
                <a:srgbClr val="000000"/>
              </a:solidFill>
              <a:latin typeface="Calibri"/>
            </a:endParaRPr>
          </a:p>
          <a:p>
            <a:endParaRPr b="0" lang="en-US" sz="2100" spc="-1" strike="noStrike">
              <a:solidFill>
                <a:srgbClr val="000000"/>
              </a:solidFill>
              <a:latin typeface="Calibri"/>
            </a:endParaRPr>
          </a:p>
          <a:p>
            <a:pPr algn="just">
              <a:lnSpc>
                <a:spcPct val="90000"/>
              </a:lnSpc>
              <a:spcBef>
                <a:spcPts val="1001"/>
              </a:spcBef>
            </a:pPr>
            <a:endParaRPr b="0" lang="en-US" sz="2100" spc="-1" strike="noStrike">
              <a:solidFill>
                <a:srgbClr val="000000"/>
              </a:solidFill>
              <a:latin typeface="Calibri"/>
            </a:endParaRPr>
          </a:p>
        </p:txBody>
      </p:sp>
      <p:sp>
        <p:nvSpPr>
          <p:cNvPr id="395"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6315C491-C141-4B63-92E1-B7F82CBCF430}"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6"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397" name="TextShape 2"/>
          <p:cNvSpPr txBox="1"/>
          <p:nvPr/>
        </p:nvSpPr>
        <p:spPr>
          <a:xfrm>
            <a:off x="351360" y="84240"/>
            <a:ext cx="8229240" cy="669600"/>
          </a:xfrm>
          <a:prstGeom prst="rect">
            <a:avLst/>
          </a:prstGeom>
          <a:noFill/>
          <a:ln>
            <a:noFill/>
          </a:ln>
        </p:spPr>
        <p:txBody>
          <a:bodyPr anchor="ctr">
            <a:noAutofit/>
          </a:bodyPr>
          <a:p>
            <a:pPr>
              <a:lnSpc>
                <a:spcPct val="90000"/>
              </a:lnSpc>
            </a:pPr>
            <a:r>
              <a:rPr b="1" lang="en-US" sz="2000" spc="-1" strike="noStrike">
                <a:solidFill>
                  <a:srgbClr val="ff0000"/>
                </a:solidFill>
                <a:latin typeface="Aquawax"/>
              </a:rPr>
              <a:t>            </a:t>
            </a:r>
            <a:r>
              <a:rPr b="1" lang="en-US" sz="2200" spc="-1" strike="noStrike">
                <a:solidFill>
                  <a:srgbClr val="ff0000"/>
                </a:solidFill>
                <a:latin typeface="Aquawax"/>
              </a:rPr>
              <a:t>1. New monetary policy framework under IT regime</a:t>
            </a:r>
            <a:endParaRPr b="0" lang="en-US" sz="2200" spc="-1" strike="noStrike">
              <a:solidFill>
                <a:srgbClr val="000000"/>
              </a:solidFill>
              <a:latin typeface="Calibri"/>
            </a:endParaRPr>
          </a:p>
        </p:txBody>
      </p:sp>
      <p:sp>
        <p:nvSpPr>
          <p:cNvPr id="398" name="TextShape 3"/>
          <p:cNvSpPr txBox="1"/>
          <p:nvPr/>
        </p:nvSpPr>
        <p:spPr>
          <a:xfrm>
            <a:off x="259920" y="890280"/>
            <a:ext cx="8623440" cy="5054400"/>
          </a:xfrm>
          <a:prstGeom prst="rect">
            <a:avLst/>
          </a:prstGeom>
          <a:noFill/>
          <a:ln>
            <a:noFill/>
          </a:ln>
        </p:spPr>
        <p:txBody>
          <a:bodyPr>
            <a:noAutofit/>
          </a:bodyPr>
          <a:p>
            <a:pPr algn="just">
              <a:lnSpc>
                <a:spcPct val="90000"/>
              </a:lnSpc>
              <a:spcBef>
                <a:spcPts val="1001"/>
              </a:spcBef>
            </a:pPr>
            <a:r>
              <a:rPr b="1" lang="en-US" sz="2100" spc="-1" strike="noStrike" u="sng">
                <a:solidFill>
                  <a:srgbClr val="004a96"/>
                </a:solidFill>
                <a:uFillTx/>
                <a:latin typeface="Aquawax"/>
              </a:rPr>
              <a:t>2.</a:t>
            </a:r>
            <a:r>
              <a:rPr b="0" lang="en-US" sz="2100" spc="-1" strike="noStrike" u="sng">
                <a:solidFill>
                  <a:srgbClr val="004a96"/>
                </a:solidFill>
                <a:uFillTx/>
                <a:latin typeface="Aquawax"/>
              </a:rPr>
              <a:t> Changed the balance of conflicting CB targets:</a:t>
            </a:r>
            <a:r>
              <a:rPr b="0" lang="en-US" sz="2100" spc="-1" strike="noStrike">
                <a:solidFill>
                  <a:srgbClr val="004a96"/>
                </a:solidFill>
                <a:latin typeface="Aquawax"/>
              </a:rPr>
              <a:t> Monetary policy will assist the economy in emergencies, but in normal times we understand our mandate as one of primarily price stability. </a:t>
            </a:r>
            <a:endParaRPr b="0" lang="en-US" sz="2100" spc="-1" strike="noStrike">
              <a:solidFill>
                <a:srgbClr val="000000"/>
              </a:solidFill>
              <a:latin typeface="Calibri"/>
            </a:endParaRPr>
          </a:p>
          <a:p>
            <a:pPr algn="just">
              <a:lnSpc>
                <a:spcPct val="90000"/>
              </a:lnSpc>
              <a:spcBef>
                <a:spcPts val="1001"/>
              </a:spcBef>
            </a:pPr>
            <a:endParaRPr b="0" lang="en-US" sz="2100" spc="-1" strike="noStrike">
              <a:solidFill>
                <a:srgbClr val="000000"/>
              </a:solidFill>
              <a:latin typeface="Calibri"/>
            </a:endParaRPr>
          </a:p>
          <a:p>
            <a:pPr algn="just">
              <a:lnSpc>
                <a:spcPct val="90000"/>
              </a:lnSpc>
              <a:spcBef>
                <a:spcPts val="1001"/>
              </a:spcBef>
            </a:pPr>
            <a:r>
              <a:rPr b="1" lang="en-US" sz="2100" spc="-1" strike="noStrike" u="sng">
                <a:solidFill>
                  <a:srgbClr val="004a96"/>
                </a:solidFill>
                <a:uFillTx/>
                <a:latin typeface="Aquawax"/>
              </a:rPr>
              <a:t>3.</a:t>
            </a:r>
            <a:r>
              <a:rPr b="0" lang="en-US" sz="2100" spc="-1" strike="noStrike" u="sng">
                <a:solidFill>
                  <a:srgbClr val="004a96"/>
                </a:solidFill>
                <a:uFillTx/>
                <a:latin typeface="Aquawax"/>
              </a:rPr>
              <a:t> Change in monetary policy instrument</a:t>
            </a:r>
            <a:r>
              <a:rPr b="0" i="1" lang="en-US" sz="2100" spc="-1" strike="noStrike">
                <a:solidFill>
                  <a:srgbClr val="004a96"/>
                </a:solidFill>
                <a:latin typeface="Aquawax"/>
              </a:rPr>
              <a:t>:</a:t>
            </a:r>
            <a:endParaRPr b="0" lang="en-US" sz="2100" spc="-1" strike="noStrike">
              <a:solidFill>
                <a:srgbClr val="000000"/>
              </a:solidFill>
              <a:latin typeface="Calibri"/>
            </a:endParaRPr>
          </a:p>
          <a:p>
            <a:pPr marL="228600" indent="-228240" algn="just">
              <a:lnSpc>
                <a:spcPct val="90000"/>
              </a:lnSpc>
              <a:spcBef>
                <a:spcPts val="1001"/>
              </a:spcBef>
              <a:buClr>
                <a:srgbClr val="004a96"/>
              </a:buClr>
              <a:buFont typeface="Arial"/>
              <a:buChar char="•"/>
            </a:pPr>
            <a:r>
              <a:rPr b="0" lang="en-US" sz="2100" spc="-1" strike="noStrike">
                <a:solidFill>
                  <a:srgbClr val="004a96"/>
                </a:solidFill>
                <a:latin typeface="Aquawax"/>
              </a:rPr>
              <a:t>In September 4</a:t>
            </a:r>
            <a:r>
              <a:rPr b="0" lang="en-US" sz="2100" spc="-1" strike="noStrike" baseline="30000">
                <a:solidFill>
                  <a:srgbClr val="004a96"/>
                </a:solidFill>
                <a:latin typeface="Aquawax"/>
              </a:rPr>
              <a:t>th</a:t>
            </a:r>
            <a:r>
              <a:rPr b="0" lang="en-US" sz="2100" spc="-1" strike="noStrike">
                <a:solidFill>
                  <a:srgbClr val="004a96"/>
                </a:solidFill>
                <a:latin typeface="Aquawax"/>
              </a:rPr>
              <a:t>, Central Bank announced the change in its policy instrument moving away from targeting money supply growth to a short-term policy rate (initially set at 4.5%).</a:t>
            </a:r>
            <a:endParaRPr b="0" lang="en-US" sz="2100" spc="-1" strike="noStrike">
              <a:solidFill>
                <a:srgbClr val="000000"/>
              </a:solidFill>
              <a:latin typeface="Calibri"/>
            </a:endParaRPr>
          </a:p>
          <a:p>
            <a:pPr marL="228600" indent="-228240" algn="just">
              <a:lnSpc>
                <a:spcPct val="90000"/>
              </a:lnSpc>
              <a:spcBef>
                <a:spcPts val="1001"/>
              </a:spcBef>
              <a:buClr>
                <a:srgbClr val="004a96"/>
              </a:buClr>
              <a:buFont typeface="Arial"/>
              <a:buChar char="•"/>
            </a:pPr>
            <a:r>
              <a:rPr b="0" lang="en-US" sz="2100" spc="-1" strike="noStrike">
                <a:solidFill>
                  <a:srgbClr val="004a96"/>
                </a:solidFill>
                <a:latin typeface="Aquawax"/>
              </a:rPr>
              <a:t>Improves market signals and allows for fine-tuning of monetary policy at higher frequency.</a:t>
            </a:r>
            <a:endParaRPr b="0" lang="en-US" sz="2100" spc="-1" strike="noStrike">
              <a:solidFill>
                <a:srgbClr val="000000"/>
              </a:solidFill>
              <a:latin typeface="Calibri"/>
            </a:endParaRPr>
          </a:p>
          <a:p>
            <a:pPr algn="just">
              <a:lnSpc>
                <a:spcPct val="90000"/>
              </a:lnSpc>
              <a:spcBef>
                <a:spcPts val="1001"/>
              </a:spcBef>
            </a:pPr>
            <a:endParaRPr b="0" lang="en-US" sz="2100" spc="-1" strike="noStrike">
              <a:solidFill>
                <a:srgbClr val="000000"/>
              </a:solidFill>
              <a:latin typeface="Calibri"/>
            </a:endParaRPr>
          </a:p>
          <a:p>
            <a:pPr algn="just">
              <a:lnSpc>
                <a:spcPct val="90000"/>
              </a:lnSpc>
              <a:spcBef>
                <a:spcPts val="1001"/>
              </a:spcBef>
            </a:pPr>
            <a:r>
              <a:rPr b="1" lang="en-US" sz="2100" spc="-1" strike="noStrike" u="sng">
                <a:solidFill>
                  <a:srgbClr val="004a96"/>
                </a:solidFill>
                <a:uFillTx/>
                <a:latin typeface="Aquawax"/>
              </a:rPr>
              <a:t>4.</a:t>
            </a:r>
            <a:r>
              <a:rPr b="0" lang="en-US" sz="2100" spc="-1" strike="noStrike" u="sng">
                <a:solidFill>
                  <a:srgbClr val="004a96"/>
                </a:solidFill>
                <a:uFillTx/>
                <a:latin typeface="Aquawax"/>
              </a:rPr>
              <a:t> Forward guidance</a:t>
            </a:r>
            <a:r>
              <a:rPr b="0" i="1" lang="en-US" sz="2100" spc="-1" strike="noStrike">
                <a:solidFill>
                  <a:srgbClr val="004a96"/>
                </a:solidFill>
                <a:latin typeface="Aquawax"/>
              </a:rPr>
              <a:t>:</a:t>
            </a:r>
            <a:endParaRPr b="0" lang="en-US" sz="2100" spc="-1" strike="noStrike">
              <a:solidFill>
                <a:srgbClr val="000000"/>
              </a:solidFill>
              <a:latin typeface="Calibri"/>
            </a:endParaRPr>
          </a:p>
          <a:p>
            <a:pPr marL="228600" indent="-228240" algn="just">
              <a:lnSpc>
                <a:spcPct val="90000"/>
              </a:lnSpc>
              <a:spcBef>
                <a:spcPts val="1001"/>
              </a:spcBef>
              <a:buClr>
                <a:srgbClr val="004a96"/>
              </a:buClr>
              <a:buFont typeface="Arial"/>
              <a:buChar char="•"/>
            </a:pPr>
            <a:r>
              <a:rPr b="0" lang="en-US" sz="2100" spc="-1" strike="noStrike">
                <a:solidFill>
                  <a:srgbClr val="004a96"/>
                </a:solidFill>
                <a:latin typeface="Aquawax"/>
              </a:rPr>
              <a:t>The Macroeconomic Coordination Committee announced the reduction of the inflation target range to (3%-6%) starting September 2022, (mid-point, implying both lowering the midpoint (4.5%). </a:t>
            </a:r>
            <a:endParaRPr b="0" lang="en-US" sz="2100" spc="-1" strike="noStrike">
              <a:solidFill>
                <a:srgbClr val="000000"/>
              </a:solidFill>
              <a:latin typeface="Calibri"/>
            </a:endParaRPr>
          </a:p>
          <a:p>
            <a:pPr algn="just">
              <a:lnSpc>
                <a:spcPct val="90000"/>
              </a:lnSpc>
              <a:spcBef>
                <a:spcPts val="1001"/>
              </a:spcBef>
            </a:pPr>
            <a:endParaRPr b="0" lang="en-US" sz="2100" spc="-1" strike="noStrike">
              <a:solidFill>
                <a:srgbClr val="000000"/>
              </a:solidFill>
              <a:latin typeface="Calibri"/>
            </a:endParaRPr>
          </a:p>
          <a:p>
            <a:pPr algn="just">
              <a:lnSpc>
                <a:spcPct val="90000"/>
              </a:lnSpc>
              <a:spcBef>
                <a:spcPts val="1001"/>
              </a:spcBef>
            </a:pPr>
            <a:endParaRPr b="0" lang="en-US" sz="2100" spc="-1" strike="noStrike">
              <a:solidFill>
                <a:srgbClr val="000000"/>
              </a:solidFill>
              <a:latin typeface="Calibri"/>
            </a:endParaRPr>
          </a:p>
          <a:p>
            <a:pPr algn="just">
              <a:lnSpc>
                <a:spcPct val="90000"/>
              </a:lnSpc>
              <a:spcBef>
                <a:spcPts val="1001"/>
              </a:spcBef>
            </a:pPr>
            <a:endParaRPr b="0" lang="en-US" sz="2100" spc="-1" strike="noStrike">
              <a:solidFill>
                <a:srgbClr val="000000"/>
              </a:solidFill>
              <a:latin typeface="Calibri"/>
            </a:endParaRPr>
          </a:p>
        </p:txBody>
      </p:sp>
      <p:sp>
        <p:nvSpPr>
          <p:cNvPr id="399"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AC421DEF-1A1E-4AD3-A287-025AD95AE913}"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0"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401" name="TextShape 2"/>
          <p:cNvSpPr txBox="1"/>
          <p:nvPr/>
        </p:nvSpPr>
        <p:spPr>
          <a:xfrm>
            <a:off x="179640" y="31320"/>
            <a:ext cx="8726040" cy="802080"/>
          </a:xfrm>
          <a:prstGeom prst="rect">
            <a:avLst/>
          </a:prstGeom>
          <a:noFill/>
          <a:ln>
            <a:noFill/>
          </a:ln>
        </p:spPr>
        <p:txBody>
          <a:bodyPr anchor="ctr">
            <a:noAutofit/>
          </a:bodyPr>
          <a:p>
            <a:pPr algn="ctr">
              <a:lnSpc>
                <a:spcPct val="90000"/>
              </a:lnSpc>
            </a:pPr>
            <a:r>
              <a:rPr b="1" lang="en-US" sz="2200" spc="-1" strike="noStrike">
                <a:solidFill>
                  <a:srgbClr val="004a96"/>
                </a:solidFill>
                <a:latin typeface="Aquawax Black"/>
              </a:rPr>
              <a:t>Inflation decelerating on the back of lower tradable inflation, yet still above target</a:t>
            </a:r>
            <a:endParaRPr b="0" lang="en-US" sz="2200" spc="-1" strike="noStrike">
              <a:solidFill>
                <a:srgbClr val="000000"/>
              </a:solidFill>
              <a:latin typeface="Calibri"/>
            </a:endParaRPr>
          </a:p>
        </p:txBody>
      </p:sp>
      <p:grpSp>
        <p:nvGrpSpPr>
          <p:cNvPr id="402" name="Group 3"/>
          <p:cNvGrpSpPr/>
          <p:nvPr/>
        </p:nvGrpSpPr>
        <p:grpSpPr>
          <a:xfrm>
            <a:off x="179640" y="1043640"/>
            <a:ext cx="4175640" cy="368640"/>
            <a:chOff x="179640" y="1043640"/>
            <a:chExt cx="4175640" cy="368640"/>
          </a:xfrm>
        </p:grpSpPr>
        <p:sp>
          <p:nvSpPr>
            <p:cNvPr id="403" name="CustomShape 4"/>
            <p:cNvSpPr/>
            <p:nvPr/>
          </p:nvSpPr>
          <p:spPr>
            <a:xfrm>
              <a:off x="179640" y="1274760"/>
              <a:ext cx="3495600" cy="13752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181"/>
                </a:spcBef>
              </a:pPr>
              <a:r>
                <a:rPr b="0" lang="en-US" sz="900" spc="-1" strike="noStrike">
                  <a:solidFill>
                    <a:srgbClr val="000000"/>
                  </a:solidFill>
                  <a:latin typeface="Aquawax"/>
                </a:rPr>
                <a:t>(Annual, in %)</a:t>
              </a:r>
              <a:endParaRPr b="0" lang="es-UY" sz="900" spc="-1" strike="noStrike">
                <a:latin typeface="Arial"/>
              </a:endParaRPr>
            </a:p>
          </p:txBody>
        </p:sp>
        <p:sp>
          <p:nvSpPr>
            <p:cNvPr id="404" name="CustomShape 5"/>
            <p:cNvSpPr/>
            <p:nvPr/>
          </p:nvSpPr>
          <p:spPr>
            <a:xfrm>
              <a:off x="179640" y="1043640"/>
              <a:ext cx="4175640" cy="2210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Headline inflation</a:t>
              </a:r>
              <a:endParaRPr b="0" lang="es-UY" sz="1400" spc="-1" strike="noStrike">
                <a:latin typeface="Arial"/>
              </a:endParaRPr>
            </a:p>
          </p:txBody>
        </p:sp>
      </p:grpSp>
      <p:grpSp>
        <p:nvGrpSpPr>
          <p:cNvPr id="405" name="Group 6"/>
          <p:cNvGrpSpPr/>
          <p:nvPr/>
        </p:nvGrpSpPr>
        <p:grpSpPr>
          <a:xfrm>
            <a:off x="179640" y="1539000"/>
            <a:ext cx="4436640" cy="4784760"/>
            <a:chOff x="179640" y="1539000"/>
            <a:chExt cx="4436640" cy="4784760"/>
          </a:xfrm>
        </p:grpSpPr>
        <p:graphicFrame>
          <p:nvGraphicFramePr>
            <p:cNvPr id="406" name="Object 35"/>
            <p:cNvGraphicFramePr/>
            <p:nvPr/>
          </p:nvGraphicFramePr>
          <p:xfrm>
            <a:off x="179640" y="1539000"/>
            <a:ext cx="4436640" cy="4784760"/>
          </p:xfrm>
          <a:graphic>
            <a:graphicData uri="http://schemas.openxmlformats.org/drawingml/2006/chart">
              <c:chart xmlns:c="http://schemas.openxmlformats.org/drawingml/2006/chart" xmlns:r="http://schemas.openxmlformats.org/officeDocument/2006/relationships" r:id="rId1"/>
            </a:graphicData>
          </a:graphic>
        </p:graphicFrame>
        <p:sp>
          <p:nvSpPr>
            <p:cNvPr id="407" name="CustomShape 7"/>
            <p:cNvSpPr/>
            <p:nvPr/>
          </p:nvSpPr>
          <p:spPr>
            <a:xfrm>
              <a:off x="3155040" y="2600280"/>
              <a:ext cx="501840" cy="258120"/>
            </a:xfrm>
            <a:custGeom>
              <a:avLst/>
              <a:gdLst/>
              <a:ahLst/>
              <a:rect l="l" t="t" r="r" b="b"/>
              <a:pathLst>
                <a:path w="21600" h="21600">
                  <a:moveTo>
                    <a:pt x="0" y="0"/>
                  </a:moveTo>
                  <a:lnTo>
                    <a:pt x="21600" y="21600"/>
                  </a:lnTo>
                </a:path>
              </a:pathLst>
            </a:custGeom>
            <a:noFill/>
            <a:ln>
              <a:solidFill>
                <a:schemeClr val="tx1"/>
              </a:solidFill>
              <a:tailEnd len="med" type="triangle" w="med"/>
            </a:ln>
          </p:spPr>
          <p:style>
            <a:lnRef idx="1">
              <a:schemeClr val="accent1"/>
            </a:lnRef>
            <a:fillRef idx="0">
              <a:schemeClr val="accent1"/>
            </a:fillRef>
            <a:effectRef idx="0">
              <a:schemeClr val="accent1"/>
            </a:effectRef>
            <a:fontRef idx="minor"/>
          </p:style>
        </p:sp>
        <p:sp>
          <p:nvSpPr>
            <p:cNvPr id="408" name="CustomShape 8"/>
            <p:cNvSpPr/>
            <p:nvPr/>
          </p:nvSpPr>
          <p:spPr>
            <a:xfrm>
              <a:off x="2244960" y="2179080"/>
              <a:ext cx="1118520" cy="50184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i="1" lang="es-ES" sz="900" spc="-1" strike="noStrike">
                  <a:solidFill>
                    <a:srgbClr val="000000"/>
                  </a:solidFill>
                  <a:latin typeface="Aquawax"/>
                </a:rPr>
                <a:t>First Covid-19 cases confirmed on March 13</a:t>
              </a:r>
              <a:endParaRPr b="0" lang="es-UY" sz="900" spc="-1" strike="noStrike">
                <a:latin typeface="Arial"/>
              </a:endParaRPr>
            </a:p>
          </p:txBody>
        </p:sp>
      </p:grpSp>
      <p:sp>
        <p:nvSpPr>
          <p:cNvPr id="409" name="CustomShape 9"/>
          <p:cNvSpPr/>
          <p:nvPr/>
        </p:nvSpPr>
        <p:spPr>
          <a:xfrm>
            <a:off x="179640" y="6514200"/>
            <a:ext cx="4442040" cy="169560"/>
          </a:xfrm>
          <a:prstGeom prst="rect">
            <a:avLst/>
          </a:prstGeom>
          <a:noFill/>
          <a:ln>
            <a:noFill/>
          </a:ln>
        </p:spPr>
        <p:style>
          <a:lnRef idx="0"/>
          <a:fillRef idx="0"/>
          <a:effectRef idx="0"/>
          <a:fontRef idx="minor"/>
        </p:style>
        <p:txBody>
          <a:bodyPr lIns="46080" rIns="46080" tIns="23040" bIns="23040" anchor="b">
            <a:spAutoFit/>
          </a:bodyPr>
          <a:p>
            <a:pPr>
              <a:lnSpc>
                <a:spcPct val="90000"/>
              </a:lnSpc>
              <a:spcBef>
                <a:spcPts val="45"/>
              </a:spcBef>
            </a:pPr>
            <a:r>
              <a:rPr b="1" i="1" lang="en-GB" sz="900" spc="-1" strike="noStrike">
                <a:solidFill>
                  <a:srgbClr val="000000"/>
                </a:solidFill>
                <a:latin typeface="Aquawax"/>
              </a:rPr>
              <a:t>Source:</a:t>
            </a:r>
            <a:r>
              <a:rPr b="0" i="1" lang="en-GB" sz="900" spc="-1" strike="noStrike">
                <a:solidFill>
                  <a:srgbClr val="000000"/>
                </a:solidFill>
                <a:latin typeface="Aquawax"/>
              </a:rPr>
              <a:t> National Institute of Statistics (INE); Central Bank of Uruguay</a:t>
            </a:r>
            <a:endParaRPr b="0" lang="es-UY" sz="900" spc="-1" strike="noStrike">
              <a:latin typeface="Arial"/>
            </a:endParaRPr>
          </a:p>
        </p:txBody>
      </p:sp>
      <p:grpSp>
        <p:nvGrpSpPr>
          <p:cNvPr id="410" name="Group 10"/>
          <p:cNvGrpSpPr/>
          <p:nvPr/>
        </p:nvGrpSpPr>
        <p:grpSpPr>
          <a:xfrm>
            <a:off x="4905000" y="1043640"/>
            <a:ext cx="4712760" cy="368640"/>
            <a:chOff x="4905000" y="1043640"/>
            <a:chExt cx="4712760" cy="368640"/>
          </a:xfrm>
        </p:grpSpPr>
        <p:sp>
          <p:nvSpPr>
            <p:cNvPr id="411" name="CustomShape 11"/>
            <p:cNvSpPr/>
            <p:nvPr/>
          </p:nvSpPr>
          <p:spPr>
            <a:xfrm>
              <a:off x="4905000" y="1274760"/>
              <a:ext cx="3495600" cy="13752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181"/>
                </a:spcBef>
              </a:pPr>
              <a:r>
                <a:rPr b="0" lang="en-US" sz="900" spc="-1" strike="noStrike">
                  <a:solidFill>
                    <a:srgbClr val="000000"/>
                  </a:solidFill>
                  <a:latin typeface="Aquawax"/>
                </a:rPr>
                <a:t>(Annual, in %)</a:t>
              </a:r>
              <a:endParaRPr b="0" lang="es-UY" sz="900" spc="-1" strike="noStrike">
                <a:latin typeface="Arial"/>
              </a:endParaRPr>
            </a:p>
          </p:txBody>
        </p:sp>
        <p:sp>
          <p:nvSpPr>
            <p:cNvPr id="412" name="CustomShape 12"/>
            <p:cNvSpPr/>
            <p:nvPr/>
          </p:nvSpPr>
          <p:spPr>
            <a:xfrm>
              <a:off x="4905000" y="1043640"/>
              <a:ext cx="4712760" cy="2300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Tradable and non-tradable inflation components</a:t>
              </a:r>
              <a:r>
                <a:rPr b="1" lang="en-US" sz="1400" spc="-1" strike="noStrike" u="sng" baseline="30000">
                  <a:solidFill>
                    <a:srgbClr val="000000"/>
                  </a:solidFill>
                  <a:uFillTx/>
                  <a:latin typeface="Aquawax"/>
                </a:rPr>
                <a:t>1/</a:t>
              </a:r>
              <a:endParaRPr b="0" lang="es-UY" sz="1400" spc="-1" strike="noStrike">
                <a:latin typeface="Arial"/>
              </a:endParaRPr>
            </a:p>
          </p:txBody>
        </p:sp>
      </p:grpSp>
      <p:graphicFrame>
        <p:nvGraphicFramePr>
          <p:cNvPr id="413" name="Gráfico 22"/>
          <p:cNvGraphicFramePr/>
          <p:nvPr/>
        </p:nvGraphicFramePr>
        <p:xfrm>
          <a:off x="4808160" y="1539000"/>
          <a:ext cx="4221720" cy="4748400"/>
        </p:xfrm>
        <a:graphic>
          <a:graphicData uri="http://schemas.openxmlformats.org/drawingml/2006/chart">
            <c:chart xmlns:c="http://schemas.openxmlformats.org/drawingml/2006/chart" xmlns:r="http://schemas.openxmlformats.org/officeDocument/2006/relationships" r:id="rId2"/>
          </a:graphicData>
        </a:graphic>
      </p:graphicFrame>
      <p:sp>
        <p:nvSpPr>
          <p:cNvPr id="414" name="CustomShape 13"/>
          <p:cNvSpPr/>
          <p:nvPr/>
        </p:nvSpPr>
        <p:spPr>
          <a:xfrm>
            <a:off x="4808160" y="6287760"/>
            <a:ext cx="3042360" cy="2120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800" spc="-1" strike="noStrike">
                <a:solidFill>
                  <a:srgbClr val="000000"/>
                </a:solidFill>
                <a:latin typeface="Aquawax"/>
              </a:rPr>
              <a:t>1/ Excluding fruits and vegetables, and administred prices</a:t>
            </a:r>
            <a:endParaRPr b="0" lang="es-UY" sz="800" spc="-1" strike="noStrike">
              <a:latin typeface="Arial"/>
            </a:endParaRPr>
          </a:p>
        </p:txBody>
      </p:sp>
      <p:sp>
        <p:nvSpPr>
          <p:cNvPr id="415" name="TextShape 14"/>
          <p:cNvSpPr txBox="1"/>
          <p:nvPr/>
        </p:nvSpPr>
        <p:spPr>
          <a:xfrm>
            <a:off x="6458040" y="6356520"/>
            <a:ext cx="2057040" cy="364680"/>
          </a:xfrm>
          <a:prstGeom prst="rect">
            <a:avLst/>
          </a:prstGeom>
          <a:noFill/>
          <a:ln>
            <a:noFill/>
          </a:ln>
        </p:spPr>
        <p:txBody>
          <a:bodyPr anchor="ctr">
            <a:noAutofit/>
          </a:bodyPr>
          <a:p>
            <a:pPr algn="r">
              <a:lnSpc>
                <a:spcPct val="100000"/>
              </a:lnSpc>
            </a:pPr>
            <a:fld id="{A03FD707-4661-407F-AE71-18EC69BA623C}"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6"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417" name="TextShape 2"/>
          <p:cNvSpPr txBox="1"/>
          <p:nvPr/>
        </p:nvSpPr>
        <p:spPr>
          <a:xfrm>
            <a:off x="179640" y="31320"/>
            <a:ext cx="8726040" cy="802080"/>
          </a:xfrm>
          <a:prstGeom prst="rect">
            <a:avLst/>
          </a:prstGeom>
          <a:noFill/>
          <a:ln>
            <a:noFill/>
          </a:ln>
        </p:spPr>
        <p:txBody>
          <a:bodyPr anchor="ctr">
            <a:noAutofit/>
          </a:bodyPr>
          <a:p>
            <a:pPr algn="ctr">
              <a:lnSpc>
                <a:spcPct val="90000"/>
              </a:lnSpc>
            </a:pPr>
            <a:r>
              <a:rPr b="1" lang="en-US" sz="2200" spc="-1" strike="noStrike">
                <a:solidFill>
                  <a:srgbClr val="004a96"/>
                </a:solidFill>
                <a:latin typeface="Aquawax Black"/>
              </a:rPr>
              <a:t>Significant disinflation dynamics included in budget projections</a:t>
            </a:r>
            <a:endParaRPr b="0" lang="en-US" sz="2200" spc="-1" strike="noStrike">
              <a:solidFill>
                <a:srgbClr val="000000"/>
              </a:solidFill>
              <a:latin typeface="Calibri"/>
            </a:endParaRPr>
          </a:p>
        </p:txBody>
      </p:sp>
      <p:grpSp>
        <p:nvGrpSpPr>
          <p:cNvPr id="418" name="Group 3"/>
          <p:cNvGrpSpPr/>
          <p:nvPr/>
        </p:nvGrpSpPr>
        <p:grpSpPr>
          <a:xfrm>
            <a:off x="179640" y="1043640"/>
            <a:ext cx="4175640" cy="368640"/>
            <a:chOff x="179640" y="1043640"/>
            <a:chExt cx="4175640" cy="368640"/>
          </a:xfrm>
        </p:grpSpPr>
        <p:sp>
          <p:nvSpPr>
            <p:cNvPr id="419" name="CustomShape 4"/>
            <p:cNvSpPr/>
            <p:nvPr/>
          </p:nvSpPr>
          <p:spPr>
            <a:xfrm>
              <a:off x="179640" y="1274760"/>
              <a:ext cx="3495600" cy="13752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181"/>
                </a:spcBef>
              </a:pPr>
              <a:r>
                <a:rPr b="0" lang="en-US" sz="900" spc="-1" strike="noStrike">
                  <a:solidFill>
                    <a:srgbClr val="000000"/>
                  </a:solidFill>
                  <a:latin typeface="Aquawax"/>
                </a:rPr>
                <a:t>(Annual, in %)</a:t>
              </a:r>
              <a:endParaRPr b="0" lang="es-UY" sz="900" spc="-1" strike="noStrike">
                <a:latin typeface="Arial"/>
              </a:endParaRPr>
            </a:p>
          </p:txBody>
        </p:sp>
        <p:sp>
          <p:nvSpPr>
            <p:cNvPr id="420" name="CustomShape 5"/>
            <p:cNvSpPr/>
            <p:nvPr/>
          </p:nvSpPr>
          <p:spPr>
            <a:xfrm>
              <a:off x="179640" y="1043640"/>
              <a:ext cx="4175640" cy="2210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Headline inflation</a:t>
              </a:r>
              <a:endParaRPr b="0" lang="es-UY" sz="1400" spc="-1" strike="noStrike">
                <a:latin typeface="Arial"/>
              </a:endParaRPr>
            </a:p>
          </p:txBody>
        </p:sp>
      </p:grpSp>
      <p:grpSp>
        <p:nvGrpSpPr>
          <p:cNvPr id="421" name="Group 6"/>
          <p:cNvGrpSpPr/>
          <p:nvPr/>
        </p:nvGrpSpPr>
        <p:grpSpPr>
          <a:xfrm>
            <a:off x="179640" y="1539000"/>
            <a:ext cx="4591080" cy="4784760"/>
            <a:chOff x="179640" y="1539000"/>
            <a:chExt cx="4591080" cy="4784760"/>
          </a:xfrm>
        </p:grpSpPr>
        <p:grpSp>
          <p:nvGrpSpPr>
            <p:cNvPr id="422" name="Group 7"/>
            <p:cNvGrpSpPr/>
            <p:nvPr/>
          </p:nvGrpSpPr>
          <p:grpSpPr>
            <a:xfrm>
              <a:off x="179640" y="1539000"/>
              <a:ext cx="4591080" cy="4784760"/>
              <a:chOff x="179640" y="1539000"/>
              <a:chExt cx="4591080" cy="4784760"/>
            </a:xfrm>
          </p:grpSpPr>
          <p:grpSp>
            <p:nvGrpSpPr>
              <p:cNvPr id="423" name="Group 8"/>
              <p:cNvGrpSpPr/>
              <p:nvPr/>
            </p:nvGrpSpPr>
            <p:grpSpPr>
              <a:xfrm>
                <a:off x="179640" y="1539000"/>
                <a:ext cx="4591080" cy="4784760"/>
                <a:chOff x="179640" y="1539000"/>
                <a:chExt cx="4591080" cy="4784760"/>
              </a:xfrm>
            </p:grpSpPr>
            <p:graphicFrame>
              <p:nvGraphicFramePr>
                <p:cNvPr id="424" name="Object 35"/>
                <p:cNvGraphicFramePr/>
                <p:nvPr/>
              </p:nvGraphicFramePr>
              <p:xfrm>
                <a:off x="179640" y="1539000"/>
                <a:ext cx="4436640" cy="4784760"/>
              </p:xfrm>
              <a:graphic>
                <a:graphicData uri="http://schemas.openxmlformats.org/drawingml/2006/chart">
                  <c:chart xmlns:c="http://schemas.openxmlformats.org/drawingml/2006/chart" xmlns:r="http://schemas.openxmlformats.org/officeDocument/2006/relationships" r:id="rId1"/>
                </a:graphicData>
              </a:graphic>
            </p:graphicFrame>
            <p:sp>
              <p:nvSpPr>
                <p:cNvPr id="425" name="CustomShape 9"/>
                <p:cNvSpPr/>
                <p:nvPr/>
              </p:nvSpPr>
              <p:spPr>
                <a:xfrm>
                  <a:off x="3757320" y="2858760"/>
                  <a:ext cx="1013400" cy="36468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es-ES" sz="900" spc="-1" strike="noStrike">
                      <a:solidFill>
                        <a:srgbClr val="333f4f"/>
                      </a:solidFill>
                      <a:latin typeface="Aquawax"/>
                    </a:rPr>
                    <a:t>Inflation expectation</a:t>
                  </a:r>
                  <a:r>
                    <a:rPr b="0" lang="es-ES" sz="900" spc="-1" strike="noStrike" baseline="30000">
                      <a:solidFill>
                        <a:srgbClr val="333f4f"/>
                      </a:solidFill>
                      <a:latin typeface="Aquawax"/>
                    </a:rPr>
                    <a:t>1/</a:t>
                  </a:r>
                  <a:endParaRPr b="0" lang="es-UY" sz="900" spc="-1" strike="noStrike">
                    <a:latin typeface="Arial"/>
                  </a:endParaRPr>
                </a:p>
              </p:txBody>
            </p:sp>
          </p:grpSp>
          <p:sp>
            <p:nvSpPr>
              <p:cNvPr id="426" name="Line 10"/>
              <p:cNvSpPr/>
              <p:nvPr/>
            </p:nvSpPr>
            <p:spPr>
              <a:xfrm>
                <a:off x="4256640" y="2837160"/>
                <a:ext cx="0" cy="3060000"/>
              </a:xfrm>
              <a:prstGeom prst="line">
                <a:avLst/>
              </a:prstGeom>
              <a:ln>
                <a:solidFill>
                  <a:schemeClr val="tx2">
                    <a:lumMod val="60000"/>
                    <a:lumOff val="40000"/>
                  </a:schemeClr>
                </a:solidFill>
                <a:prstDash val="sysDash"/>
              </a:ln>
            </p:spPr>
            <p:style>
              <a:lnRef idx="1">
                <a:schemeClr val="accent1"/>
              </a:lnRef>
              <a:fillRef idx="0">
                <a:schemeClr val="accent1"/>
              </a:fillRef>
              <a:effectRef idx="0">
                <a:schemeClr val="accent1"/>
              </a:effectRef>
              <a:fontRef idx="minor"/>
            </p:style>
          </p:sp>
        </p:grpSp>
        <p:sp>
          <p:nvSpPr>
            <p:cNvPr id="427" name="CustomShape 11"/>
            <p:cNvSpPr/>
            <p:nvPr/>
          </p:nvSpPr>
          <p:spPr>
            <a:xfrm>
              <a:off x="3950280" y="5651280"/>
              <a:ext cx="627120" cy="24264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s-ES" sz="1000" spc="-1" strike="noStrike">
                  <a:solidFill>
                    <a:srgbClr val="9dc3e6"/>
                  </a:solidFill>
                  <a:latin typeface="Aquawax"/>
                </a:rPr>
                <a:t>Dic-20</a:t>
              </a:r>
              <a:endParaRPr b="0" lang="es-UY" sz="1000" spc="-1" strike="noStrike">
                <a:latin typeface="Arial"/>
              </a:endParaRPr>
            </a:p>
          </p:txBody>
        </p:sp>
      </p:grpSp>
      <p:sp>
        <p:nvSpPr>
          <p:cNvPr id="428" name="CustomShape 12"/>
          <p:cNvSpPr/>
          <p:nvPr/>
        </p:nvSpPr>
        <p:spPr>
          <a:xfrm>
            <a:off x="179640" y="6340320"/>
            <a:ext cx="4287600" cy="2275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900" spc="-1" strike="noStrike">
                <a:solidFill>
                  <a:srgbClr val="000000"/>
                </a:solidFill>
                <a:latin typeface="Aquawax"/>
              </a:rPr>
              <a:t>1/ Median expectation in Central Bank´s market survey as of August 2020</a:t>
            </a:r>
            <a:endParaRPr b="0" lang="es-UY" sz="900" spc="-1" strike="noStrike">
              <a:latin typeface="Arial"/>
            </a:endParaRPr>
          </a:p>
        </p:txBody>
      </p:sp>
      <p:sp>
        <p:nvSpPr>
          <p:cNvPr id="429" name="CustomShape 13"/>
          <p:cNvSpPr/>
          <p:nvPr/>
        </p:nvSpPr>
        <p:spPr>
          <a:xfrm>
            <a:off x="179640" y="6604920"/>
            <a:ext cx="4442040" cy="169560"/>
          </a:xfrm>
          <a:prstGeom prst="rect">
            <a:avLst/>
          </a:prstGeom>
          <a:noFill/>
          <a:ln>
            <a:noFill/>
          </a:ln>
        </p:spPr>
        <p:style>
          <a:lnRef idx="0"/>
          <a:fillRef idx="0"/>
          <a:effectRef idx="0"/>
          <a:fontRef idx="minor"/>
        </p:style>
        <p:txBody>
          <a:bodyPr lIns="46080" rIns="46080" tIns="23040" bIns="23040" anchor="b">
            <a:spAutoFit/>
          </a:bodyPr>
          <a:p>
            <a:pPr>
              <a:lnSpc>
                <a:spcPct val="90000"/>
              </a:lnSpc>
              <a:spcBef>
                <a:spcPts val="45"/>
              </a:spcBef>
            </a:pPr>
            <a:r>
              <a:rPr b="1" i="1" lang="en-GB" sz="900" spc="-1" strike="noStrike">
                <a:solidFill>
                  <a:srgbClr val="000000"/>
                </a:solidFill>
                <a:latin typeface="Aquawax"/>
              </a:rPr>
              <a:t>Source:</a:t>
            </a:r>
            <a:r>
              <a:rPr b="0" i="1" lang="en-GB" sz="900" spc="-1" strike="noStrike">
                <a:solidFill>
                  <a:srgbClr val="000000"/>
                </a:solidFill>
                <a:latin typeface="Aquawax"/>
              </a:rPr>
              <a:t> National Institute of Statistics (INE); Central Bank of Uruguay</a:t>
            </a:r>
            <a:endParaRPr b="0" lang="es-UY" sz="900" spc="-1" strike="noStrike">
              <a:latin typeface="Arial"/>
            </a:endParaRPr>
          </a:p>
        </p:txBody>
      </p:sp>
      <p:sp>
        <p:nvSpPr>
          <p:cNvPr id="430" name="TextShape 14"/>
          <p:cNvSpPr txBox="1"/>
          <p:nvPr/>
        </p:nvSpPr>
        <p:spPr>
          <a:xfrm>
            <a:off x="6458040" y="6356520"/>
            <a:ext cx="2057040" cy="364680"/>
          </a:xfrm>
          <a:prstGeom prst="rect">
            <a:avLst/>
          </a:prstGeom>
          <a:noFill/>
          <a:ln>
            <a:noFill/>
          </a:ln>
        </p:spPr>
        <p:txBody>
          <a:bodyPr anchor="ctr">
            <a:noAutofit/>
          </a:bodyPr>
          <a:p>
            <a:pPr algn="r">
              <a:lnSpc>
                <a:spcPct val="100000"/>
              </a:lnSpc>
            </a:pPr>
            <a:fld id="{D9D0E7B1-43F0-432F-9D15-538D16574D23}" type="slidenum">
              <a:rPr b="0" lang="es-ES" sz="1200" spc="-1" strike="noStrike">
                <a:solidFill>
                  <a:srgbClr val="8b8b8b"/>
                </a:solidFill>
                <a:latin typeface="Calibri"/>
              </a:rPr>
              <a:t>&lt;número&gt;</a:t>
            </a:fld>
            <a:endParaRPr b="0" lang="es-UY" sz="1200" spc="-1" strike="noStrike">
              <a:latin typeface="Times New Roman"/>
            </a:endParaRPr>
          </a:p>
        </p:txBody>
      </p:sp>
      <p:grpSp>
        <p:nvGrpSpPr>
          <p:cNvPr id="431" name="Group 15"/>
          <p:cNvGrpSpPr/>
          <p:nvPr/>
        </p:nvGrpSpPr>
        <p:grpSpPr>
          <a:xfrm>
            <a:off x="4713480" y="1085760"/>
            <a:ext cx="4236120" cy="393120"/>
            <a:chOff x="4713480" y="1085760"/>
            <a:chExt cx="4236120" cy="393120"/>
          </a:xfrm>
        </p:grpSpPr>
        <p:sp>
          <p:nvSpPr>
            <p:cNvPr id="432" name="CustomShape 16"/>
            <p:cNvSpPr/>
            <p:nvPr/>
          </p:nvSpPr>
          <p:spPr>
            <a:xfrm>
              <a:off x="4713480" y="1085760"/>
              <a:ext cx="4192920" cy="2509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Inflation: 5-year budget projections</a:t>
              </a:r>
              <a:endParaRPr b="0" lang="es-UY" sz="1400" spc="-1" strike="noStrike">
                <a:latin typeface="Arial"/>
              </a:endParaRPr>
            </a:p>
          </p:txBody>
        </p:sp>
        <p:sp>
          <p:nvSpPr>
            <p:cNvPr id="433" name="CustomShape 17"/>
            <p:cNvSpPr/>
            <p:nvPr/>
          </p:nvSpPr>
          <p:spPr>
            <a:xfrm>
              <a:off x="4713480" y="1326240"/>
              <a:ext cx="423612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(Year end, in %)</a:t>
              </a:r>
              <a:endParaRPr b="0" lang="es-UY" sz="1000" spc="-1" strike="noStrike">
                <a:latin typeface="Arial"/>
              </a:endParaRPr>
            </a:p>
          </p:txBody>
        </p:sp>
      </p:grpSp>
      <p:sp>
        <p:nvSpPr>
          <p:cNvPr id="434" name="CustomShape 18"/>
          <p:cNvSpPr/>
          <p:nvPr/>
        </p:nvSpPr>
        <p:spPr>
          <a:xfrm>
            <a:off x="5669280" y="1959480"/>
            <a:ext cx="3236040" cy="4323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p:style>
      </p:sp>
      <p:grpSp>
        <p:nvGrpSpPr>
          <p:cNvPr id="435" name="Group 19"/>
          <p:cNvGrpSpPr/>
          <p:nvPr/>
        </p:nvGrpSpPr>
        <p:grpSpPr>
          <a:xfrm>
            <a:off x="4810320" y="1667160"/>
            <a:ext cx="4042800" cy="4615920"/>
            <a:chOff x="4810320" y="1667160"/>
            <a:chExt cx="4042800" cy="4615920"/>
          </a:xfrm>
        </p:grpSpPr>
        <p:sp>
          <p:nvSpPr>
            <p:cNvPr id="436" name="CustomShape 20"/>
            <p:cNvSpPr/>
            <p:nvPr/>
          </p:nvSpPr>
          <p:spPr>
            <a:xfrm>
              <a:off x="6543720" y="2679480"/>
              <a:ext cx="1434240" cy="478080"/>
            </a:xfrm>
            <a:prstGeom prst="rect">
              <a:avLst/>
            </a:prstGeom>
            <a:noFill/>
            <a:ln w="9360">
              <a:solidFill>
                <a:srgbClr val="c00000"/>
              </a:solidFill>
              <a:round/>
            </a:ln>
          </p:spPr>
          <p:style>
            <a:lnRef idx="0"/>
            <a:fillRef idx="0"/>
            <a:effectRef idx="0"/>
            <a:fontRef idx="minor"/>
          </p:style>
          <p:txBody>
            <a:bodyPr lIns="90000" rIns="90000" tIns="45000" bIns="45000">
              <a:noAutofit/>
            </a:bodyPr>
            <a:p>
              <a:pPr algn="ctr">
                <a:lnSpc>
                  <a:spcPct val="100000"/>
                </a:lnSpc>
              </a:pPr>
              <a:r>
                <a:rPr b="0" lang="es-ES" sz="1100" spc="-1" strike="noStrike">
                  <a:solidFill>
                    <a:srgbClr val="c00000"/>
                  </a:solidFill>
                  <a:latin typeface="Calibri"/>
                </a:rPr>
                <a:t>New target range of</a:t>
              </a:r>
              <a:endParaRPr b="0" lang="es-UY" sz="1100" spc="-1" strike="noStrike">
                <a:latin typeface="Arial"/>
              </a:endParaRPr>
            </a:p>
            <a:p>
              <a:pPr algn="ctr">
                <a:lnSpc>
                  <a:spcPct val="100000"/>
                </a:lnSpc>
              </a:pPr>
              <a:r>
                <a:rPr b="0" lang="es-ES" sz="1100" spc="-1" strike="noStrike">
                  <a:solidFill>
                    <a:srgbClr val="c00000"/>
                  </a:solidFill>
                  <a:latin typeface="Calibri"/>
                </a:rPr>
                <a:t>3%-6%</a:t>
              </a:r>
              <a:endParaRPr b="0" lang="es-UY" sz="1100" spc="-1" strike="noStrike">
                <a:latin typeface="Arial"/>
              </a:endParaRPr>
            </a:p>
          </p:txBody>
        </p:sp>
        <p:graphicFrame>
          <p:nvGraphicFramePr>
            <p:cNvPr id="437" name="Gráfico 28"/>
            <p:cNvGraphicFramePr/>
            <p:nvPr/>
          </p:nvGraphicFramePr>
          <p:xfrm>
            <a:off x="4810320" y="1667160"/>
            <a:ext cx="4042800" cy="4615920"/>
          </p:xfrm>
          <a:graphic>
            <a:graphicData uri="http://schemas.openxmlformats.org/drawingml/2006/chart">
              <c:chart xmlns:c="http://schemas.openxmlformats.org/drawingml/2006/chart" xmlns:r="http://schemas.openxmlformats.org/officeDocument/2006/relationships" r:id="rId2"/>
            </a:graphicData>
          </a:graphic>
        </p:graphicFrame>
        <p:sp>
          <p:nvSpPr>
            <p:cNvPr id="438" name="CustomShape 21"/>
            <p:cNvSpPr/>
            <p:nvPr/>
          </p:nvSpPr>
          <p:spPr>
            <a:xfrm>
              <a:off x="7261200" y="3219480"/>
              <a:ext cx="360" cy="412920"/>
            </a:xfrm>
            <a:custGeom>
              <a:avLst/>
              <a:gdLst/>
              <a:ahLst/>
              <a:rect l="l" t="t" r="r" b="b"/>
              <a:pathLst>
                <a:path w="21600" h="21600">
                  <a:moveTo>
                    <a:pt x="0" y="0"/>
                  </a:moveTo>
                  <a:lnTo>
                    <a:pt x="21600" y="21600"/>
                  </a:lnTo>
                </a:path>
              </a:pathLst>
            </a:custGeom>
            <a:noFill/>
            <a:ln w="6480">
              <a:solidFill>
                <a:srgbClr val="c00000"/>
              </a:solidFill>
              <a:miter/>
              <a:tailEnd len="med" type="triangle" w="med"/>
            </a:ln>
          </p:spPr>
          <p:style>
            <a:lnRef idx="0"/>
            <a:fillRef idx="0"/>
            <a:effectRef idx="0"/>
            <a:fontRef idx="minor"/>
          </p:style>
        </p:sp>
      </p:gr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139" name="Group 1"/>
          <p:cNvGrpSpPr/>
          <p:nvPr/>
        </p:nvGrpSpPr>
        <p:grpSpPr>
          <a:xfrm>
            <a:off x="209160" y="1533600"/>
            <a:ext cx="4464720" cy="4781880"/>
            <a:chOff x="209160" y="1533600"/>
            <a:chExt cx="4464720" cy="4781880"/>
          </a:xfrm>
        </p:grpSpPr>
        <p:graphicFrame>
          <p:nvGraphicFramePr>
            <p:cNvPr id="140" name="Gráfico 14"/>
            <p:cNvGraphicFramePr/>
            <p:nvPr/>
          </p:nvGraphicFramePr>
          <p:xfrm>
            <a:off x="209160" y="1533600"/>
            <a:ext cx="4464720" cy="4781880"/>
          </p:xfrm>
          <a:graphic>
            <a:graphicData uri="http://schemas.openxmlformats.org/drawingml/2006/chart">
              <c:chart xmlns:c="http://schemas.openxmlformats.org/drawingml/2006/chart" xmlns:r="http://schemas.openxmlformats.org/officeDocument/2006/relationships" r:id="rId1"/>
            </a:graphicData>
          </a:graphic>
        </p:graphicFrame>
        <p:sp>
          <p:nvSpPr>
            <p:cNvPr id="141" name="CustomShape 2"/>
            <p:cNvSpPr/>
            <p:nvPr/>
          </p:nvSpPr>
          <p:spPr>
            <a:xfrm flipH="1" flipV="1">
              <a:off x="3879720" y="4035600"/>
              <a:ext cx="95040" cy="276120"/>
            </a:xfrm>
            <a:custGeom>
              <a:avLst/>
              <a:gdLst/>
              <a:ahLst/>
              <a:rect l="l" t="t" r="r" b="b"/>
              <a:pathLst>
                <a:path w="21600" h="21600">
                  <a:moveTo>
                    <a:pt x="0" y="0"/>
                  </a:moveTo>
                  <a:lnTo>
                    <a:pt x="21600" y="21600"/>
                  </a:lnTo>
                </a:path>
              </a:pathLst>
            </a:custGeom>
            <a:noFill/>
            <a:ln w="9360">
              <a:solidFill>
                <a:srgbClr val="004a96"/>
              </a:solidFill>
              <a:round/>
              <a:tailEnd len="med" type="triangle" w="med"/>
            </a:ln>
          </p:spPr>
          <p:style>
            <a:lnRef idx="0"/>
            <a:fillRef idx="0"/>
            <a:effectRef idx="0"/>
            <a:fontRef idx="minor"/>
          </p:style>
        </p:sp>
        <p:sp>
          <p:nvSpPr>
            <p:cNvPr id="142" name="CustomShape 3"/>
            <p:cNvSpPr/>
            <p:nvPr/>
          </p:nvSpPr>
          <p:spPr>
            <a:xfrm>
              <a:off x="3544920" y="4312800"/>
              <a:ext cx="860400" cy="182520"/>
            </a:xfrm>
            <a:prstGeom prst="rect">
              <a:avLst/>
            </a:prstGeom>
            <a:solidFill>
              <a:srgbClr val="004a96"/>
            </a:solidFill>
            <a:ln w="25560">
              <a:noFill/>
            </a:ln>
          </p:spPr>
          <p:style>
            <a:lnRef idx="0"/>
            <a:fillRef idx="0"/>
            <a:effectRef idx="0"/>
            <a:fontRef idx="minor"/>
          </p:style>
          <p:txBody>
            <a:bodyPr lIns="90000" rIns="90000" tIns="45000" bIns="45000" anchor="ctr">
              <a:noAutofit/>
            </a:bodyPr>
            <a:p>
              <a:pPr algn="ctr">
                <a:lnSpc>
                  <a:spcPct val="100000"/>
                </a:lnSpc>
              </a:pPr>
              <a:r>
                <a:rPr b="0" lang="es-ES" sz="1100" spc="-1" strike="noStrike">
                  <a:solidFill>
                    <a:srgbClr val="ffffff"/>
                  </a:solidFill>
                  <a:latin typeface="Aquawax"/>
                </a:rPr>
                <a:t>Uruguay</a:t>
              </a:r>
              <a:endParaRPr b="0" lang="es-UY" sz="1100" spc="-1" strike="noStrike">
                <a:latin typeface="Arial"/>
              </a:endParaRPr>
            </a:p>
          </p:txBody>
        </p:sp>
      </p:grpSp>
      <p:sp>
        <p:nvSpPr>
          <p:cNvPr id="143" name="TextShape 4"/>
          <p:cNvSpPr txBox="1"/>
          <p:nvPr/>
        </p:nvSpPr>
        <p:spPr>
          <a:xfrm>
            <a:off x="147240" y="69120"/>
            <a:ext cx="8758080" cy="669600"/>
          </a:xfrm>
          <a:prstGeom prst="rect">
            <a:avLst/>
          </a:prstGeom>
          <a:noFill/>
          <a:ln>
            <a:noFill/>
          </a:ln>
        </p:spPr>
        <p:txBody>
          <a:bodyPr anchor="ctr">
            <a:noAutofit/>
          </a:bodyPr>
          <a:p>
            <a:pPr algn="ctr">
              <a:lnSpc>
                <a:spcPct val="90000"/>
              </a:lnSpc>
            </a:pPr>
            <a:r>
              <a:rPr b="1" lang="es-ES" sz="2200" spc="-1" strike="noStrike">
                <a:solidFill>
                  <a:srgbClr val="004a96"/>
                </a:solidFill>
                <a:latin typeface="Aquawax Black"/>
              </a:rPr>
              <a:t>        </a:t>
            </a:r>
            <a:r>
              <a:rPr b="1" lang="es-ES" sz="2300" spc="-1" strike="noStrike">
                <a:solidFill>
                  <a:srgbClr val="004a96"/>
                </a:solidFill>
                <a:latin typeface="Aquawax Black"/>
              </a:rPr>
              <a:t>Successful containment strategy has limited virus spread, keeping the death toll subdued</a:t>
            </a:r>
            <a:endParaRPr b="0" lang="en-US" sz="2300" spc="-1" strike="noStrike">
              <a:solidFill>
                <a:srgbClr val="000000"/>
              </a:solidFill>
              <a:latin typeface="Calibri"/>
            </a:endParaRPr>
          </a:p>
        </p:txBody>
      </p:sp>
      <p:grpSp>
        <p:nvGrpSpPr>
          <p:cNvPr id="144" name="Group 5"/>
          <p:cNvGrpSpPr/>
          <p:nvPr/>
        </p:nvGrpSpPr>
        <p:grpSpPr>
          <a:xfrm>
            <a:off x="212400" y="1010880"/>
            <a:ext cx="4236120" cy="396000"/>
            <a:chOff x="212400" y="1010880"/>
            <a:chExt cx="4236120" cy="396000"/>
          </a:xfrm>
        </p:grpSpPr>
        <p:sp>
          <p:nvSpPr>
            <p:cNvPr id="145" name="CustomShape 6"/>
            <p:cNvSpPr/>
            <p:nvPr/>
          </p:nvSpPr>
          <p:spPr>
            <a:xfrm>
              <a:off x="212400" y="1010880"/>
              <a:ext cx="4192920" cy="2509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Rate of spread of infection </a:t>
              </a:r>
              <a:endParaRPr b="0" lang="es-UY" sz="1400" spc="-1" strike="noStrike">
                <a:latin typeface="Arial"/>
              </a:endParaRPr>
            </a:p>
          </p:txBody>
        </p:sp>
        <p:sp>
          <p:nvSpPr>
            <p:cNvPr id="146" name="CustomShape 7"/>
            <p:cNvSpPr/>
            <p:nvPr/>
          </p:nvSpPr>
          <p:spPr>
            <a:xfrm>
              <a:off x="212400" y="1254240"/>
              <a:ext cx="423612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(As of September 9</a:t>
              </a:r>
              <a:r>
                <a:rPr b="0" lang="en-US" sz="1000" spc="-1" strike="noStrike" baseline="30000">
                  <a:solidFill>
                    <a:srgbClr val="000000"/>
                  </a:solidFill>
                  <a:latin typeface="Aquawax"/>
                </a:rPr>
                <a:t>th</a:t>
              </a:r>
              <a:r>
                <a:rPr b="0" lang="en-US" sz="1000" spc="-1" strike="noStrike">
                  <a:solidFill>
                    <a:srgbClr val="000000"/>
                  </a:solidFill>
                  <a:latin typeface="Aquawax"/>
                </a:rPr>
                <a:t>, 2020)</a:t>
              </a:r>
              <a:endParaRPr b="0" lang="es-UY" sz="1000" spc="-1" strike="noStrike">
                <a:latin typeface="Arial"/>
              </a:endParaRPr>
            </a:p>
          </p:txBody>
        </p:sp>
      </p:grpSp>
      <p:sp>
        <p:nvSpPr>
          <p:cNvPr id="147" name="CustomShape 8"/>
          <p:cNvSpPr/>
          <p:nvPr/>
        </p:nvSpPr>
        <p:spPr>
          <a:xfrm>
            <a:off x="212400" y="6504120"/>
            <a:ext cx="3574440" cy="184680"/>
          </a:xfrm>
          <a:prstGeom prst="rect">
            <a:avLst/>
          </a:prstGeom>
          <a:noFill/>
          <a:ln>
            <a:noFill/>
          </a:ln>
        </p:spPr>
        <p:style>
          <a:lnRef idx="0"/>
          <a:fillRef idx="0"/>
          <a:effectRef idx="0"/>
          <a:fontRef idx="minor"/>
        </p:style>
        <p:txBody>
          <a:bodyPr lIns="61560" rIns="61560" tIns="30600" bIns="30600" anchor="b">
            <a:spAutoFit/>
          </a:bodyPr>
          <a:p>
            <a:pPr>
              <a:lnSpc>
                <a:spcPct val="90000"/>
              </a:lnSpc>
              <a:spcBef>
                <a:spcPts val="45"/>
              </a:spcBef>
            </a:pPr>
            <a:r>
              <a:rPr b="1" i="1" lang="en-US" sz="900" spc="-1" strike="noStrike">
                <a:solidFill>
                  <a:srgbClr val="000000"/>
                </a:solidFill>
                <a:latin typeface="Aquawax"/>
              </a:rPr>
              <a:t>Source: </a:t>
            </a:r>
            <a:r>
              <a:rPr b="0" i="1" lang="en-US" sz="900" spc="-1" strike="noStrike">
                <a:solidFill>
                  <a:srgbClr val="000000"/>
                </a:solidFill>
                <a:latin typeface="Aquawax"/>
              </a:rPr>
              <a:t>Johns Hopkins University</a:t>
            </a:r>
            <a:r>
              <a:rPr b="1" i="1" lang="en-US" sz="900" spc="-1" strike="noStrike">
                <a:solidFill>
                  <a:srgbClr val="000000"/>
                </a:solidFill>
                <a:latin typeface="Aquawax"/>
              </a:rPr>
              <a:t>; </a:t>
            </a:r>
            <a:r>
              <a:rPr b="0" i="1" lang="en-US" sz="900" spc="-1" strike="noStrike">
                <a:solidFill>
                  <a:srgbClr val="000000"/>
                </a:solidFill>
                <a:latin typeface="Aquawax"/>
              </a:rPr>
              <a:t>Our World in Data</a:t>
            </a:r>
            <a:endParaRPr b="0" lang="es-UY" sz="900" spc="-1" strike="noStrike">
              <a:latin typeface="Arial"/>
            </a:endParaRPr>
          </a:p>
        </p:txBody>
      </p:sp>
      <p:grpSp>
        <p:nvGrpSpPr>
          <p:cNvPr id="148" name="Group 9"/>
          <p:cNvGrpSpPr/>
          <p:nvPr/>
        </p:nvGrpSpPr>
        <p:grpSpPr>
          <a:xfrm>
            <a:off x="4954320" y="1577160"/>
            <a:ext cx="4189320" cy="4694760"/>
            <a:chOff x="4954320" y="1577160"/>
            <a:chExt cx="4189320" cy="4694760"/>
          </a:xfrm>
        </p:grpSpPr>
        <p:graphicFrame>
          <p:nvGraphicFramePr>
            <p:cNvPr id="149" name="Gráfico 22"/>
            <p:cNvGraphicFramePr/>
            <p:nvPr/>
          </p:nvGraphicFramePr>
          <p:xfrm>
            <a:off x="4954320" y="1577160"/>
            <a:ext cx="4189320" cy="4694760"/>
          </p:xfrm>
          <a:graphic>
            <a:graphicData uri="http://schemas.openxmlformats.org/drawingml/2006/chart">
              <c:chart xmlns:c="http://schemas.openxmlformats.org/drawingml/2006/chart" xmlns:r="http://schemas.openxmlformats.org/officeDocument/2006/relationships" r:id="rId2"/>
            </a:graphicData>
          </a:graphic>
        </p:graphicFrame>
        <p:sp>
          <p:nvSpPr>
            <p:cNvPr id="150" name="CustomShape 10"/>
            <p:cNvSpPr/>
            <p:nvPr/>
          </p:nvSpPr>
          <p:spPr>
            <a:xfrm flipH="1" flipV="1">
              <a:off x="8646120" y="5731560"/>
              <a:ext cx="155520" cy="332280"/>
            </a:xfrm>
            <a:custGeom>
              <a:avLst/>
              <a:gdLst/>
              <a:ahLst/>
              <a:rect l="l" t="t" r="r" b="b"/>
              <a:pathLst>
                <a:path w="21600" h="21600">
                  <a:moveTo>
                    <a:pt x="0" y="0"/>
                  </a:moveTo>
                  <a:lnTo>
                    <a:pt x="21600" y="21600"/>
                  </a:lnTo>
                </a:path>
              </a:pathLst>
            </a:custGeom>
            <a:noFill/>
            <a:ln w="9360">
              <a:solidFill>
                <a:srgbClr val="0036a4"/>
              </a:solidFill>
              <a:round/>
              <a:tailEnd len="med" type="triangle" w="med"/>
            </a:ln>
          </p:spPr>
          <p:style>
            <a:lnRef idx="0"/>
            <a:fillRef idx="0"/>
            <a:effectRef idx="0"/>
            <a:fontRef idx="minor"/>
          </p:style>
        </p:sp>
        <p:sp>
          <p:nvSpPr>
            <p:cNvPr id="151" name="CustomShape 11"/>
            <p:cNvSpPr/>
            <p:nvPr/>
          </p:nvSpPr>
          <p:spPr>
            <a:xfrm>
              <a:off x="8291520" y="6065280"/>
              <a:ext cx="829440" cy="190440"/>
            </a:xfrm>
            <a:prstGeom prst="rect">
              <a:avLst/>
            </a:prstGeom>
            <a:solidFill>
              <a:srgbClr val="004a96"/>
            </a:solidFill>
            <a:ln w="25560">
              <a:noFill/>
            </a:ln>
          </p:spPr>
          <p:style>
            <a:lnRef idx="0"/>
            <a:fillRef idx="0"/>
            <a:effectRef idx="0"/>
            <a:fontRef idx="minor"/>
          </p:style>
          <p:txBody>
            <a:bodyPr lIns="90000" rIns="90000" tIns="45000" bIns="45000" anchor="ctr">
              <a:noAutofit/>
            </a:bodyPr>
            <a:p>
              <a:pPr algn="ctr">
                <a:lnSpc>
                  <a:spcPct val="100000"/>
                </a:lnSpc>
              </a:pPr>
              <a:r>
                <a:rPr b="0" lang="es-ES" sz="1100" spc="-1" strike="noStrike">
                  <a:solidFill>
                    <a:srgbClr val="ffffff"/>
                  </a:solidFill>
                  <a:latin typeface="Aquawax"/>
                </a:rPr>
                <a:t>Uruguay</a:t>
              </a:r>
              <a:endParaRPr b="0" lang="es-UY" sz="1100" spc="-1" strike="noStrike">
                <a:latin typeface="Arial"/>
              </a:endParaRPr>
            </a:p>
          </p:txBody>
        </p:sp>
      </p:grpSp>
      <p:grpSp>
        <p:nvGrpSpPr>
          <p:cNvPr id="152" name="Group 12"/>
          <p:cNvGrpSpPr/>
          <p:nvPr/>
        </p:nvGrpSpPr>
        <p:grpSpPr>
          <a:xfrm>
            <a:off x="4930920" y="1007280"/>
            <a:ext cx="4236120" cy="396000"/>
            <a:chOff x="4930920" y="1007280"/>
            <a:chExt cx="4236120" cy="396000"/>
          </a:xfrm>
        </p:grpSpPr>
        <p:sp>
          <p:nvSpPr>
            <p:cNvPr id="153" name="CustomShape 13"/>
            <p:cNvSpPr/>
            <p:nvPr/>
          </p:nvSpPr>
          <p:spPr>
            <a:xfrm>
              <a:off x="4930920" y="1007280"/>
              <a:ext cx="4192920" cy="2509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Covid 19-related deaths per million population</a:t>
              </a:r>
              <a:endParaRPr b="0" lang="es-UY" sz="1400" spc="-1" strike="noStrike">
                <a:latin typeface="Arial"/>
              </a:endParaRPr>
            </a:p>
          </p:txBody>
        </p:sp>
        <p:sp>
          <p:nvSpPr>
            <p:cNvPr id="154" name="CustomShape 14"/>
            <p:cNvSpPr/>
            <p:nvPr/>
          </p:nvSpPr>
          <p:spPr>
            <a:xfrm>
              <a:off x="4930920" y="1250640"/>
              <a:ext cx="4236120" cy="152640"/>
            </a:xfrm>
            <a:prstGeom prst="rect">
              <a:avLst/>
            </a:prstGeom>
            <a:solidFill>
              <a:schemeClr val="bg1"/>
            </a:solid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latin typeface="Aquawax"/>
                </a:rPr>
                <a:t>(As of September 9</a:t>
              </a:r>
              <a:r>
                <a:rPr b="0" lang="en-US" sz="1000" spc="-1" strike="noStrike" baseline="30000">
                  <a:solidFill>
                    <a:srgbClr val="000000"/>
                  </a:solidFill>
                  <a:latin typeface="Aquawax"/>
                </a:rPr>
                <a:t>th</a:t>
              </a:r>
              <a:r>
                <a:rPr b="0" lang="en-US" sz="1000" spc="-1" strike="noStrike">
                  <a:solidFill>
                    <a:srgbClr val="000000"/>
                  </a:solidFill>
                  <a:latin typeface="Aquawax"/>
                </a:rPr>
                <a:t>, 2020</a:t>
              </a:r>
              <a:r>
                <a:rPr b="0" lang="en-US" sz="1000" spc="-1" strike="noStrike">
                  <a:latin typeface="Aquawax"/>
                </a:rPr>
                <a:t>)</a:t>
              </a:r>
              <a:endParaRPr b="0" lang="es-UY" sz="1000" spc="-1" strike="noStrike">
                <a:latin typeface="Arial"/>
              </a:endParaRPr>
            </a:p>
          </p:txBody>
        </p:sp>
      </p:grpSp>
      <p:sp>
        <p:nvSpPr>
          <p:cNvPr id="155" name="Line 15"/>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156" name="TextShape 16"/>
          <p:cNvSpPr txBox="1"/>
          <p:nvPr/>
        </p:nvSpPr>
        <p:spPr>
          <a:xfrm>
            <a:off x="6458040" y="6356520"/>
            <a:ext cx="2057040" cy="364680"/>
          </a:xfrm>
          <a:prstGeom prst="rect">
            <a:avLst/>
          </a:prstGeom>
          <a:noFill/>
          <a:ln>
            <a:noFill/>
          </a:ln>
        </p:spPr>
        <p:txBody>
          <a:bodyPr anchor="ctr">
            <a:noAutofit/>
          </a:bodyPr>
          <a:p>
            <a:pPr algn="r">
              <a:lnSpc>
                <a:spcPct val="100000"/>
              </a:lnSpc>
            </a:pPr>
            <a:fld id="{45A3D624-EBEC-4A7B-BE05-51FA4B0A61AE}" type="slidenum">
              <a:rPr b="0" lang="es-ES" sz="1200" spc="-1" strike="noStrike">
                <a:solidFill>
                  <a:srgbClr val="8b8b8b"/>
                </a:solidFill>
                <a:latin typeface="Calibri"/>
              </a:rPr>
              <a:t>1</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9" name="TextShape 1"/>
          <p:cNvSpPr txBox="1"/>
          <p:nvPr/>
        </p:nvSpPr>
        <p:spPr>
          <a:xfrm>
            <a:off x="6458040" y="6356520"/>
            <a:ext cx="2057040" cy="364680"/>
          </a:xfrm>
          <a:prstGeom prst="rect">
            <a:avLst/>
          </a:prstGeom>
          <a:noFill/>
          <a:ln>
            <a:noFill/>
          </a:ln>
        </p:spPr>
        <p:txBody>
          <a:bodyPr anchor="ctr">
            <a:noAutofit/>
          </a:bodyPr>
          <a:p>
            <a:pPr algn="r">
              <a:lnSpc>
                <a:spcPct val="100000"/>
              </a:lnSpc>
            </a:pPr>
            <a:fld id="{4A2E807B-3987-47B6-8162-0F4050EABF69}" type="slidenum">
              <a:rPr b="0" lang="es-ES" sz="1200" spc="-1" strike="noStrike">
                <a:solidFill>
                  <a:srgbClr val="8b8b8b"/>
                </a:solidFill>
                <a:latin typeface="Calibri"/>
              </a:rPr>
              <a:t>&lt;número&gt;</a:t>
            </a:fld>
            <a:endParaRPr b="0" lang="es-UY" sz="1200" spc="-1" strike="noStrike">
              <a:latin typeface="Times New Roman"/>
            </a:endParaRPr>
          </a:p>
        </p:txBody>
      </p:sp>
      <p:sp>
        <p:nvSpPr>
          <p:cNvPr id="440" name="Line 2"/>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grpSp>
        <p:nvGrpSpPr>
          <p:cNvPr id="441" name="Group 3"/>
          <p:cNvGrpSpPr/>
          <p:nvPr/>
        </p:nvGrpSpPr>
        <p:grpSpPr>
          <a:xfrm>
            <a:off x="159840" y="866520"/>
            <a:ext cx="3992400" cy="441360"/>
            <a:chOff x="159840" y="866520"/>
            <a:chExt cx="3992400" cy="441360"/>
          </a:xfrm>
        </p:grpSpPr>
        <p:sp>
          <p:nvSpPr>
            <p:cNvPr id="442" name="CustomShape 4"/>
            <p:cNvSpPr/>
            <p:nvPr/>
          </p:nvSpPr>
          <p:spPr>
            <a:xfrm>
              <a:off x="159840" y="866520"/>
              <a:ext cx="3992400" cy="3056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Call rate and Monetary Policy Rate (MPR)</a:t>
              </a:r>
              <a:endParaRPr b="0" lang="es-UY" sz="1400" spc="-1" strike="noStrike">
                <a:latin typeface="Arial"/>
              </a:endParaRPr>
            </a:p>
          </p:txBody>
        </p:sp>
        <p:sp>
          <p:nvSpPr>
            <p:cNvPr id="443" name="CustomShape 5"/>
            <p:cNvSpPr/>
            <p:nvPr/>
          </p:nvSpPr>
          <p:spPr>
            <a:xfrm>
              <a:off x="217800" y="1155240"/>
              <a:ext cx="254232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(In %)</a:t>
              </a:r>
              <a:endParaRPr b="0" lang="es-UY" sz="1000" spc="-1" strike="noStrike">
                <a:latin typeface="Arial"/>
              </a:endParaRPr>
            </a:p>
          </p:txBody>
        </p:sp>
      </p:grpSp>
      <p:grpSp>
        <p:nvGrpSpPr>
          <p:cNvPr id="444" name="Group 6"/>
          <p:cNvGrpSpPr/>
          <p:nvPr/>
        </p:nvGrpSpPr>
        <p:grpSpPr>
          <a:xfrm>
            <a:off x="0" y="1476000"/>
            <a:ext cx="5095800" cy="4809600"/>
            <a:chOff x="0" y="1476000"/>
            <a:chExt cx="5095800" cy="4809600"/>
          </a:xfrm>
        </p:grpSpPr>
        <p:graphicFrame>
          <p:nvGraphicFramePr>
            <p:cNvPr id="445" name="Gráfico 6"/>
            <p:cNvGraphicFramePr/>
            <p:nvPr/>
          </p:nvGraphicFramePr>
          <p:xfrm>
            <a:off x="0" y="1476000"/>
            <a:ext cx="4571640" cy="4809600"/>
          </p:xfrm>
          <a:graphic>
            <a:graphicData uri="http://schemas.openxmlformats.org/drawingml/2006/chart">
              <c:chart xmlns:c="http://schemas.openxmlformats.org/drawingml/2006/chart" xmlns:r="http://schemas.openxmlformats.org/officeDocument/2006/relationships" r:id="rId1"/>
            </a:graphicData>
          </a:graphic>
        </p:graphicFrame>
        <p:sp>
          <p:nvSpPr>
            <p:cNvPr id="446" name="CustomShape 7"/>
            <p:cNvSpPr/>
            <p:nvPr/>
          </p:nvSpPr>
          <p:spPr>
            <a:xfrm>
              <a:off x="4256640" y="5969520"/>
              <a:ext cx="839160" cy="2577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1100" spc="-1" strike="noStrike">
                  <a:solidFill>
                    <a:srgbClr val="000000"/>
                  </a:solidFill>
                  <a:latin typeface="Aquawax"/>
                </a:rPr>
                <a:t>Set-20</a:t>
              </a:r>
              <a:endParaRPr b="0" lang="es-UY" sz="1100" spc="-1" strike="noStrike">
                <a:latin typeface="Arial"/>
              </a:endParaRPr>
            </a:p>
          </p:txBody>
        </p:sp>
      </p:grpSp>
      <p:sp>
        <p:nvSpPr>
          <p:cNvPr id="447" name="CustomShape 8"/>
          <p:cNvSpPr/>
          <p:nvPr/>
        </p:nvSpPr>
        <p:spPr>
          <a:xfrm>
            <a:off x="129600" y="6454800"/>
            <a:ext cx="4442040" cy="169560"/>
          </a:xfrm>
          <a:prstGeom prst="rect">
            <a:avLst/>
          </a:prstGeom>
          <a:noFill/>
          <a:ln>
            <a:noFill/>
          </a:ln>
        </p:spPr>
        <p:style>
          <a:lnRef idx="0"/>
          <a:fillRef idx="0"/>
          <a:effectRef idx="0"/>
          <a:fontRef idx="minor"/>
        </p:style>
        <p:txBody>
          <a:bodyPr lIns="46080" rIns="46080" tIns="23040" bIns="23040" anchor="b">
            <a:spAutoFit/>
          </a:bodyPr>
          <a:p>
            <a:pPr>
              <a:lnSpc>
                <a:spcPct val="90000"/>
              </a:lnSpc>
              <a:spcBef>
                <a:spcPts val="45"/>
              </a:spcBef>
            </a:pPr>
            <a:r>
              <a:rPr b="1" i="1" lang="en-GB" sz="900" spc="-1" strike="noStrike">
                <a:solidFill>
                  <a:srgbClr val="000000"/>
                </a:solidFill>
                <a:latin typeface="Aquawax"/>
              </a:rPr>
              <a:t>Source:</a:t>
            </a:r>
            <a:r>
              <a:rPr b="0" i="1" lang="en-GB" sz="900" spc="-1" strike="noStrike">
                <a:solidFill>
                  <a:srgbClr val="000000"/>
                </a:solidFill>
                <a:latin typeface="Aquawax"/>
              </a:rPr>
              <a:t> Central Bank of Uruguay, Electronic Stock Exchange of Uruguay</a:t>
            </a:r>
            <a:endParaRPr b="0" lang="es-UY" sz="900" spc="-1" strike="noStrike">
              <a:latin typeface="Arial"/>
            </a:endParaRPr>
          </a:p>
        </p:txBody>
      </p:sp>
      <p:grpSp>
        <p:nvGrpSpPr>
          <p:cNvPr id="448" name="Group 9"/>
          <p:cNvGrpSpPr/>
          <p:nvPr/>
        </p:nvGrpSpPr>
        <p:grpSpPr>
          <a:xfrm>
            <a:off x="4853160" y="866520"/>
            <a:ext cx="3992400" cy="441360"/>
            <a:chOff x="4853160" y="866520"/>
            <a:chExt cx="3992400" cy="441360"/>
          </a:xfrm>
        </p:grpSpPr>
        <p:sp>
          <p:nvSpPr>
            <p:cNvPr id="449" name="CustomShape 10"/>
            <p:cNvSpPr/>
            <p:nvPr/>
          </p:nvSpPr>
          <p:spPr>
            <a:xfrm>
              <a:off x="4853160" y="866520"/>
              <a:ext cx="3992400" cy="3056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CBU-Bills auction interest rates during 2020</a:t>
              </a:r>
              <a:endParaRPr b="0" lang="es-UY" sz="1400" spc="-1" strike="noStrike">
                <a:latin typeface="Arial"/>
              </a:endParaRPr>
            </a:p>
          </p:txBody>
        </p:sp>
        <p:sp>
          <p:nvSpPr>
            <p:cNvPr id="450" name="CustomShape 11"/>
            <p:cNvSpPr/>
            <p:nvPr/>
          </p:nvSpPr>
          <p:spPr>
            <a:xfrm>
              <a:off x="4911120" y="1155240"/>
              <a:ext cx="254232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(Average, in %)</a:t>
              </a:r>
              <a:endParaRPr b="0" lang="es-UY" sz="1000" spc="-1" strike="noStrike">
                <a:latin typeface="Arial"/>
              </a:endParaRPr>
            </a:p>
          </p:txBody>
        </p:sp>
      </p:grpSp>
      <p:sp>
        <p:nvSpPr>
          <p:cNvPr id="451" name="CustomShape 12"/>
          <p:cNvSpPr/>
          <p:nvPr/>
        </p:nvSpPr>
        <p:spPr>
          <a:xfrm>
            <a:off x="4370400" y="4824000"/>
            <a:ext cx="540360" cy="2502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1050" spc="-1" strike="noStrike">
                <a:solidFill>
                  <a:srgbClr val="ed7d31"/>
                </a:solidFill>
                <a:latin typeface="Aquawax"/>
              </a:rPr>
              <a:t>4.5%</a:t>
            </a:r>
            <a:endParaRPr b="0" lang="es-UY" sz="1050" spc="-1" strike="noStrike">
              <a:latin typeface="Arial"/>
            </a:endParaRPr>
          </a:p>
        </p:txBody>
      </p:sp>
      <p:sp>
        <p:nvSpPr>
          <p:cNvPr id="452" name="TextShape 13"/>
          <p:cNvSpPr txBox="1"/>
          <p:nvPr/>
        </p:nvSpPr>
        <p:spPr>
          <a:xfrm>
            <a:off x="120600" y="66600"/>
            <a:ext cx="8784720" cy="675360"/>
          </a:xfrm>
          <a:prstGeom prst="rect">
            <a:avLst/>
          </a:prstGeom>
          <a:noFill/>
          <a:ln>
            <a:noFill/>
          </a:ln>
        </p:spPr>
        <p:txBody>
          <a:bodyPr anchor="ctr">
            <a:noAutofit/>
          </a:bodyPr>
          <a:p>
            <a:pPr algn="ctr">
              <a:lnSpc>
                <a:spcPct val="90000"/>
              </a:lnSpc>
            </a:pPr>
            <a:r>
              <a:rPr b="1" lang="en-US" sz="2200" spc="-1" strike="noStrike">
                <a:solidFill>
                  <a:srgbClr val="004a96"/>
                </a:solidFill>
                <a:latin typeface="Aquawax Black"/>
              </a:rPr>
              <a:t>Impact of changes to short term interest rate as policy instrument</a:t>
            </a:r>
            <a:endParaRPr b="0" lang="en-US" sz="2200" spc="-1" strike="noStrike">
              <a:solidFill>
                <a:srgbClr val="000000"/>
              </a:solidFill>
              <a:latin typeface="Calibri"/>
            </a:endParaRPr>
          </a:p>
        </p:txBody>
      </p:sp>
      <p:graphicFrame>
        <p:nvGraphicFramePr>
          <p:cNvPr id="453" name="6 Gráfico"/>
          <p:cNvGraphicFramePr/>
          <p:nvPr/>
        </p:nvGraphicFramePr>
        <p:xfrm>
          <a:off x="4987080" y="1456560"/>
          <a:ext cx="3918240" cy="4763880"/>
        </p:xfrm>
        <a:graphic>
          <a:graphicData uri="http://schemas.openxmlformats.org/drawingml/2006/chart">
            <c:chart xmlns:c="http://schemas.openxmlformats.org/drawingml/2006/chart" xmlns:r="http://schemas.openxmlformats.org/officeDocument/2006/relationships" r:id="rId2"/>
          </a:graphicData>
        </a:graphic>
      </p:graphicFrame>
      <p:sp>
        <p:nvSpPr>
          <p:cNvPr id="454" name="CustomShape 14"/>
          <p:cNvSpPr/>
          <p:nvPr/>
        </p:nvSpPr>
        <p:spPr>
          <a:xfrm>
            <a:off x="6458040" y="6180120"/>
            <a:ext cx="1309680" cy="196920"/>
          </a:xfrm>
          <a:prstGeom prst="rect">
            <a:avLst/>
          </a:prstGeom>
          <a:noFill/>
          <a:ln>
            <a:noFill/>
          </a:ln>
        </p:spPr>
        <p:style>
          <a:lnRef idx="0"/>
          <a:fillRef idx="0"/>
          <a:effectRef idx="0"/>
          <a:fontRef idx="minor"/>
        </p:style>
        <p:txBody>
          <a:bodyPr lIns="46080" rIns="46080" tIns="23040" bIns="23040" anchor="b">
            <a:spAutoFit/>
          </a:bodyPr>
          <a:p>
            <a:pPr>
              <a:lnSpc>
                <a:spcPct val="90000"/>
              </a:lnSpc>
              <a:spcBef>
                <a:spcPts val="54"/>
              </a:spcBef>
            </a:pPr>
            <a:r>
              <a:rPr b="1" i="1" lang="en-GB" sz="1100" spc="-1" strike="noStrike">
                <a:solidFill>
                  <a:srgbClr val="000000"/>
                </a:solidFill>
                <a:latin typeface="Aquawax"/>
              </a:rPr>
              <a:t>Maturity (in days)</a:t>
            </a:r>
            <a:endParaRPr b="0" lang="es-UY" sz="1100" spc="-1" strike="noStrike">
              <a:latin typeface="Arial"/>
            </a:endParaRPr>
          </a:p>
        </p:txBody>
      </p:sp>
      <p:sp>
        <p:nvSpPr>
          <p:cNvPr id="455" name="CustomShape 15"/>
          <p:cNvSpPr/>
          <p:nvPr/>
        </p:nvSpPr>
        <p:spPr>
          <a:xfrm flipH="1" flipV="1">
            <a:off x="7165440" y="4379040"/>
            <a:ext cx="169560" cy="296280"/>
          </a:xfrm>
          <a:custGeom>
            <a:avLst/>
            <a:gdLst/>
            <a:ahLst/>
            <a:rect l="l" t="t" r="r" b="b"/>
            <a:pathLst>
              <a:path w="21600" h="21600">
                <a:moveTo>
                  <a:pt x="0" y="0"/>
                </a:moveTo>
                <a:lnTo>
                  <a:pt x="21600" y="21600"/>
                </a:lnTo>
              </a:path>
            </a:pathLst>
          </a:custGeom>
          <a:noFill/>
          <a:ln>
            <a:solidFill>
              <a:srgbClr val="002060"/>
            </a:solidFill>
            <a:tailEnd len="med" type="triangle" w="med"/>
          </a:ln>
        </p:spPr>
        <p:style>
          <a:lnRef idx="1">
            <a:schemeClr val="accent1"/>
          </a:lnRef>
          <a:fillRef idx="0">
            <a:schemeClr val="accent1"/>
          </a:fillRef>
          <a:effectRef idx="0">
            <a:schemeClr val="accent1"/>
          </a:effectRef>
          <a:fontRef idx="minor"/>
        </p:style>
      </p:sp>
      <p:sp>
        <p:nvSpPr>
          <p:cNvPr id="456" name="CustomShape 16"/>
          <p:cNvSpPr/>
          <p:nvPr/>
        </p:nvSpPr>
        <p:spPr>
          <a:xfrm>
            <a:off x="6946560" y="4608360"/>
            <a:ext cx="1212840" cy="42516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s-ES" sz="1100" spc="-1" strike="noStrike">
                <a:solidFill>
                  <a:srgbClr val="1f4e79"/>
                </a:solidFill>
                <a:latin typeface="Aquawax"/>
              </a:rPr>
              <a:t>2</a:t>
            </a:r>
            <a:r>
              <a:rPr b="1" lang="es-ES" sz="1100" spc="-1" strike="noStrike" baseline="30000">
                <a:solidFill>
                  <a:srgbClr val="1f4e79"/>
                </a:solidFill>
                <a:latin typeface="Aquawax"/>
              </a:rPr>
              <a:t>nd</a:t>
            </a:r>
            <a:r>
              <a:rPr b="1" lang="es-ES" sz="1100" spc="-1" strike="noStrike">
                <a:solidFill>
                  <a:srgbClr val="1f4e79"/>
                </a:solidFill>
                <a:latin typeface="Aquawax"/>
              </a:rPr>
              <a:t> week of September</a:t>
            </a:r>
            <a:endParaRPr b="0" lang="es-UY" sz="1100" spc="-1" strike="noStrike">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7"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458" name="TextShape 2"/>
          <p:cNvSpPr txBox="1"/>
          <p:nvPr/>
        </p:nvSpPr>
        <p:spPr>
          <a:xfrm>
            <a:off x="0" y="144000"/>
            <a:ext cx="9143640" cy="561600"/>
          </a:xfrm>
          <a:prstGeom prst="rect">
            <a:avLst/>
          </a:prstGeom>
          <a:noFill/>
          <a:ln>
            <a:noFill/>
          </a:ln>
        </p:spPr>
        <p:txBody>
          <a:bodyPr anchor="ctr">
            <a:noAutofit/>
          </a:bodyPr>
          <a:p>
            <a:pPr algn="ctr">
              <a:lnSpc>
                <a:spcPct val="90000"/>
              </a:lnSpc>
            </a:pPr>
            <a:r>
              <a:rPr b="1" lang="en-US" sz="2200" spc="-1" strike="noStrike">
                <a:solidFill>
                  <a:srgbClr val="004a96"/>
                </a:solidFill>
                <a:latin typeface="Aquawax Black"/>
              </a:rPr>
              <a:t>Floating exchange as a shock absorber; Central Bank intervenes on both sides of the market to smooth out undue volatility</a:t>
            </a:r>
            <a:endParaRPr b="0" lang="en-US" sz="2200" spc="-1" strike="noStrike">
              <a:solidFill>
                <a:srgbClr val="000000"/>
              </a:solidFill>
              <a:latin typeface="Calibri"/>
            </a:endParaRPr>
          </a:p>
        </p:txBody>
      </p:sp>
      <p:grpSp>
        <p:nvGrpSpPr>
          <p:cNvPr id="459" name="Group 3"/>
          <p:cNvGrpSpPr/>
          <p:nvPr/>
        </p:nvGrpSpPr>
        <p:grpSpPr>
          <a:xfrm>
            <a:off x="194040" y="987480"/>
            <a:ext cx="4174200" cy="542520"/>
            <a:chOff x="194040" y="987480"/>
            <a:chExt cx="4174200" cy="542520"/>
          </a:xfrm>
        </p:grpSpPr>
        <p:sp>
          <p:nvSpPr>
            <p:cNvPr id="460" name="CustomShape 4"/>
            <p:cNvSpPr/>
            <p:nvPr/>
          </p:nvSpPr>
          <p:spPr>
            <a:xfrm>
              <a:off x="194040" y="1392480"/>
              <a:ext cx="3802680" cy="13752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181"/>
                </a:spcBef>
              </a:pPr>
              <a:r>
                <a:rPr b="0" lang="en-US" sz="900" spc="-1" strike="noStrike">
                  <a:solidFill>
                    <a:srgbClr val="000000"/>
                  </a:solidFill>
                  <a:latin typeface="Aquawax"/>
                </a:rPr>
                <a:t>(Change since February 19</a:t>
              </a:r>
              <a:r>
                <a:rPr b="0" lang="en-US" sz="900" spc="-1" strike="noStrike" baseline="30000">
                  <a:solidFill>
                    <a:srgbClr val="000000"/>
                  </a:solidFill>
                  <a:latin typeface="Aquawax"/>
                </a:rPr>
                <a:t>th</a:t>
              </a:r>
              <a:r>
                <a:rPr b="0" lang="en-US" sz="900" spc="-1" strike="noStrike">
                  <a:solidFill>
                    <a:srgbClr val="000000"/>
                  </a:solidFill>
                  <a:latin typeface="Aquawax"/>
                </a:rPr>
                <a:t>, through September 11</a:t>
              </a:r>
              <a:r>
                <a:rPr b="0" lang="en-US" sz="900" spc="-1" strike="noStrike" baseline="30000">
                  <a:solidFill>
                    <a:srgbClr val="000000"/>
                  </a:solidFill>
                  <a:latin typeface="Aquawax"/>
                </a:rPr>
                <a:t>th</a:t>
              </a:r>
              <a:r>
                <a:rPr b="0" lang="en-US" sz="900" spc="-1" strike="noStrike">
                  <a:solidFill>
                    <a:srgbClr val="000000"/>
                  </a:solidFill>
                  <a:latin typeface="Aquawax"/>
                </a:rPr>
                <a:t>, 2020, in %)</a:t>
              </a:r>
              <a:endParaRPr b="0" lang="es-UY" sz="900" spc="-1" strike="noStrike">
                <a:latin typeface="Arial"/>
              </a:endParaRPr>
            </a:p>
          </p:txBody>
        </p:sp>
        <p:sp>
          <p:nvSpPr>
            <p:cNvPr id="461" name="CustomShape 5"/>
            <p:cNvSpPr/>
            <p:nvPr/>
          </p:nvSpPr>
          <p:spPr>
            <a:xfrm>
              <a:off x="194040" y="987480"/>
              <a:ext cx="4174200" cy="35388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Currency performance vs USD since Covid-19 </a:t>
              </a:r>
              <a:endParaRPr b="0" lang="es-UY" sz="1400" spc="-1" strike="noStrike">
                <a:latin typeface="Arial"/>
              </a:endParaRPr>
            </a:p>
            <a:p>
              <a:pPr>
                <a:lnSpc>
                  <a:spcPct val="100000"/>
                </a:lnSpc>
              </a:pPr>
              <a:r>
                <a:rPr b="1" lang="en-US" sz="1400" spc="-1" strike="noStrike" u="sng">
                  <a:solidFill>
                    <a:srgbClr val="000000"/>
                  </a:solidFill>
                  <a:uFillTx/>
                  <a:latin typeface="Aquawax"/>
                </a:rPr>
                <a:t>world outbreak</a:t>
              </a:r>
              <a:endParaRPr b="0" lang="es-UY" sz="1400" spc="-1" strike="noStrike">
                <a:latin typeface="Arial"/>
              </a:endParaRPr>
            </a:p>
          </p:txBody>
        </p:sp>
      </p:grpSp>
      <p:graphicFrame>
        <p:nvGraphicFramePr>
          <p:cNvPr id="462" name="Gráfico 8"/>
          <p:cNvGraphicFramePr/>
          <p:nvPr/>
        </p:nvGraphicFramePr>
        <p:xfrm>
          <a:off x="194040" y="1734120"/>
          <a:ext cx="3912840" cy="4458240"/>
        </p:xfrm>
        <a:graphic>
          <a:graphicData uri="http://schemas.openxmlformats.org/drawingml/2006/chart">
            <c:chart xmlns:c="http://schemas.openxmlformats.org/drawingml/2006/chart" xmlns:r="http://schemas.openxmlformats.org/officeDocument/2006/relationships" r:id="rId1"/>
          </a:graphicData>
        </a:graphic>
      </p:graphicFrame>
      <p:sp>
        <p:nvSpPr>
          <p:cNvPr id="463" name="CustomShape 6"/>
          <p:cNvSpPr/>
          <p:nvPr/>
        </p:nvSpPr>
        <p:spPr>
          <a:xfrm>
            <a:off x="194040" y="6586920"/>
            <a:ext cx="3931920" cy="205560"/>
          </a:xfrm>
          <a:prstGeom prst="rect">
            <a:avLst/>
          </a:prstGeom>
          <a:noFill/>
          <a:ln>
            <a:noFill/>
          </a:ln>
        </p:spPr>
        <p:style>
          <a:lnRef idx="0"/>
          <a:fillRef idx="0"/>
          <a:effectRef idx="0"/>
          <a:fontRef idx="minor"/>
        </p:style>
        <p:txBody>
          <a:bodyPr lIns="82080" rIns="82080" tIns="41040" bIns="41040" anchor="b">
            <a:spAutoFit/>
          </a:bodyPr>
          <a:p>
            <a:pPr>
              <a:lnSpc>
                <a:spcPct val="90000"/>
              </a:lnSpc>
              <a:spcBef>
                <a:spcPts val="45"/>
              </a:spcBef>
            </a:pPr>
            <a:r>
              <a:rPr b="1" i="1" lang="en-US" sz="900" spc="-1" strike="noStrike">
                <a:solidFill>
                  <a:srgbClr val="000000"/>
                </a:solidFill>
                <a:latin typeface="Aquawax"/>
              </a:rPr>
              <a:t>Source</a:t>
            </a:r>
            <a:r>
              <a:rPr b="0" i="1" lang="en-US" sz="900" spc="-1" strike="noStrike">
                <a:solidFill>
                  <a:srgbClr val="000000"/>
                </a:solidFill>
                <a:latin typeface="Aquawax"/>
              </a:rPr>
              <a:t>: Bloomberg; Central Bank of Uruguay</a:t>
            </a:r>
            <a:endParaRPr b="0" lang="es-UY" sz="900" spc="-1" strike="noStrike">
              <a:latin typeface="Arial"/>
            </a:endParaRPr>
          </a:p>
        </p:txBody>
      </p:sp>
      <p:sp>
        <p:nvSpPr>
          <p:cNvPr id="464" name="CustomShape 7"/>
          <p:cNvSpPr/>
          <p:nvPr/>
        </p:nvSpPr>
        <p:spPr>
          <a:xfrm>
            <a:off x="1338120" y="6019560"/>
            <a:ext cx="914040" cy="29592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1" lang="es-ES" sz="1100" spc="-1" strike="noStrike">
                <a:solidFill>
                  <a:srgbClr val="c00000"/>
                </a:solidFill>
                <a:latin typeface="Aquawax"/>
              </a:rPr>
              <a:t>Apreciation</a:t>
            </a:r>
            <a:endParaRPr b="0" lang="es-UY" sz="1100" spc="-1" strike="noStrike">
              <a:latin typeface="Arial"/>
            </a:endParaRPr>
          </a:p>
        </p:txBody>
      </p:sp>
      <p:sp>
        <p:nvSpPr>
          <p:cNvPr id="465" name="CustomShape 8"/>
          <p:cNvSpPr/>
          <p:nvPr/>
        </p:nvSpPr>
        <p:spPr>
          <a:xfrm>
            <a:off x="2745360" y="6019560"/>
            <a:ext cx="914040" cy="295920"/>
          </a:xfrm>
          <a:prstGeom prst="rect">
            <a:avLst/>
          </a:prstGeom>
          <a:noFill/>
          <a:ln>
            <a:noFill/>
          </a:ln>
        </p:spPr>
        <p:style>
          <a:lnRef idx="0"/>
          <a:fillRef idx="0"/>
          <a:effectRef idx="0"/>
          <a:fontRef idx="minor"/>
        </p:style>
        <p:txBody>
          <a:bodyPr wrap="none" lIns="90000" rIns="90000" tIns="45000" bIns="45000">
            <a:noAutofit/>
          </a:bodyPr>
          <a:p>
            <a:pPr>
              <a:lnSpc>
                <a:spcPct val="100000"/>
              </a:lnSpc>
            </a:pPr>
            <a:r>
              <a:rPr b="1" lang="es-ES" sz="1100" spc="-1" strike="noStrike">
                <a:solidFill>
                  <a:srgbClr val="c00000"/>
                </a:solidFill>
                <a:latin typeface="Aquawax"/>
              </a:rPr>
              <a:t>Depreciation</a:t>
            </a:r>
            <a:endParaRPr b="0" lang="es-UY" sz="1100" spc="-1" strike="noStrike">
              <a:latin typeface="Arial"/>
            </a:endParaRPr>
          </a:p>
        </p:txBody>
      </p:sp>
      <p:sp>
        <p:nvSpPr>
          <p:cNvPr id="466" name="CustomShape 9"/>
          <p:cNvSpPr/>
          <p:nvPr/>
        </p:nvSpPr>
        <p:spPr>
          <a:xfrm>
            <a:off x="4412160" y="1029240"/>
            <a:ext cx="4621320" cy="2653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Uruguay: exchange rate and Central Bank FX intervention</a:t>
            </a:r>
            <a:endParaRPr b="0" lang="es-UY" sz="1400" spc="-1" strike="noStrike">
              <a:latin typeface="Arial"/>
            </a:endParaRPr>
          </a:p>
        </p:txBody>
      </p:sp>
      <p:graphicFrame>
        <p:nvGraphicFramePr>
          <p:cNvPr id="467" name="Gráfico 15"/>
          <p:cNvGraphicFramePr/>
          <p:nvPr/>
        </p:nvGraphicFramePr>
        <p:xfrm>
          <a:off x="4544640" y="1508040"/>
          <a:ext cx="4356000" cy="4621320"/>
        </p:xfrm>
        <a:graphic>
          <a:graphicData uri="http://schemas.openxmlformats.org/drawingml/2006/chart">
            <c:chart xmlns:c="http://schemas.openxmlformats.org/drawingml/2006/chart" xmlns:r="http://schemas.openxmlformats.org/officeDocument/2006/relationships" r:id="rId2"/>
          </a:graphicData>
        </a:graphic>
      </p:graphicFrame>
      <p:sp>
        <p:nvSpPr>
          <p:cNvPr id="468" name="CustomShape 10"/>
          <p:cNvSpPr/>
          <p:nvPr/>
        </p:nvSpPr>
        <p:spPr>
          <a:xfrm>
            <a:off x="7679160" y="1593720"/>
            <a:ext cx="1128960" cy="364680"/>
          </a:xfrm>
          <a:prstGeom prst="rect">
            <a:avLst/>
          </a:prstGeom>
          <a:noFill/>
          <a:ln>
            <a:solidFill>
              <a:schemeClr val="tx2"/>
            </a:solidFill>
          </a:ln>
        </p:spPr>
        <p:style>
          <a:lnRef idx="0"/>
          <a:fillRef idx="0"/>
          <a:effectRef idx="0"/>
          <a:fontRef idx="minor"/>
        </p:style>
        <p:txBody>
          <a:bodyPr lIns="90000" rIns="90000" tIns="45000" bIns="45000">
            <a:spAutoFit/>
          </a:bodyPr>
          <a:p>
            <a:pPr algn="ctr">
              <a:lnSpc>
                <a:spcPct val="100000"/>
              </a:lnSpc>
            </a:pPr>
            <a:r>
              <a:rPr b="0" lang="es-ES" sz="900" spc="-1" strike="noStrike">
                <a:solidFill>
                  <a:srgbClr val="004a96"/>
                </a:solidFill>
                <a:latin typeface="Aquawax"/>
              </a:rPr>
              <a:t>Year-end market expectation </a:t>
            </a:r>
            <a:r>
              <a:rPr b="0" lang="es-ES" sz="900" spc="-1" strike="noStrike" baseline="30000">
                <a:solidFill>
                  <a:srgbClr val="004a96"/>
                </a:solidFill>
                <a:latin typeface="Aquawax"/>
              </a:rPr>
              <a:t>1/</a:t>
            </a:r>
            <a:endParaRPr b="0" lang="es-UY" sz="900" spc="-1" strike="noStrike">
              <a:latin typeface="Arial"/>
            </a:endParaRPr>
          </a:p>
        </p:txBody>
      </p:sp>
      <p:sp>
        <p:nvSpPr>
          <p:cNvPr id="469" name="CustomShape 11"/>
          <p:cNvSpPr/>
          <p:nvPr/>
        </p:nvSpPr>
        <p:spPr>
          <a:xfrm>
            <a:off x="4522320" y="6350400"/>
            <a:ext cx="3891600" cy="2120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800" spc="-1" strike="noStrike">
                <a:solidFill>
                  <a:srgbClr val="000000"/>
                </a:solidFill>
                <a:latin typeface="Aquawax"/>
              </a:rPr>
              <a:t>1/ Median expectation in Central Bank´s market survey as of August 2020</a:t>
            </a:r>
            <a:endParaRPr b="0" lang="es-UY" sz="800" spc="-1" strike="noStrike">
              <a:latin typeface="Arial"/>
            </a:endParaRPr>
          </a:p>
        </p:txBody>
      </p:sp>
      <p:sp>
        <p:nvSpPr>
          <p:cNvPr id="470" name="CustomShape 12"/>
          <p:cNvSpPr/>
          <p:nvPr/>
        </p:nvSpPr>
        <p:spPr>
          <a:xfrm flipH="1">
            <a:off x="8413560" y="1963080"/>
            <a:ext cx="49320" cy="264240"/>
          </a:xfrm>
          <a:custGeom>
            <a:avLst/>
            <a:gdLst/>
            <a:ahLst/>
            <a:rect l="l" t="t" r="r" b="b"/>
            <a:pathLst>
              <a:path w="21600" h="21600">
                <a:moveTo>
                  <a:pt x="0" y="0"/>
                </a:moveTo>
                <a:lnTo>
                  <a:pt x="21600" y="21600"/>
                </a:lnTo>
              </a:path>
            </a:pathLst>
          </a:custGeom>
          <a:noFill/>
          <a:ln>
            <a:tailEnd len="med" type="triangle" w="med"/>
          </a:ln>
        </p:spPr>
        <p:style>
          <a:lnRef idx="1">
            <a:schemeClr val="accent1"/>
          </a:lnRef>
          <a:fillRef idx="0">
            <a:schemeClr val="accent1"/>
          </a:fillRef>
          <a:effectRef idx="0">
            <a:schemeClr val="accent1"/>
          </a:effectRef>
          <a:fontRef idx="minor"/>
        </p:style>
      </p:sp>
      <p:sp>
        <p:nvSpPr>
          <p:cNvPr id="471" name="Line 13"/>
          <p:cNvSpPr/>
          <p:nvPr/>
        </p:nvSpPr>
        <p:spPr>
          <a:xfrm>
            <a:off x="8463600" y="2419560"/>
            <a:ext cx="0" cy="3456000"/>
          </a:xfrm>
          <a:prstGeom prst="line">
            <a:avLst/>
          </a:prstGeom>
          <a:ln>
            <a:solidFill>
              <a:schemeClr val="tx2"/>
            </a:solidFill>
            <a:prstDash val="sysDash"/>
          </a:ln>
        </p:spPr>
        <p:style>
          <a:lnRef idx="1">
            <a:schemeClr val="accent1"/>
          </a:lnRef>
          <a:fillRef idx="0">
            <a:schemeClr val="accent1"/>
          </a:fillRef>
          <a:effectRef idx="0">
            <a:schemeClr val="accent1"/>
          </a:effectRef>
          <a:fontRef idx="minor"/>
        </p:style>
      </p:sp>
      <p:sp>
        <p:nvSpPr>
          <p:cNvPr id="472" name="CustomShape 14"/>
          <p:cNvSpPr/>
          <p:nvPr/>
        </p:nvSpPr>
        <p:spPr>
          <a:xfrm>
            <a:off x="8233560" y="5875920"/>
            <a:ext cx="679680" cy="24264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s-ES" sz="1000" spc="-1" strike="noStrike">
                <a:solidFill>
                  <a:srgbClr val="8faadc"/>
                </a:solidFill>
                <a:latin typeface="Aquawax"/>
              </a:rPr>
              <a:t>Dic-20</a:t>
            </a:r>
            <a:endParaRPr b="0" lang="es-UY" sz="1000" spc="-1" strike="noStrike">
              <a:latin typeface="Arial"/>
            </a:endParaRPr>
          </a:p>
        </p:txBody>
      </p:sp>
      <p:sp>
        <p:nvSpPr>
          <p:cNvPr id="473" name="CustomShape 15"/>
          <p:cNvSpPr/>
          <p:nvPr/>
        </p:nvSpPr>
        <p:spPr>
          <a:xfrm>
            <a:off x="8167680" y="2227680"/>
            <a:ext cx="492840" cy="24264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es-ES" sz="1000" spc="-1" strike="noStrike">
                <a:solidFill>
                  <a:srgbClr val="00b0f0"/>
                </a:solidFill>
                <a:latin typeface="Arial"/>
              </a:rPr>
              <a:t>44.0</a:t>
            </a:r>
            <a:endParaRPr b="0" lang="es-UY" sz="1000" spc="-1" strike="noStrike">
              <a:latin typeface="Arial"/>
            </a:endParaRPr>
          </a:p>
        </p:txBody>
      </p:sp>
      <p:sp>
        <p:nvSpPr>
          <p:cNvPr id="474" name="CustomShape 16"/>
          <p:cNvSpPr/>
          <p:nvPr/>
        </p:nvSpPr>
        <p:spPr>
          <a:xfrm>
            <a:off x="6896880" y="5078880"/>
            <a:ext cx="1346400" cy="29916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es-ES" sz="1000" spc="-1" strike="noStrike">
                <a:solidFill>
                  <a:srgbClr val="008080"/>
                </a:solidFill>
                <a:latin typeface="Aquawax"/>
              </a:rPr>
              <a:t>Dollar Sales</a:t>
            </a:r>
            <a:endParaRPr b="0" lang="es-UY" sz="1000" spc="-1" strike="noStrike">
              <a:latin typeface="Arial"/>
            </a:endParaRPr>
          </a:p>
        </p:txBody>
      </p:sp>
      <p:sp>
        <p:nvSpPr>
          <p:cNvPr id="475" name="TextShape 17"/>
          <p:cNvSpPr txBox="1"/>
          <p:nvPr/>
        </p:nvSpPr>
        <p:spPr>
          <a:xfrm>
            <a:off x="6458040" y="6356520"/>
            <a:ext cx="2057040" cy="364680"/>
          </a:xfrm>
          <a:prstGeom prst="rect">
            <a:avLst/>
          </a:prstGeom>
          <a:noFill/>
          <a:ln>
            <a:noFill/>
          </a:ln>
        </p:spPr>
        <p:txBody>
          <a:bodyPr anchor="ctr">
            <a:noAutofit/>
          </a:bodyPr>
          <a:p>
            <a:pPr algn="r">
              <a:lnSpc>
                <a:spcPct val="100000"/>
              </a:lnSpc>
            </a:pPr>
            <a:fld id="{B5BA0C99-5FBD-4C03-AC6E-D026727CB1CD}"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6"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grpSp>
        <p:nvGrpSpPr>
          <p:cNvPr id="477" name="Group 2"/>
          <p:cNvGrpSpPr/>
          <p:nvPr/>
        </p:nvGrpSpPr>
        <p:grpSpPr>
          <a:xfrm>
            <a:off x="214200" y="1837440"/>
            <a:ext cx="4182840" cy="4411080"/>
            <a:chOff x="214200" y="1837440"/>
            <a:chExt cx="4182840" cy="4411080"/>
          </a:xfrm>
        </p:grpSpPr>
        <p:graphicFrame>
          <p:nvGraphicFramePr>
            <p:cNvPr id="478" name="Gráfico 5"/>
            <p:cNvGraphicFramePr/>
            <p:nvPr/>
          </p:nvGraphicFramePr>
          <p:xfrm>
            <a:off x="214200" y="1837440"/>
            <a:ext cx="4182840" cy="4411080"/>
          </p:xfrm>
          <a:graphic>
            <a:graphicData uri="http://schemas.openxmlformats.org/drawingml/2006/chart">
              <c:chart xmlns:c="http://schemas.openxmlformats.org/drawingml/2006/chart" xmlns:r="http://schemas.openxmlformats.org/officeDocument/2006/relationships" r:id="rId1"/>
            </a:graphicData>
          </a:graphic>
        </p:graphicFrame>
        <p:sp>
          <p:nvSpPr>
            <p:cNvPr id="479" name="CustomShape 3"/>
            <p:cNvSpPr/>
            <p:nvPr/>
          </p:nvSpPr>
          <p:spPr>
            <a:xfrm>
              <a:off x="593280" y="2423520"/>
              <a:ext cx="912600" cy="394920"/>
            </a:xfrm>
            <a:prstGeom prst="rect">
              <a:avLst/>
            </a:prstGeom>
            <a:noFill/>
            <a:ln>
              <a:noFill/>
            </a:ln>
          </p:spPr>
          <p:style>
            <a:lnRef idx="0"/>
            <a:fillRef idx="0"/>
            <a:effectRef idx="0"/>
            <a:fontRef idx="minor"/>
          </p:style>
          <p:txBody>
            <a:bodyPr wrap="none" lIns="90000" rIns="90000" tIns="45000" bIns="45000">
              <a:spAutoFit/>
            </a:bodyPr>
            <a:p>
              <a:pPr algn="ctr">
                <a:lnSpc>
                  <a:spcPct val="100000"/>
                </a:lnSpc>
              </a:pPr>
              <a:r>
                <a:rPr b="1" lang="es-ES" sz="1000" spc="-1" strike="noStrike">
                  <a:solidFill>
                    <a:srgbClr val="808080"/>
                  </a:solidFill>
                  <a:latin typeface="Aquawax"/>
                </a:rPr>
                <a:t>Real </a:t>
              </a:r>
              <a:endParaRPr b="0" lang="es-UY" sz="1000" spc="-1" strike="noStrike">
                <a:latin typeface="Arial"/>
              </a:endParaRPr>
            </a:p>
            <a:p>
              <a:pPr algn="ctr">
                <a:lnSpc>
                  <a:spcPct val="100000"/>
                </a:lnSpc>
              </a:pPr>
              <a:r>
                <a:rPr b="1" lang="es-ES" sz="1000" spc="-1" strike="noStrike">
                  <a:solidFill>
                    <a:srgbClr val="808080"/>
                  </a:solidFill>
                  <a:latin typeface="Aquawax"/>
                </a:rPr>
                <a:t>Depreciation</a:t>
              </a:r>
              <a:endParaRPr b="0" lang="es-UY" sz="1000" spc="-1" strike="noStrike">
                <a:latin typeface="Arial"/>
              </a:endParaRPr>
            </a:p>
          </p:txBody>
        </p:sp>
        <p:sp>
          <p:nvSpPr>
            <p:cNvPr id="480" name="CustomShape 4"/>
            <p:cNvSpPr/>
            <p:nvPr/>
          </p:nvSpPr>
          <p:spPr>
            <a:xfrm>
              <a:off x="637200" y="4591080"/>
              <a:ext cx="838080" cy="394920"/>
            </a:xfrm>
            <a:prstGeom prst="rect">
              <a:avLst/>
            </a:prstGeom>
            <a:noFill/>
            <a:ln>
              <a:noFill/>
            </a:ln>
          </p:spPr>
          <p:style>
            <a:lnRef idx="0"/>
            <a:fillRef idx="0"/>
            <a:effectRef idx="0"/>
            <a:fontRef idx="minor"/>
          </p:style>
          <p:txBody>
            <a:bodyPr wrap="none" lIns="90000" rIns="90000" tIns="45000" bIns="45000">
              <a:spAutoFit/>
            </a:bodyPr>
            <a:p>
              <a:pPr algn="ctr">
                <a:lnSpc>
                  <a:spcPct val="100000"/>
                </a:lnSpc>
              </a:pPr>
              <a:r>
                <a:rPr b="1" lang="es-ES" sz="1000" spc="-1" strike="noStrike">
                  <a:solidFill>
                    <a:srgbClr val="808080"/>
                  </a:solidFill>
                  <a:latin typeface="Aquawax"/>
                </a:rPr>
                <a:t>Real </a:t>
              </a:r>
              <a:endParaRPr b="0" lang="es-UY" sz="1000" spc="-1" strike="noStrike">
                <a:latin typeface="Arial"/>
              </a:endParaRPr>
            </a:p>
            <a:p>
              <a:pPr algn="ctr">
                <a:lnSpc>
                  <a:spcPct val="100000"/>
                </a:lnSpc>
              </a:pPr>
              <a:r>
                <a:rPr b="1" lang="es-ES" sz="1000" spc="-1" strike="noStrike">
                  <a:solidFill>
                    <a:srgbClr val="808080"/>
                  </a:solidFill>
                  <a:latin typeface="Aquawax"/>
                </a:rPr>
                <a:t>Apreciation</a:t>
              </a:r>
              <a:endParaRPr b="0" lang="es-UY" sz="1000" spc="-1" strike="noStrike">
                <a:latin typeface="Arial"/>
              </a:endParaRPr>
            </a:p>
          </p:txBody>
        </p:sp>
        <p:sp>
          <p:nvSpPr>
            <p:cNvPr id="481" name="CustomShape 5"/>
            <p:cNvSpPr/>
            <p:nvPr/>
          </p:nvSpPr>
          <p:spPr>
            <a:xfrm rot="16200000">
              <a:off x="1217520" y="2574360"/>
              <a:ext cx="697320" cy="235800"/>
            </a:xfrm>
            <a:prstGeom prst="rightArrow">
              <a:avLst>
                <a:gd name="adj1" fmla="val 50000"/>
                <a:gd name="adj2" fmla="val 50000"/>
              </a:avLst>
            </a:prstGeom>
            <a:solidFill>
              <a:schemeClr val="bg2">
                <a:lumMod val="85000"/>
              </a:schemeClr>
            </a:solidFill>
            <a:ln>
              <a:solidFill>
                <a:schemeClr val="bg2">
                  <a:lumMod val="65000"/>
                </a:schemeClr>
              </a:solidFill>
            </a:ln>
          </p:spPr>
          <p:style>
            <a:lnRef idx="2">
              <a:schemeClr val="accent1">
                <a:shade val="50000"/>
              </a:schemeClr>
            </a:lnRef>
            <a:fillRef idx="1">
              <a:schemeClr val="accent1"/>
            </a:fillRef>
            <a:effectRef idx="0">
              <a:schemeClr val="accent1"/>
            </a:effectRef>
            <a:fontRef idx="minor"/>
          </p:style>
        </p:sp>
        <p:sp>
          <p:nvSpPr>
            <p:cNvPr id="482" name="CustomShape 6"/>
            <p:cNvSpPr/>
            <p:nvPr/>
          </p:nvSpPr>
          <p:spPr>
            <a:xfrm rot="5400000">
              <a:off x="1217880" y="4805640"/>
              <a:ext cx="697320" cy="235800"/>
            </a:xfrm>
            <a:prstGeom prst="rightArrow">
              <a:avLst>
                <a:gd name="adj1" fmla="val 50000"/>
                <a:gd name="adj2" fmla="val 50000"/>
              </a:avLst>
            </a:prstGeom>
            <a:solidFill>
              <a:schemeClr val="bg2">
                <a:lumMod val="85000"/>
              </a:schemeClr>
            </a:solidFill>
            <a:ln>
              <a:solidFill>
                <a:schemeClr val="bg2">
                  <a:lumMod val="65000"/>
                </a:schemeClr>
              </a:solidFill>
            </a:ln>
          </p:spPr>
          <p:style>
            <a:lnRef idx="2">
              <a:schemeClr val="accent1">
                <a:shade val="50000"/>
              </a:schemeClr>
            </a:lnRef>
            <a:fillRef idx="1">
              <a:schemeClr val="accent1"/>
            </a:fillRef>
            <a:effectRef idx="0">
              <a:schemeClr val="accent1"/>
            </a:effectRef>
            <a:fontRef idx="minor"/>
          </p:style>
        </p:sp>
      </p:grpSp>
      <p:grpSp>
        <p:nvGrpSpPr>
          <p:cNvPr id="483" name="Group 7"/>
          <p:cNvGrpSpPr/>
          <p:nvPr/>
        </p:nvGrpSpPr>
        <p:grpSpPr>
          <a:xfrm>
            <a:off x="214200" y="1163880"/>
            <a:ext cx="3619440" cy="368640"/>
            <a:chOff x="214200" y="1163880"/>
            <a:chExt cx="3619440" cy="368640"/>
          </a:xfrm>
        </p:grpSpPr>
        <p:sp>
          <p:nvSpPr>
            <p:cNvPr id="484" name="CustomShape 8"/>
            <p:cNvSpPr/>
            <p:nvPr/>
          </p:nvSpPr>
          <p:spPr>
            <a:xfrm>
              <a:off x="225720" y="1163880"/>
              <a:ext cx="3607920" cy="243360"/>
            </a:xfrm>
            <a:prstGeom prst="rect">
              <a:avLst/>
            </a:prstGeom>
            <a:noFill/>
            <a:ln>
              <a:noFill/>
            </a:ln>
          </p:spPr>
          <p:style>
            <a:lnRef idx="0"/>
            <a:fillRef idx="0"/>
            <a:effectRef idx="0"/>
            <a:fontRef idx="minor"/>
          </p:style>
          <p:txBody>
            <a:bodyPr lIns="0" anchor="ctr">
              <a:noAutofit/>
            </a:bodyPr>
            <a:p>
              <a:pPr marL="669960" indent="-669600">
                <a:lnSpc>
                  <a:spcPct val="100000"/>
                </a:lnSpc>
              </a:pPr>
              <a:r>
                <a:rPr b="1" lang="en-GB" sz="1400" spc="-1" strike="noStrike" u="sng">
                  <a:solidFill>
                    <a:srgbClr val="000000"/>
                  </a:solidFill>
                  <a:uFillTx/>
                  <a:latin typeface="Aquawax"/>
                </a:rPr>
                <a:t>Real exchange rate (RER)</a:t>
              </a:r>
              <a:endParaRPr b="0" lang="es-UY" sz="1400" spc="-1" strike="noStrike">
                <a:latin typeface="Arial"/>
              </a:endParaRPr>
            </a:p>
          </p:txBody>
        </p:sp>
        <p:sp>
          <p:nvSpPr>
            <p:cNvPr id="485" name="CustomShape 9"/>
            <p:cNvSpPr/>
            <p:nvPr/>
          </p:nvSpPr>
          <p:spPr>
            <a:xfrm>
              <a:off x="214200" y="1404720"/>
              <a:ext cx="2628720" cy="127800"/>
            </a:xfrm>
            <a:prstGeom prst="rect">
              <a:avLst/>
            </a:prstGeom>
            <a:noFill/>
            <a:ln>
              <a:noFill/>
            </a:ln>
          </p:spPr>
          <p:style>
            <a:lnRef idx="0"/>
            <a:fillRef idx="0"/>
            <a:effectRef idx="0"/>
            <a:fontRef idx="minor"/>
          </p:style>
          <p:txBody>
            <a:bodyPr lIns="0" anchor="ctr">
              <a:noAutofit/>
            </a:bodyPr>
            <a:p>
              <a:pPr marL="228600" indent="-228240">
                <a:lnSpc>
                  <a:spcPct val="100000"/>
                </a:lnSpc>
                <a:spcBef>
                  <a:spcPts val="181"/>
                </a:spcBef>
              </a:pPr>
              <a:r>
                <a:rPr b="0" lang="en-US" sz="900" spc="-1" strike="noStrike">
                  <a:solidFill>
                    <a:srgbClr val="000000"/>
                  </a:solidFill>
                  <a:latin typeface="Aquawax"/>
                </a:rPr>
                <a:t>(Index base 100 = January 2017)</a:t>
              </a:r>
              <a:endParaRPr b="0" lang="es-UY" sz="900" spc="-1" strike="noStrike">
                <a:latin typeface="Arial"/>
              </a:endParaRPr>
            </a:p>
          </p:txBody>
        </p:sp>
      </p:grpSp>
      <p:sp>
        <p:nvSpPr>
          <p:cNvPr id="486" name="CustomShape 10"/>
          <p:cNvSpPr/>
          <p:nvPr/>
        </p:nvSpPr>
        <p:spPr>
          <a:xfrm>
            <a:off x="2370600" y="2955600"/>
            <a:ext cx="1255680" cy="2577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s-ES" sz="1100" spc="-1" strike="noStrike">
                <a:solidFill>
                  <a:srgbClr val="33cc33"/>
                </a:solidFill>
                <a:latin typeface="Aquawax"/>
              </a:rPr>
              <a:t>Rest of the World</a:t>
            </a:r>
            <a:endParaRPr b="0" lang="es-UY" sz="1100" spc="-1" strike="noStrike">
              <a:latin typeface="Arial"/>
            </a:endParaRPr>
          </a:p>
        </p:txBody>
      </p:sp>
      <p:sp>
        <p:nvSpPr>
          <p:cNvPr id="487" name="CustomShape 11"/>
          <p:cNvSpPr/>
          <p:nvPr/>
        </p:nvSpPr>
        <p:spPr>
          <a:xfrm>
            <a:off x="2863440" y="5151240"/>
            <a:ext cx="802800" cy="2577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s-ES" sz="1100" spc="-1" strike="noStrike">
                <a:solidFill>
                  <a:srgbClr val="bf9000"/>
                </a:solidFill>
                <a:latin typeface="Aquawax"/>
              </a:rPr>
              <a:t>Argentina</a:t>
            </a:r>
            <a:endParaRPr b="0" lang="es-UY" sz="1100" spc="-1" strike="noStrike">
              <a:latin typeface="Arial"/>
            </a:endParaRPr>
          </a:p>
        </p:txBody>
      </p:sp>
      <p:sp>
        <p:nvSpPr>
          <p:cNvPr id="488" name="CustomShape 12"/>
          <p:cNvSpPr/>
          <p:nvPr/>
        </p:nvSpPr>
        <p:spPr>
          <a:xfrm>
            <a:off x="3728520" y="5249160"/>
            <a:ext cx="543960" cy="2577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s-ES" sz="1100" spc="-1" strike="noStrike">
                <a:solidFill>
                  <a:srgbClr val="5b9bd5"/>
                </a:solidFill>
                <a:latin typeface="Aquawax"/>
              </a:rPr>
              <a:t>Brazil</a:t>
            </a:r>
            <a:endParaRPr b="0" lang="es-UY" sz="1100" spc="-1" strike="noStrike">
              <a:latin typeface="Arial"/>
            </a:endParaRPr>
          </a:p>
        </p:txBody>
      </p:sp>
      <p:sp>
        <p:nvSpPr>
          <p:cNvPr id="489" name="CustomShape 13"/>
          <p:cNvSpPr/>
          <p:nvPr/>
        </p:nvSpPr>
        <p:spPr>
          <a:xfrm>
            <a:off x="3747600" y="3543480"/>
            <a:ext cx="638280" cy="25776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s-ES" sz="1100" spc="-1" strike="noStrike">
                <a:solidFill>
                  <a:srgbClr val="000000"/>
                </a:solidFill>
                <a:latin typeface="Aquawax"/>
              </a:rPr>
              <a:t>Overall</a:t>
            </a:r>
            <a:endParaRPr b="0" lang="es-UY" sz="1100" spc="-1" strike="noStrike">
              <a:latin typeface="Arial"/>
            </a:endParaRPr>
          </a:p>
        </p:txBody>
      </p:sp>
      <p:grpSp>
        <p:nvGrpSpPr>
          <p:cNvPr id="490" name="Group 14"/>
          <p:cNvGrpSpPr/>
          <p:nvPr/>
        </p:nvGrpSpPr>
        <p:grpSpPr>
          <a:xfrm>
            <a:off x="4629240" y="1197360"/>
            <a:ext cx="4109040" cy="399960"/>
            <a:chOff x="4629240" y="1197360"/>
            <a:chExt cx="4109040" cy="399960"/>
          </a:xfrm>
        </p:grpSpPr>
        <p:sp>
          <p:nvSpPr>
            <p:cNvPr id="491" name="CustomShape 15"/>
            <p:cNvSpPr/>
            <p:nvPr/>
          </p:nvSpPr>
          <p:spPr>
            <a:xfrm>
              <a:off x="4653360" y="1197360"/>
              <a:ext cx="4084920" cy="168480"/>
            </a:xfrm>
            <a:prstGeom prst="rect">
              <a:avLst/>
            </a:prstGeom>
            <a:noFill/>
            <a:ln>
              <a:noFill/>
            </a:ln>
          </p:spPr>
          <p:style>
            <a:lnRef idx="0"/>
            <a:fillRef idx="0"/>
            <a:effectRef idx="0"/>
            <a:fontRef idx="minor"/>
          </p:style>
          <p:txBody>
            <a:bodyPr lIns="0" rIns="68760" tIns="34200" bIns="34200" anchor="ctr">
              <a:noAutofit/>
            </a:bodyPr>
            <a:p>
              <a:pPr marL="557280" indent="-556920">
                <a:lnSpc>
                  <a:spcPct val="100000"/>
                </a:lnSpc>
              </a:pPr>
              <a:r>
                <a:rPr b="1" lang="es-ES" sz="1400" spc="-1" strike="noStrike" u="sng">
                  <a:solidFill>
                    <a:srgbClr val="000000"/>
                  </a:solidFill>
                  <a:uFillTx/>
                  <a:latin typeface="Aquawax"/>
                </a:rPr>
                <a:t>Exports of services in the Balance of Payments</a:t>
              </a:r>
              <a:endParaRPr b="0" lang="es-UY" sz="1400" spc="-1" strike="noStrike">
                <a:latin typeface="Arial"/>
              </a:endParaRPr>
            </a:p>
          </p:txBody>
        </p:sp>
        <p:sp>
          <p:nvSpPr>
            <p:cNvPr id="492" name="CustomShape 16"/>
            <p:cNvSpPr/>
            <p:nvPr/>
          </p:nvSpPr>
          <p:spPr>
            <a:xfrm>
              <a:off x="4629240" y="1422360"/>
              <a:ext cx="4109040" cy="174960"/>
            </a:xfrm>
            <a:prstGeom prst="rect">
              <a:avLst/>
            </a:prstGeom>
            <a:noFill/>
            <a:ln>
              <a:noFill/>
            </a:ln>
          </p:spPr>
          <p:style>
            <a:lnRef idx="0"/>
            <a:fillRef idx="0"/>
            <a:effectRef idx="0"/>
            <a:fontRef idx="minor"/>
          </p:style>
          <p:txBody>
            <a:bodyPr lIns="0" rIns="90000" tIns="45000" bIns="45000" anchor="b">
              <a:noAutofit/>
            </a:bodyPr>
            <a:p>
              <a:pPr marL="228600" indent="-228240">
                <a:lnSpc>
                  <a:spcPct val="100000"/>
                </a:lnSpc>
                <a:spcBef>
                  <a:spcPts val="181"/>
                </a:spcBef>
              </a:pPr>
              <a:r>
                <a:rPr b="0" lang="en-US" sz="900" spc="-1" strike="noStrike">
                  <a:solidFill>
                    <a:srgbClr val="000000"/>
                  </a:solidFill>
                  <a:latin typeface="Aquawax"/>
                </a:rPr>
                <a:t>(In USD million)</a:t>
              </a:r>
              <a:endParaRPr b="0" lang="es-UY" sz="900" spc="-1" strike="noStrike">
                <a:latin typeface="Arial"/>
              </a:endParaRPr>
            </a:p>
          </p:txBody>
        </p:sp>
      </p:grpSp>
      <p:graphicFrame>
        <p:nvGraphicFramePr>
          <p:cNvPr id="493" name="Gráfico 23"/>
          <p:cNvGraphicFramePr/>
          <p:nvPr/>
        </p:nvGraphicFramePr>
        <p:xfrm>
          <a:off x="4640040" y="1614600"/>
          <a:ext cx="4129200" cy="4373640"/>
        </p:xfrm>
        <a:graphic>
          <a:graphicData uri="http://schemas.openxmlformats.org/drawingml/2006/chart">
            <c:chart xmlns:c="http://schemas.openxmlformats.org/drawingml/2006/chart" xmlns:r="http://schemas.openxmlformats.org/officeDocument/2006/relationships" r:id="rId2"/>
          </a:graphicData>
        </a:graphic>
      </p:graphicFrame>
      <p:sp>
        <p:nvSpPr>
          <p:cNvPr id="494" name="CustomShape 17"/>
          <p:cNvSpPr/>
          <p:nvPr/>
        </p:nvSpPr>
        <p:spPr>
          <a:xfrm>
            <a:off x="4784040" y="6211800"/>
            <a:ext cx="2807280" cy="420840"/>
          </a:xfrm>
          <a:prstGeom prst="rect">
            <a:avLst/>
          </a:prstGeom>
          <a:noFill/>
          <a:ln>
            <a:noFill/>
          </a:ln>
        </p:spPr>
        <p:style>
          <a:lnRef idx="0"/>
          <a:fillRef idx="0"/>
          <a:effectRef idx="0"/>
          <a:fontRef idx="minor"/>
        </p:style>
        <p:txBody>
          <a:bodyPr lIns="82080" rIns="82080" tIns="41040" bIns="41040" anchor="b">
            <a:spAutoFit/>
          </a:bodyPr>
          <a:p>
            <a:pPr marL="622440" indent="-622080">
              <a:lnSpc>
                <a:spcPct val="90000"/>
              </a:lnSpc>
              <a:spcBef>
                <a:spcPts val="40"/>
              </a:spcBef>
            </a:pPr>
            <a:r>
              <a:rPr b="0" lang="es-ES" sz="800" spc="-1" strike="noStrike">
                <a:solidFill>
                  <a:srgbClr val="000000"/>
                </a:solidFill>
                <a:latin typeface="Aquawax"/>
              </a:rPr>
              <a:t>1</a:t>
            </a:r>
            <a:r>
              <a:rPr b="0" i="1" lang="es-ES" sz="800" spc="-1" strike="noStrike">
                <a:solidFill>
                  <a:srgbClr val="000000"/>
                </a:solidFill>
                <a:latin typeface="Aquawax"/>
              </a:rPr>
              <a:t>/ </a:t>
            </a:r>
            <a:r>
              <a:rPr b="0" lang="es-ES" sz="800" spc="-1" strike="noStrike">
                <a:solidFill>
                  <a:srgbClr val="000000"/>
                </a:solidFill>
                <a:latin typeface="Aquawax"/>
              </a:rPr>
              <a:t>Software, transport, logistics, maintenance,</a:t>
            </a:r>
            <a:endParaRPr b="0" lang="es-UY" sz="800" spc="-1" strike="noStrike">
              <a:latin typeface="Arial"/>
            </a:endParaRPr>
          </a:p>
          <a:p>
            <a:pPr marL="622440" indent="-622080">
              <a:lnSpc>
                <a:spcPct val="90000"/>
              </a:lnSpc>
              <a:spcBef>
                <a:spcPts val="40"/>
              </a:spcBef>
            </a:pPr>
            <a:r>
              <a:rPr b="0" lang="es-ES" sz="800" spc="-1" strike="noStrike">
                <a:solidFill>
                  <a:srgbClr val="000000"/>
                </a:solidFill>
                <a:latin typeface="Aquawax"/>
              </a:rPr>
              <a:t>financial, personal and professional and</a:t>
            </a:r>
            <a:endParaRPr b="0" lang="es-UY" sz="800" spc="-1" strike="noStrike">
              <a:latin typeface="Arial"/>
            </a:endParaRPr>
          </a:p>
          <a:p>
            <a:pPr marL="622440" indent="-622080">
              <a:lnSpc>
                <a:spcPct val="90000"/>
              </a:lnSpc>
              <a:spcBef>
                <a:spcPts val="40"/>
              </a:spcBef>
            </a:pPr>
            <a:r>
              <a:rPr b="0" lang="es-ES" sz="800" spc="-1" strike="noStrike">
                <a:solidFill>
                  <a:srgbClr val="000000"/>
                </a:solidFill>
                <a:latin typeface="Aquawax"/>
              </a:rPr>
              <a:t>consultancy services</a:t>
            </a:r>
            <a:endParaRPr b="0" lang="es-UY" sz="800" spc="-1" strike="noStrike">
              <a:latin typeface="Arial"/>
            </a:endParaRPr>
          </a:p>
        </p:txBody>
      </p:sp>
      <p:sp>
        <p:nvSpPr>
          <p:cNvPr id="495" name="CustomShape 18"/>
          <p:cNvSpPr/>
          <p:nvPr/>
        </p:nvSpPr>
        <p:spPr>
          <a:xfrm>
            <a:off x="4784040" y="6018480"/>
            <a:ext cx="3328560" cy="191880"/>
          </a:xfrm>
          <a:prstGeom prst="rect">
            <a:avLst/>
          </a:prstGeom>
          <a:noFill/>
          <a:ln>
            <a:noFill/>
          </a:ln>
        </p:spPr>
        <p:style>
          <a:lnRef idx="0"/>
          <a:fillRef idx="0"/>
          <a:effectRef idx="0"/>
          <a:fontRef idx="minor"/>
        </p:style>
        <p:txBody>
          <a:bodyPr lIns="82080" rIns="82080" tIns="41040" bIns="41040" anchor="b">
            <a:spAutoFit/>
          </a:bodyPr>
          <a:p>
            <a:pPr marL="622440" indent="-622080">
              <a:lnSpc>
                <a:spcPct val="90000"/>
              </a:lnSpc>
              <a:spcBef>
                <a:spcPts val="40"/>
              </a:spcBef>
            </a:pPr>
            <a:r>
              <a:rPr b="0" lang="es-ES" sz="800" spc="-1" strike="noStrike">
                <a:solidFill>
                  <a:srgbClr val="000000"/>
                </a:solidFill>
                <a:latin typeface="Aquawax"/>
              </a:rPr>
              <a:t>(*) Last 4 quarters</a:t>
            </a:r>
            <a:endParaRPr b="0" lang="es-UY" sz="800" spc="-1" strike="noStrike">
              <a:latin typeface="Arial"/>
            </a:endParaRPr>
          </a:p>
        </p:txBody>
      </p:sp>
      <p:sp>
        <p:nvSpPr>
          <p:cNvPr id="496" name="CustomShape 19"/>
          <p:cNvSpPr/>
          <p:nvPr/>
        </p:nvSpPr>
        <p:spPr>
          <a:xfrm>
            <a:off x="225720" y="18720"/>
            <a:ext cx="8543520" cy="70020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en-US" sz="2000" spc="-1" strike="noStrike">
                <a:solidFill>
                  <a:srgbClr val="004a96"/>
                </a:solidFill>
                <a:latin typeface="Aquawax Black"/>
              </a:rPr>
              <a:t>RER with the region still below historical average, although significant improvement with the Rest of the World</a:t>
            </a:r>
            <a:endParaRPr b="0" lang="es-UY" sz="2000" spc="-1" strike="noStrike">
              <a:latin typeface="Arial"/>
            </a:endParaRPr>
          </a:p>
        </p:txBody>
      </p:sp>
      <p:sp>
        <p:nvSpPr>
          <p:cNvPr id="497" name="TextShape 20"/>
          <p:cNvSpPr txBox="1"/>
          <p:nvPr/>
        </p:nvSpPr>
        <p:spPr>
          <a:xfrm>
            <a:off x="6458040" y="6356520"/>
            <a:ext cx="2057040" cy="364680"/>
          </a:xfrm>
          <a:prstGeom prst="rect">
            <a:avLst/>
          </a:prstGeom>
          <a:noFill/>
          <a:ln>
            <a:noFill/>
          </a:ln>
        </p:spPr>
        <p:txBody>
          <a:bodyPr anchor="ctr">
            <a:noAutofit/>
          </a:bodyPr>
          <a:p>
            <a:pPr algn="r">
              <a:lnSpc>
                <a:spcPct val="100000"/>
              </a:lnSpc>
            </a:pPr>
            <a:fld id="{3E96D9D3-C2B8-4EC6-9C3F-5CB1A40A1B1B}"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8"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499" name="TextShape 2"/>
          <p:cNvSpPr txBox="1"/>
          <p:nvPr/>
        </p:nvSpPr>
        <p:spPr>
          <a:xfrm>
            <a:off x="339120" y="87480"/>
            <a:ext cx="8465400" cy="669600"/>
          </a:xfrm>
          <a:prstGeom prst="rect">
            <a:avLst/>
          </a:prstGeom>
          <a:noFill/>
          <a:ln>
            <a:noFill/>
          </a:ln>
        </p:spPr>
        <p:txBody>
          <a:bodyPr anchor="ctr">
            <a:noAutofit/>
          </a:bodyPr>
          <a:p>
            <a:pPr algn="ctr">
              <a:lnSpc>
                <a:spcPct val="90000"/>
              </a:lnSpc>
            </a:pPr>
            <a:r>
              <a:rPr b="1" lang="en-US" sz="2200" spc="-1" strike="noStrike">
                <a:solidFill>
                  <a:srgbClr val="004a96"/>
                </a:solidFill>
                <a:latin typeface="Aquawax Black"/>
              </a:rPr>
              <a:t>Sizable international reserves are an important backstop for external stability and key policy anchor</a:t>
            </a:r>
            <a:endParaRPr b="0" lang="en-US" sz="2200" spc="-1" strike="noStrike">
              <a:solidFill>
                <a:srgbClr val="000000"/>
              </a:solidFill>
              <a:latin typeface="Calibri"/>
            </a:endParaRPr>
          </a:p>
        </p:txBody>
      </p:sp>
      <p:sp>
        <p:nvSpPr>
          <p:cNvPr id="500" name="CustomShape 3"/>
          <p:cNvSpPr/>
          <p:nvPr/>
        </p:nvSpPr>
        <p:spPr>
          <a:xfrm>
            <a:off x="123120" y="6370560"/>
            <a:ext cx="8330760" cy="334440"/>
          </a:xfrm>
          <a:prstGeom prst="rect">
            <a:avLst/>
          </a:prstGeom>
          <a:noFill/>
          <a:ln>
            <a:noFill/>
          </a:ln>
        </p:spPr>
        <p:style>
          <a:lnRef idx="0"/>
          <a:fillRef idx="0"/>
          <a:effectRef idx="0"/>
          <a:fontRef idx="minor"/>
        </p:style>
        <p:txBody>
          <a:bodyPr lIns="82080" rIns="82080" tIns="41040" bIns="41040" anchor="b">
            <a:spAutoFit/>
          </a:bodyPr>
          <a:p>
            <a:pPr>
              <a:lnSpc>
                <a:spcPct val="90000"/>
              </a:lnSpc>
              <a:spcBef>
                <a:spcPts val="45"/>
              </a:spcBef>
            </a:pPr>
            <a:r>
              <a:rPr b="1" i="1" lang="en-GB" sz="900" spc="-1" strike="noStrike">
                <a:solidFill>
                  <a:srgbClr val="000000"/>
                </a:solidFill>
                <a:latin typeface="Aquawax"/>
              </a:rPr>
              <a:t>Source: </a:t>
            </a:r>
            <a:r>
              <a:rPr b="0" i="1" lang="en-GB" sz="900" spc="-1" strike="noStrike">
                <a:solidFill>
                  <a:srgbClr val="000000"/>
                </a:solidFill>
                <a:latin typeface="Aquawax"/>
              </a:rPr>
              <a:t>Central Bank of Uruguay; </a:t>
            </a:r>
            <a:r>
              <a:rPr b="0" i="1" lang="es-ES" sz="900" spc="-1" strike="noStrike">
                <a:solidFill>
                  <a:srgbClr val="000000"/>
                </a:solidFill>
                <a:latin typeface="Aquawax"/>
              </a:rPr>
              <a:t>International Monetary Fund </a:t>
            </a:r>
            <a:endParaRPr b="0" lang="es-UY" sz="900" spc="-1" strike="noStrike">
              <a:latin typeface="Arial"/>
            </a:endParaRPr>
          </a:p>
          <a:p>
            <a:pPr>
              <a:lnSpc>
                <a:spcPct val="90000"/>
              </a:lnSpc>
              <a:spcBef>
                <a:spcPts val="45"/>
              </a:spcBef>
            </a:pPr>
            <a:endParaRPr b="0" lang="es-UY" sz="900" spc="-1" strike="noStrike">
              <a:latin typeface="Arial"/>
            </a:endParaRPr>
          </a:p>
        </p:txBody>
      </p:sp>
      <p:graphicFrame>
        <p:nvGraphicFramePr>
          <p:cNvPr id="501" name="Object_3_090715_0043553735"/>
          <p:cNvGraphicFramePr/>
          <p:nvPr/>
        </p:nvGraphicFramePr>
        <p:xfrm>
          <a:off x="4748040" y="1594080"/>
          <a:ext cx="4105080" cy="225612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502" name="Gráfico 7"/>
          <p:cNvGraphicFramePr/>
          <p:nvPr/>
        </p:nvGraphicFramePr>
        <p:xfrm>
          <a:off x="123120" y="1835280"/>
          <a:ext cx="3992040" cy="40298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03" name="Gráfico 8"/>
          <p:cNvGraphicFramePr/>
          <p:nvPr/>
        </p:nvGraphicFramePr>
        <p:xfrm>
          <a:off x="4714200" y="4412880"/>
          <a:ext cx="4154040" cy="1933200"/>
        </p:xfrm>
        <a:graphic>
          <a:graphicData uri="http://schemas.openxmlformats.org/drawingml/2006/chart">
            <c:chart xmlns:c="http://schemas.openxmlformats.org/drawingml/2006/chart" xmlns:r="http://schemas.openxmlformats.org/officeDocument/2006/relationships" r:id="rId3"/>
          </a:graphicData>
        </a:graphic>
      </p:graphicFrame>
      <p:sp>
        <p:nvSpPr>
          <p:cNvPr id="504" name="CustomShape 4"/>
          <p:cNvSpPr/>
          <p:nvPr/>
        </p:nvSpPr>
        <p:spPr>
          <a:xfrm>
            <a:off x="123120" y="1214280"/>
            <a:ext cx="4175640" cy="2210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Current account balance compared with Latam</a:t>
            </a:r>
            <a:endParaRPr b="0" lang="es-UY" sz="1400" spc="-1" strike="noStrike">
              <a:latin typeface="Arial"/>
            </a:endParaRPr>
          </a:p>
        </p:txBody>
      </p:sp>
      <p:sp>
        <p:nvSpPr>
          <p:cNvPr id="505" name="CustomShape 5"/>
          <p:cNvSpPr/>
          <p:nvPr/>
        </p:nvSpPr>
        <p:spPr>
          <a:xfrm>
            <a:off x="168480" y="1449720"/>
            <a:ext cx="2797200" cy="129960"/>
          </a:xfrm>
          <a:prstGeom prst="rect">
            <a:avLst/>
          </a:prstGeom>
          <a:noFill/>
          <a:ln>
            <a:noFill/>
          </a:ln>
        </p:spPr>
        <p:style>
          <a:lnRef idx="0"/>
          <a:fillRef idx="0"/>
          <a:effectRef idx="0"/>
          <a:fontRef idx="minor"/>
        </p:style>
        <p:txBody>
          <a:bodyPr lIns="0" anchor="ctr">
            <a:noAutofit/>
          </a:bodyPr>
          <a:p>
            <a:pPr marL="228600" indent="-228240">
              <a:lnSpc>
                <a:spcPct val="100000"/>
              </a:lnSpc>
              <a:spcBef>
                <a:spcPts val="181"/>
              </a:spcBef>
            </a:pPr>
            <a:r>
              <a:rPr b="0" lang="en-US" sz="900" spc="-1" strike="noStrike">
                <a:solidFill>
                  <a:srgbClr val="000000"/>
                </a:solidFill>
                <a:latin typeface="Aquawax"/>
              </a:rPr>
              <a:t>(In % of GDP, year through 2020Q1)</a:t>
            </a:r>
            <a:endParaRPr b="0" lang="es-UY" sz="900" spc="-1" strike="noStrike">
              <a:latin typeface="Arial"/>
            </a:endParaRPr>
          </a:p>
        </p:txBody>
      </p:sp>
      <p:sp>
        <p:nvSpPr>
          <p:cNvPr id="506" name="CustomShape 6"/>
          <p:cNvSpPr/>
          <p:nvPr/>
        </p:nvSpPr>
        <p:spPr>
          <a:xfrm>
            <a:off x="4748040" y="1214280"/>
            <a:ext cx="4175640" cy="2210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Uruguay: International reserves</a:t>
            </a:r>
            <a:endParaRPr b="0" lang="es-UY" sz="1400" spc="-1" strike="noStrike">
              <a:latin typeface="Arial"/>
            </a:endParaRPr>
          </a:p>
        </p:txBody>
      </p:sp>
      <p:sp>
        <p:nvSpPr>
          <p:cNvPr id="507" name="CustomShape 7"/>
          <p:cNvSpPr/>
          <p:nvPr/>
        </p:nvSpPr>
        <p:spPr>
          <a:xfrm>
            <a:off x="4793400" y="1449720"/>
            <a:ext cx="2797200" cy="129960"/>
          </a:xfrm>
          <a:prstGeom prst="rect">
            <a:avLst/>
          </a:prstGeom>
          <a:noFill/>
          <a:ln>
            <a:noFill/>
          </a:ln>
        </p:spPr>
        <p:style>
          <a:lnRef idx="0"/>
          <a:fillRef idx="0"/>
          <a:effectRef idx="0"/>
          <a:fontRef idx="minor"/>
        </p:style>
        <p:txBody>
          <a:bodyPr lIns="0" anchor="ctr">
            <a:noAutofit/>
          </a:bodyPr>
          <a:p>
            <a:pPr marL="228600" indent="-228240">
              <a:lnSpc>
                <a:spcPct val="100000"/>
              </a:lnSpc>
              <a:spcBef>
                <a:spcPts val="181"/>
              </a:spcBef>
            </a:pPr>
            <a:r>
              <a:rPr b="0" lang="en-US" sz="900" spc="-1" strike="noStrike">
                <a:solidFill>
                  <a:srgbClr val="000000"/>
                </a:solidFill>
                <a:latin typeface="Aquawax"/>
              </a:rPr>
              <a:t>(End of period)</a:t>
            </a:r>
            <a:endParaRPr b="0" lang="es-UY" sz="900" spc="-1" strike="noStrike">
              <a:latin typeface="Arial"/>
            </a:endParaRPr>
          </a:p>
        </p:txBody>
      </p:sp>
      <p:sp>
        <p:nvSpPr>
          <p:cNvPr id="508" name="CustomShape 8"/>
          <p:cNvSpPr/>
          <p:nvPr/>
        </p:nvSpPr>
        <p:spPr>
          <a:xfrm>
            <a:off x="4748040" y="4008600"/>
            <a:ext cx="4175640" cy="2210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International reserves compared with Latam</a:t>
            </a:r>
            <a:endParaRPr b="0" lang="es-UY" sz="1400" spc="-1" strike="noStrike">
              <a:latin typeface="Arial"/>
            </a:endParaRPr>
          </a:p>
        </p:txBody>
      </p:sp>
      <p:sp>
        <p:nvSpPr>
          <p:cNvPr id="509" name="CustomShape 9"/>
          <p:cNvSpPr/>
          <p:nvPr/>
        </p:nvSpPr>
        <p:spPr>
          <a:xfrm>
            <a:off x="4793400" y="4244040"/>
            <a:ext cx="2797200" cy="129960"/>
          </a:xfrm>
          <a:prstGeom prst="rect">
            <a:avLst/>
          </a:prstGeom>
          <a:noFill/>
          <a:ln>
            <a:noFill/>
          </a:ln>
        </p:spPr>
        <p:style>
          <a:lnRef idx="0"/>
          <a:fillRef idx="0"/>
          <a:effectRef idx="0"/>
          <a:fontRef idx="minor"/>
        </p:style>
        <p:txBody>
          <a:bodyPr lIns="0" anchor="ctr">
            <a:noAutofit/>
          </a:bodyPr>
          <a:p>
            <a:pPr marL="228600" indent="-228240">
              <a:lnSpc>
                <a:spcPct val="100000"/>
              </a:lnSpc>
              <a:spcBef>
                <a:spcPts val="181"/>
              </a:spcBef>
            </a:pPr>
            <a:r>
              <a:rPr b="0" lang="en-US" sz="900" spc="-1" strike="noStrike">
                <a:solidFill>
                  <a:srgbClr val="000000"/>
                </a:solidFill>
                <a:latin typeface="Aquawax"/>
              </a:rPr>
              <a:t>(In % of GDP, 2019)</a:t>
            </a:r>
            <a:endParaRPr b="0" lang="es-UY" sz="900" spc="-1" strike="noStrike">
              <a:latin typeface="Arial"/>
            </a:endParaRPr>
          </a:p>
        </p:txBody>
      </p:sp>
      <p:sp>
        <p:nvSpPr>
          <p:cNvPr id="510" name="TextShape 10"/>
          <p:cNvSpPr txBox="1"/>
          <p:nvPr/>
        </p:nvSpPr>
        <p:spPr>
          <a:xfrm>
            <a:off x="6458040" y="6356520"/>
            <a:ext cx="2057040" cy="364680"/>
          </a:xfrm>
          <a:prstGeom prst="rect">
            <a:avLst/>
          </a:prstGeom>
          <a:noFill/>
          <a:ln>
            <a:noFill/>
          </a:ln>
        </p:spPr>
        <p:txBody>
          <a:bodyPr anchor="ctr">
            <a:noAutofit/>
          </a:bodyPr>
          <a:p>
            <a:pPr algn="r">
              <a:lnSpc>
                <a:spcPct val="100000"/>
              </a:lnSpc>
            </a:pPr>
            <a:fld id="{D01343C1-D4A7-4C10-9F94-8BF260FB4B0D}"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1" name="CustomShape 1"/>
          <p:cNvSpPr/>
          <p:nvPr/>
        </p:nvSpPr>
        <p:spPr>
          <a:xfrm>
            <a:off x="87480" y="994320"/>
            <a:ext cx="8969040" cy="5514120"/>
          </a:xfrm>
          <a:prstGeom prst="rect">
            <a:avLst/>
          </a:prstGeom>
          <a:noFill/>
          <a:ln>
            <a:noFill/>
          </a:ln>
        </p:spPr>
        <p:style>
          <a:lnRef idx="0"/>
          <a:fillRef idx="0"/>
          <a:effectRef idx="0"/>
          <a:fontRef idx="minor"/>
        </p:style>
        <p:txBody>
          <a:bodyPr lIns="90000" rIns="90000" tIns="45000" bIns="45000">
            <a:spAutoFit/>
          </a:bodyPr>
          <a:p>
            <a:pPr marL="285840" indent="-285480" algn="just">
              <a:lnSpc>
                <a:spcPct val="100000"/>
              </a:lnSpc>
              <a:buClr>
                <a:srgbClr val="004a96"/>
              </a:buClr>
              <a:buFont typeface="Arial"/>
              <a:buChar char="•"/>
            </a:pPr>
            <a:r>
              <a:rPr b="0" lang="en-US" sz="2200" spc="-1" strike="noStrike">
                <a:solidFill>
                  <a:srgbClr val="004a96"/>
                </a:solidFill>
                <a:latin typeface="Aquawax"/>
              </a:rPr>
              <a:t>Launch of a working group to lead a process of peso market reconstruction/de-dollarization.</a:t>
            </a:r>
            <a:endParaRPr b="0" lang="es-UY" sz="2200" spc="-1" strike="noStrike">
              <a:latin typeface="Arial"/>
            </a:endParaRPr>
          </a:p>
          <a:p>
            <a:pPr algn="just">
              <a:lnSpc>
                <a:spcPct val="100000"/>
              </a:lnSpc>
            </a:pPr>
            <a:endParaRPr b="0" lang="es-UY" sz="2200" spc="-1" strike="noStrike">
              <a:latin typeface="Arial"/>
            </a:endParaRPr>
          </a:p>
          <a:p>
            <a:pPr marL="285840" indent="-285480" algn="just">
              <a:lnSpc>
                <a:spcPct val="100000"/>
              </a:lnSpc>
              <a:buClr>
                <a:srgbClr val="004a96"/>
              </a:buClr>
              <a:buFont typeface="Arial"/>
              <a:buChar char="•"/>
            </a:pPr>
            <a:r>
              <a:rPr b="0" lang="en-US" sz="2200" spc="-1" strike="noStrike">
                <a:solidFill>
                  <a:srgbClr val="004a96"/>
                </a:solidFill>
                <a:latin typeface="Aquawax"/>
              </a:rPr>
              <a:t>This group will be in charge of setting up, in dialogue with the financial industry and other stakeholders, a reform agenda that will cover a very broad set of issues. This agenda will include:</a:t>
            </a:r>
            <a:endParaRPr b="0" lang="es-UY" sz="2200" spc="-1" strike="noStrike">
              <a:latin typeface="Arial"/>
            </a:endParaRPr>
          </a:p>
          <a:p>
            <a:pPr algn="just">
              <a:lnSpc>
                <a:spcPct val="100000"/>
              </a:lnSpc>
            </a:pPr>
            <a:endParaRPr b="0" lang="es-UY" sz="2200" spc="-1" strike="noStrike">
              <a:latin typeface="Arial"/>
            </a:endParaRPr>
          </a:p>
          <a:p>
            <a:pPr lvl="1" marL="800280" indent="-342720" algn="just">
              <a:lnSpc>
                <a:spcPct val="100000"/>
              </a:lnSpc>
              <a:buClr>
                <a:srgbClr val="004a96"/>
              </a:buClr>
              <a:buFont typeface="Courier New"/>
              <a:buChar char="o"/>
            </a:pPr>
            <a:r>
              <a:rPr b="0" lang="en-US" sz="2200" spc="-1" strike="noStrike">
                <a:solidFill>
                  <a:srgbClr val="004a96"/>
                </a:solidFill>
                <a:latin typeface="Aquawax"/>
              </a:rPr>
              <a:t>Invoicing and price dollarization.</a:t>
            </a:r>
            <a:endParaRPr b="0" lang="es-UY" sz="2200" spc="-1" strike="noStrike">
              <a:latin typeface="Arial"/>
            </a:endParaRPr>
          </a:p>
          <a:p>
            <a:pPr lvl="1" marL="800280" indent="-342720" algn="just">
              <a:lnSpc>
                <a:spcPct val="100000"/>
              </a:lnSpc>
              <a:buClr>
                <a:srgbClr val="004a96"/>
              </a:buClr>
              <a:buFont typeface="Courier New"/>
              <a:buChar char="o"/>
            </a:pPr>
            <a:r>
              <a:rPr b="0" lang="en-US" sz="2200" spc="-1" strike="noStrike">
                <a:solidFill>
                  <a:srgbClr val="004a96"/>
                </a:solidFill>
                <a:latin typeface="Aquawax"/>
              </a:rPr>
              <a:t>Regulation reform (we are already working on a reduction of reserve requirements on peso deposits).</a:t>
            </a:r>
            <a:endParaRPr b="0" lang="es-UY" sz="2200" spc="-1" strike="noStrike">
              <a:latin typeface="Arial"/>
            </a:endParaRPr>
          </a:p>
          <a:p>
            <a:pPr lvl="1" marL="800280" indent="-342720">
              <a:lnSpc>
                <a:spcPct val="100000"/>
              </a:lnSpc>
              <a:buClr>
                <a:srgbClr val="004a96"/>
              </a:buClr>
              <a:buFont typeface="Courier New"/>
              <a:buChar char="o"/>
            </a:pPr>
            <a:r>
              <a:rPr b="0" lang="en-US" sz="2200" spc="-1" strike="noStrike">
                <a:solidFill>
                  <a:srgbClr val="004a96"/>
                </a:solidFill>
                <a:latin typeface="Aquawax"/>
              </a:rPr>
              <a:t>Financial education and public communications.</a:t>
            </a:r>
            <a:endParaRPr b="0" lang="es-UY" sz="2200" spc="-1" strike="noStrike">
              <a:latin typeface="Arial"/>
            </a:endParaRPr>
          </a:p>
          <a:p>
            <a:pPr lvl="1" marL="800280" indent="-342720" algn="just">
              <a:lnSpc>
                <a:spcPct val="100000"/>
              </a:lnSpc>
              <a:buClr>
                <a:srgbClr val="004a96"/>
              </a:buClr>
              <a:buFont typeface="Courier New"/>
              <a:buChar char="o"/>
            </a:pPr>
            <a:r>
              <a:rPr b="0" lang="es-ES" sz="2200" spc="-1" strike="noStrike">
                <a:solidFill>
                  <a:srgbClr val="004a96"/>
                </a:solidFill>
                <a:latin typeface="Aquawax"/>
              </a:rPr>
              <a:t>Develop the FX derivative market: more market players and more transparency on OTC transactions (repository).</a:t>
            </a:r>
            <a:endParaRPr b="0" lang="es-UY" sz="2200" spc="-1" strike="noStrike">
              <a:latin typeface="Arial"/>
            </a:endParaRPr>
          </a:p>
          <a:p>
            <a:pPr lvl="1" marL="800280" indent="-342720">
              <a:lnSpc>
                <a:spcPct val="100000"/>
              </a:lnSpc>
              <a:buClr>
                <a:srgbClr val="004a96"/>
              </a:buClr>
              <a:buFont typeface="Courier New"/>
              <a:buChar char="o"/>
            </a:pPr>
            <a:r>
              <a:rPr b="0" lang="en-US" sz="2200" spc="-1" strike="noStrike">
                <a:solidFill>
                  <a:srgbClr val="004a96"/>
                </a:solidFill>
                <a:latin typeface="Aquawax"/>
              </a:rPr>
              <a:t>Government and central bank debt.</a:t>
            </a:r>
            <a:endParaRPr b="0" lang="es-UY" sz="2200" spc="-1" strike="noStrike">
              <a:latin typeface="Arial"/>
            </a:endParaRPr>
          </a:p>
          <a:p>
            <a:pPr>
              <a:lnSpc>
                <a:spcPct val="100000"/>
              </a:lnSpc>
            </a:pPr>
            <a:endParaRPr b="0" lang="es-UY" sz="2200" spc="-1" strike="noStrike">
              <a:latin typeface="Arial"/>
            </a:endParaRPr>
          </a:p>
          <a:p>
            <a:pPr algn="just">
              <a:lnSpc>
                <a:spcPct val="100000"/>
              </a:lnSpc>
            </a:pPr>
            <a:endParaRPr b="0" lang="es-UY" sz="2200" spc="-1" strike="noStrike">
              <a:latin typeface="Arial"/>
            </a:endParaRPr>
          </a:p>
        </p:txBody>
      </p:sp>
      <p:sp>
        <p:nvSpPr>
          <p:cNvPr id="512" name="TextShape 2"/>
          <p:cNvSpPr txBox="1"/>
          <p:nvPr/>
        </p:nvSpPr>
        <p:spPr>
          <a:xfrm>
            <a:off x="179640" y="118080"/>
            <a:ext cx="8784720" cy="675360"/>
          </a:xfrm>
          <a:prstGeom prst="rect">
            <a:avLst/>
          </a:prstGeom>
          <a:noFill/>
          <a:ln>
            <a:noFill/>
          </a:ln>
        </p:spPr>
        <p:txBody>
          <a:bodyPr anchor="ctr">
            <a:noAutofit/>
          </a:bodyPr>
          <a:p>
            <a:pPr algn="ctr">
              <a:lnSpc>
                <a:spcPct val="90000"/>
              </a:lnSpc>
            </a:pPr>
            <a:r>
              <a:rPr b="1" lang="en-US" sz="2400" spc="-1" strike="noStrike">
                <a:solidFill>
                  <a:srgbClr val="ff0000"/>
                </a:solidFill>
                <a:latin typeface="Aquawax"/>
              </a:rPr>
              <a:t>2. Rebuilding and developing local currency peso markets and de-dollarization</a:t>
            </a:r>
            <a:endParaRPr b="0" lang="en-US" sz="2400" spc="-1" strike="noStrike">
              <a:solidFill>
                <a:srgbClr val="000000"/>
              </a:solidFill>
              <a:latin typeface="Calibri"/>
            </a:endParaRPr>
          </a:p>
        </p:txBody>
      </p:sp>
      <p:sp>
        <p:nvSpPr>
          <p:cNvPr id="513"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514"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8DBD4B64-D0E5-4D3E-BAE4-A87C23145151}"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15" name="CustomShape 1"/>
          <p:cNvSpPr/>
          <p:nvPr/>
        </p:nvSpPr>
        <p:spPr>
          <a:xfrm>
            <a:off x="2693520" y="1170360"/>
            <a:ext cx="8969040" cy="2285280"/>
          </a:xfrm>
          <a:prstGeom prst="rect">
            <a:avLst/>
          </a:prstGeom>
          <a:noFill/>
          <a:ln>
            <a:noFill/>
          </a:ln>
        </p:spPr>
        <p:style>
          <a:lnRef idx="0"/>
          <a:fillRef idx="0"/>
          <a:effectRef idx="0"/>
          <a:fontRef idx="minor"/>
        </p:style>
        <p:txBody>
          <a:bodyPr lIns="90000" rIns="90000" tIns="45000" bIns="45000">
            <a:spAutoFit/>
          </a:bodyPr>
          <a:p>
            <a:pPr algn="just">
              <a:lnSpc>
                <a:spcPct val="100000"/>
              </a:lnSpc>
            </a:pPr>
            <a:endParaRPr b="0" lang="es-UY" sz="1800" spc="-1" strike="noStrike">
              <a:latin typeface="Arial"/>
            </a:endParaRPr>
          </a:p>
          <a:p>
            <a:pPr algn="just">
              <a:lnSpc>
                <a:spcPct val="100000"/>
              </a:lnSpc>
            </a:pPr>
            <a:endParaRPr b="0" lang="es-UY" sz="1800" spc="-1" strike="noStrike">
              <a:latin typeface="Arial"/>
            </a:endParaRPr>
          </a:p>
          <a:p>
            <a:pPr algn="just">
              <a:lnSpc>
                <a:spcPct val="100000"/>
              </a:lnSpc>
            </a:pPr>
            <a:endParaRPr b="0" lang="es-UY" sz="1800" spc="-1" strike="noStrike">
              <a:latin typeface="Arial"/>
            </a:endParaRPr>
          </a:p>
          <a:p>
            <a:pPr algn="just">
              <a:lnSpc>
                <a:spcPct val="100000"/>
              </a:lnSpc>
            </a:pPr>
            <a:endParaRPr b="0" lang="es-UY" sz="1800" spc="-1" strike="noStrike">
              <a:latin typeface="Arial"/>
            </a:endParaRPr>
          </a:p>
          <a:p>
            <a:pPr algn="just">
              <a:lnSpc>
                <a:spcPct val="100000"/>
              </a:lnSpc>
            </a:pPr>
            <a:endParaRPr b="0" lang="es-UY" sz="1800" spc="-1" strike="noStrike">
              <a:latin typeface="Arial"/>
            </a:endParaRPr>
          </a:p>
          <a:p>
            <a:pPr algn="just">
              <a:lnSpc>
                <a:spcPct val="100000"/>
              </a:lnSpc>
            </a:pPr>
            <a:r>
              <a:rPr b="1" lang="en-US" sz="4400" spc="-1" strike="noStrike">
                <a:solidFill>
                  <a:srgbClr val="0070c0"/>
                </a:solidFill>
                <a:latin typeface="Aquawax"/>
              </a:rPr>
              <a:t>THANK YOU</a:t>
            </a:r>
            <a:endParaRPr b="0" lang="es-UY" sz="4400" spc="-1" strike="noStrike">
              <a:latin typeface="Arial"/>
            </a:endParaRPr>
          </a:p>
        </p:txBody>
      </p:sp>
      <p:sp>
        <p:nvSpPr>
          <p:cNvPr id="516" name="Line 2"/>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517" name="TextShape 3"/>
          <p:cNvSpPr txBox="1"/>
          <p:nvPr/>
        </p:nvSpPr>
        <p:spPr>
          <a:xfrm>
            <a:off x="6458040" y="6356520"/>
            <a:ext cx="2057040" cy="364680"/>
          </a:xfrm>
          <a:prstGeom prst="rect">
            <a:avLst/>
          </a:prstGeom>
          <a:noFill/>
          <a:ln>
            <a:noFill/>
          </a:ln>
        </p:spPr>
        <p:txBody>
          <a:bodyPr anchor="ctr">
            <a:noAutofit/>
          </a:bodyPr>
          <a:p>
            <a:pPr algn="r">
              <a:lnSpc>
                <a:spcPct val="100000"/>
              </a:lnSpc>
            </a:pPr>
            <a:fld id="{AFB49E18-FCF8-4C2B-BD32-3F37AEAD62D5}" type="slidenum">
              <a:rPr b="0" lang="es-ES" sz="1200" spc="-1" strike="noStrike">
                <a:solidFill>
                  <a:srgbClr val="8b8b8b"/>
                </a:solidFill>
                <a:latin typeface="Calibri"/>
              </a:rPr>
              <a:t>&lt;número&gt;</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158" name="TextShape 2"/>
          <p:cNvSpPr txBox="1"/>
          <p:nvPr/>
        </p:nvSpPr>
        <p:spPr>
          <a:xfrm>
            <a:off x="113040" y="52560"/>
            <a:ext cx="8917920" cy="731520"/>
          </a:xfrm>
          <a:prstGeom prst="rect">
            <a:avLst/>
          </a:prstGeom>
          <a:noFill/>
          <a:ln>
            <a:noFill/>
          </a:ln>
        </p:spPr>
        <p:txBody>
          <a:bodyPr anchor="ctr">
            <a:noAutofit/>
          </a:bodyPr>
          <a:p>
            <a:pPr algn="ctr">
              <a:lnSpc>
                <a:spcPct val="90000"/>
              </a:lnSpc>
            </a:pPr>
            <a:r>
              <a:rPr b="1" lang="en-US" sz="2300" spc="-1" strike="noStrike">
                <a:solidFill>
                  <a:srgbClr val="004a96"/>
                </a:solidFill>
                <a:latin typeface="Aquawax Black"/>
              </a:rPr>
              <a:t>Leading indicators suggest that the economic downdraft has bottomed-out, and a gradual recovery is underway…</a:t>
            </a:r>
            <a:endParaRPr b="0" lang="en-US" sz="2300" spc="-1" strike="noStrike">
              <a:solidFill>
                <a:srgbClr val="000000"/>
              </a:solidFill>
              <a:latin typeface="Calibri"/>
            </a:endParaRPr>
          </a:p>
        </p:txBody>
      </p:sp>
      <p:sp>
        <p:nvSpPr>
          <p:cNvPr id="159" name="CustomShape 3"/>
          <p:cNvSpPr/>
          <p:nvPr/>
        </p:nvSpPr>
        <p:spPr>
          <a:xfrm>
            <a:off x="32760" y="6575760"/>
            <a:ext cx="4442040" cy="169560"/>
          </a:xfrm>
          <a:prstGeom prst="rect">
            <a:avLst/>
          </a:prstGeom>
          <a:noFill/>
          <a:ln>
            <a:noFill/>
          </a:ln>
        </p:spPr>
        <p:style>
          <a:lnRef idx="0"/>
          <a:fillRef idx="0"/>
          <a:effectRef idx="0"/>
          <a:fontRef idx="minor"/>
        </p:style>
        <p:txBody>
          <a:bodyPr lIns="46080" rIns="46080" tIns="23040" bIns="23040" anchor="b">
            <a:spAutoFit/>
          </a:bodyPr>
          <a:p>
            <a:pPr>
              <a:lnSpc>
                <a:spcPct val="90000"/>
              </a:lnSpc>
              <a:spcBef>
                <a:spcPts val="45"/>
              </a:spcBef>
            </a:pPr>
            <a:r>
              <a:rPr b="1" i="1" lang="en-GB" sz="900" spc="-1" strike="noStrike">
                <a:solidFill>
                  <a:srgbClr val="000000"/>
                </a:solidFill>
                <a:latin typeface="Aquawax"/>
              </a:rPr>
              <a:t>Source:</a:t>
            </a:r>
            <a:r>
              <a:rPr b="0" i="1" lang="en-GB" sz="900" spc="-1" strike="noStrike">
                <a:solidFill>
                  <a:srgbClr val="000000"/>
                </a:solidFill>
                <a:latin typeface="Aquawax"/>
              </a:rPr>
              <a:t> Ministry of Economy and Finance</a:t>
            </a:r>
            <a:endParaRPr b="0" lang="es-UY" sz="900" spc="-1" strike="noStrike">
              <a:latin typeface="Arial"/>
            </a:endParaRPr>
          </a:p>
        </p:txBody>
      </p:sp>
      <p:grpSp>
        <p:nvGrpSpPr>
          <p:cNvPr id="160" name="Group 4"/>
          <p:cNvGrpSpPr/>
          <p:nvPr/>
        </p:nvGrpSpPr>
        <p:grpSpPr>
          <a:xfrm>
            <a:off x="240840" y="1086480"/>
            <a:ext cx="3997440" cy="407160"/>
            <a:chOff x="240840" y="1086480"/>
            <a:chExt cx="3997440" cy="407160"/>
          </a:xfrm>
        </p:grpSpPr>
        <p:sp>
          <p:nvSpPr>
            <p:cNvPr id="161" name="CustomShape 5"/>
            <p:cNvSpPr/>
            <p:nvPr/>
          </p:nvSpPr>
          <p:spPr>
            <a:xfrm>
              <a:off x="245880" y="1086480"/>
              <a:ext cx="3992400" cy="2797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Fuel demand</a:t>
              </a:r>
              <a:endParaRPr b="0" lang="es-UY" sz="1400" spc="-1" strike="noStrike">
                <a:latin typeface="Arial"/>
              </a:endParaRPr>
            </a:p>
          </p:txBody>
        </p:sp>
        <p:sp>
          <p:nvSpPr>
            <p:cNvPr id="162" name="CustomShape 6"/>
            <p:cNvSpPr/>
            <p:nvPr/>
          </p:nvSpPr>
          <p:spPr>
            <a:xfrm>
              <a:off x="240840" y="1341000"/>
              <a:ext cx="286776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(Rolling 7-day average, YoY change in %)</a:t>
              </a:r>
              <a:endParaRPr b="0" lang="es-UY" sz="1000" spc="-1" strike="noStrike">
                <a:latin typeface="Arial"/>
              </a:endParaRPr>
            </a:p>
          </p:txBody>
        </p:sp>
      </p:grpSp>
      <p:sp>
        <p:nvSpPr>
          <p:cNvPr id="163" name="TextShape 7"/>
          <p:cNvSpPr txBox="1"/>
          <p:nvPr/>
        </p:nvSpPr>
        <p:spPr>
          <a:xfrm>
            <a:off x="6458040" y="6356520"/>
            <a:ext cx="2057040" cy="364680"/>
          </a:xfrm>
          <a:prstGeom prst="rect">
            <a:avLst/>
          </a:prstGeom>
          <a:noFill/>
          <a:ln>
            <a:noFill/>
          </a:ln>
        </p:spPr>
        <p:txBody>
          <a:bodyPr anchor="ctr">
            <a:noAutofit/>
          </a:bodyPr>
          <a:p>
            <a:pPr algn="r">
              <a:lnSpc>
                <a:spcPct val="100000"/>
              </a:lnSpc>
            </a:pPr>
            <a:fld id="{F426A772-EE2B-46B2-8BC7-2AF11C46D9D5}" type="slidenum">
              <a:rPr b="0" lang="es-ES" sz="1200" spc="-1" strike="noStrike">
                <a:solidFill>
                  <a:srgbClr val="8b8b8b"/>
                </a:solidFill>
                <a:latin typeface="Calibri"/>
              </a:rPr>
              <a:t>1</a:t>
            </a:fld>
            <a:endParaRPr b="0" lang="es-UY" sz="1200" spc="-1" strike="noStrike">
              <a:latin typeface="Times New Roman"/>
            </a:endParaRPr>
          </a:p>
        </p:txBody>
      </p:sp>
      <p:grpSp>
        <p:nvGrpSpPr>
          <p:cNvPr id="164" name="Group 8"/>
          <p:cNvGrpSpPr/>
          <p:nvPr/>
        </p:nvGrpSpPr>
        <p:grpSpPr>
          <a:xfrm>
            <a:off x="240840" y="1724040"/>
            <a:ext cx="4381560" cy="4421520"/>
            <a:chOff x="240840" y="1724040"/>
            <a:chExt cx="4381560" cy="4421520"/>
          </a:xfrm>
        </p:grpSpPr>
        <p:grpSp>
          <p:nvGrpSpPr>
            <p:cNvPr id="165" name="Group 9"/>
            <p:cNvGrpSpPr/>
            <p:nvPr/>
          </p:nvGrpSpPr>
          <p:grpSpPr>
            <a:xfrm>
              <a:off x="240840" y="1724040"/>
              <a:ext cx="3966840" cy="4394160"/>
              <a:chOff x="240840" y="1724040"/>
              <a:chExt cx="3966840" cy="4394160"/>
            </a:xfrm>
          </p:grpSpPr>
          <p:graphicFrame>
            <p:nvGraphicFramePr>
              <p:cNvPr id="166" name="Gráfico 31"/>
              <p:cNvGraphicFramePr/>
              <p:nvPr/>
            </p:nvGraphicFramePr>
            <p:xfrm>
              <a:off x="240840" y="1724040"/>
              <a:ext cx="3966840" cy="4394160"/>
            </p:xfrm>
            <a:graphic>
              <a:graphicData uri="http://schemas.openxmlformats.org/drawingml/2006/chart">
                <c:chart xmlns:c="http://schemas.openxmlformats.org/drawingml/2006/chart" xmlns:r="http://schemas.openxmlformats.org/officeDocument/2006/relationships" r:id="rId1"/>
              </a:graphicData>
            </a:graphic>
          </p:graphicFrame>
          <p:sp>
            <p:nvSpPr>
              <p:cNvPr id="167" name="CustomShape 10"/>
              <p:cNvSpPr/>
              <p:nvPr/>
            </p:nvSpPr>
            <p:spPr>
              <a:xfrm flipH="1">
                <a:off x="975240" y="2364840"/>
                <a:ext cx="180000" cy="684720"/>
              </a:xfrm>
              <a:custGeom>
                <a:avLst/>
                <a:gdLst/>
                <a:ahLst/>
                <a:rect l="l" t="t" r="r" b="b"/>
                <a:pathLst>
                  <a:path w="21600" h="21600">
                    <a:moveTo>
                      <a:pt x="0" y="0"/>
                    </a:moveTo>
                    <a:lnTo>
                      <a:pt x="21600" y="21600"/>
                    </a:lnTo>
                  </a:path>
                </a:pathLst>
              </a:custGeom>
              <a:noFill/>
              <a:ln w="9360">
                <a:solidFill>
                  <a:srgbClr val="000000"/>
                </a:solidFill>
                <a:round/>
                <a:tailEnd len="med" type="triangle" w="med"/>
              </a:ln>
            </p:spPr>
            <p:style>
              <a:lnRef idx="0"/>
              <a:fillRef idx="0"/>
              <a:effectRef idx="0"/>
              <a:fontRef idx="minor"/>
            </p:style>
          </p:sp>
          <p:sp>
            <p:nvSpPr>
              <p:cNvPr id="168" name="CustomShape 11"/>
              <p:cNvSpPr/>
              <p:nvPr/>
            </p:nvSpPr>
            <p:spPr>
              <a:xfrm>
                <a:off x="864720" y="1983960"/>
                <a:ext cx="1812600" cy="36468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i="1" lang="es-ES" sz="900" spc="-1" strike="noStrike">
                    <a:solidFill>
                      <a:srgbClr val="000000"/>
                    </a:solidFill>
                    <a:latin typeface="Aquawax"/>
                  </a:rPr>
                  <a:t>First Covid-19 cases confirmed on March 13, 2020</a:t>
                </a:r>
                <a:endParaRPr b="0" lang="es-UY" sz="900" spc="-1" strike="noStrike">
                  <a:latin typeface="Arial"/>
                </a:endParaRPr>
              </a:p>
            </p:txBody>
          </p:sp>
        </p:grpSp>
        <p:sp>
          <p:nvSpPr>
            <p:cNvPr id="169" name="CustomShape 12"/>
            <p:cNvSpPr/>
            <p:nvPr/>
          </p:nvSpPr>
          <p:spPr>
            <a:xfrm>
              <a:off x="3954600" y="5902920"/>
              <a:ext cx="667800" cy="2426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1000" spc="-1" strike="noStrike">
                  <a:solidFill>
                    <a:srgbClr val="000000"/>
                  </a:solidFill>
                  <a:latin typeface="Aquawax"/>
                </a:rPr>
                <a:t>31-Aug</a:t>
              </a:r>
              <a:endParaRPr b="0" lang="es-UY" sz="1000" spc="-1" strike="noStrike">
                <a:latin typeface="Arial"/>
              </a:endParaRPr>
            </a:p>
          </p:txBody>
        </p:sp>
      </p:grpSp>
      <p:sp>
        <p:nvSpPr>
          <p:cNvPr id="170" name="CustomShape 13"/>
          <p:cNvSpPr/>
          <p:nvPr/>
        </p:nvSpPr>
        <p:spPr>
          <a:xfrm>
            <a:off x="4771080" y="1086480"/>
            <a:ext cx="3992400" cy="2797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Car sales in 2020</a:t>
            </a:r>
            <a:endParaRPr b="0" lang="es-UY" sz="1400" spc="-1" strike="noStrike">
              <a:latin typeface="Arial"/>
            </a:endParaRPr>
          </a:p>
        </p:txBody>
      </p:sp>
      <p:grpSp>
        <p:nvGrpSpPr>
          <p:cNvPr id="171" name="Group 14"/>
          <p:cNvGrpSpPr/>
          <p:nvPr/>
        </p:nvGrpSpPr>
        <p:grpSpPr>
          <a:xfrm>
            <a:off x="4474800" y="1493640"/>
            <a:ext cx="4824360" cy="4709520"/>
            <a:chOff x="4474800" y="1493640"/>
            <a:chExt cx="4824360" cy="4709520"/>
          </a:xfrm>
        </p:grpSpPr>
        <p:graphicFrame>
          <p:nvGraphicFramePr>
            <p:cNvPr id="172" name="Gráfico 17"/>
            <p:cNvGraphicFramePr/>
            <p:nvPr/>
          </p:nvGraphicFramePr>
          <p:xfrm>
            <a:off x="4771080" y="1573200"/>
            <a:ext cx="4134600" cy="4629960"/>
          </p:xfrm>
          <a:graphic>
            <a:graphicData uri="http://schemas.openxmlformats.org/drawingml/2006/chart">
              <c:chart xmlns:c="http://schemas.openxmlformats.org/drawingml/2006/chart" xmlns:r="http://schemas.openxmlformats.org/officeDocument/2006/relationships" r:id="rId2"/>
            </a:graphicData>
          </a:graphic>
        </p:graphicFrame>
        <p:sp>
          <p:nvSpPr>
            <p:cNvPr id="173" name="CustomShape 15"/>
            <p:cNvSpPr/>
            <p:nvPr/>
          </p:nvSpPr>
          <p:spPr>
            <a:xfrm>
              <a:off x="4474800" y="1533960"/>
              <a:ext cx="1812600" cy="24264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i="1" lang="es-ES" sz="1000" spc="-1" strike="noStrike">
                  <a:solidFill>
                    <a:srgbClr val="a6a6a6"/>
                  </a:solidFill>
                  <a:latin typeface="Aquawax"/>
                </a:rPr>
                <a:t>Number of cars sold</a:t>
              </a:r>
              <a:endParaRPr b="0" lang="es-UY" sz="1000" spc="-1" strike="noStrike">
                <a:latin typeface="Arial"/>
              </a:endParaRPr>
            </a:p>
          </p:txBody>
        </p:sp>
        <p:sp>
          <p:nvSpPr>
            <p:cNvPr id="174" name="CustomShape 16"/>
            <p:cNvSpPr/>
            <p:nvPr/>
          </p:nvSpPr>
          <p:spPr>
            <a:xfrm>
              <a:off x="7486560" y="1493640"/>
              <a:ext cx="1812600" cy="24264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i="1" lang="es-ES" sz="1000" spc="-1" strike="noStrike">
                  <a:solidFill>
                    <a:srgbClr val="00a44a"/>
                  </a:solidFill>
                  <a:latin typeface="Aquawax"/>
                </a:rPr>
                <a:t>YoY change, in %</a:t>
              </a:r>
              <a:endParaRPr b="0" lang="es-UY" sz="1000" spc="-1" strike="noStrike">
                <a:latin typeface="Arial"/>
              </a:endParaRPr>
            </a:p>
          </p:txBody>
        </p:sp>
      </p:gr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176" name="TextShape 2"/>
          <p:cNvSpPr txBox="1"/>
          <p:nvPr/>
        </p:nvSpPr>
        <p:spPr>
          <a:xfrm>
            <a:off x="0" y="131760"/>
            <a:ext cx="8917920" cy="604440"/>
          </a:xfrm>
          <a:prstGeom prst="rect">
            <a:avLst/>
          </a:prstGeom>
          <a:noFill/>
          <a:ln>
            <a:noFill/>
          </a:ln>
        </p:spPr>
        <p:txBody>
          <a:bodyPr anchor="ctr">
            <a:noAutofit/>
          </a:bodyPr>
          <a:p>
            <a:pPr algn="ctr">
              <a:lnSpc>
                <a:spcPct val="90000"/>
              </a:lnSpc>
            </a:pPr>
            <a:r>
              <a:rPr b="1" lang="en-US" sz="2200" spc="-1" strike="noStrike">
                <a:solidFill>
                  <a:srgbClr val="004a96"/>
                </a:solidFill>
                <a:latin typeface="Aquawax Black"/>
              </a:rPr>
              <a:t>… </a:t>
            </a:r>
            <a:r>
              <a:rPr b="1" lang="en-US" sz="2200" spc="-1" strike="noStrike">
                <a:solidFill>
                  <a:srgbClr val="004a96"/>
                </a:solidFill>
                <a:latin typeface="Aquawax Black"/>
              </a:rPr>
              <a:t>which is reflected in fiscal revenues and automatic stabilizers </a:t>
            </a:r>
            <a:endParaRPr b="0" lang="en-US" sz="2200" spc="-1" strike="noStrike">
              <a:solidFill>
                <a:srgbClr val="000000"/>
              </a:solidFill>
              <a:latin typeface="Calibri"/>
            </a:endParaRPr>
          </a:p>
        </p:txBody>
      </p:sp>
      <p:sp>
        <p:nvSpPr>
          <p:cNvPr id="177" name="CustomShape 3"/>
          <p:cNvSpPr/>
          <p:nvPr/>
        </p:nvSpPr>
        <p:spPr>
          <a:xfrm>
            <a:off x="240840" y="6454800"/>
            <a:ext cx="4442040" cy="169560"/>
          </a:xfrm>
          <a:prstGeom prst="rect">
            <a:avLst/>
          </a:prstGeom>
          <a:noFill/>
          <a:ln>
            <a:noFill/>
          </a:ln>
        </p:spPr>
        <p:style>
          <a:lnRef idx="0"/>
          <a:fillRef idx="0"/>
          <a:effectRef idx="0"/>
          <a:fontRef idx="minor"/>
        </p:style>
        <p:txBody>
          <a:bodyPr lIns="46080" rIns="46080" tIns="23040" bIns="23040" anchor="b">
            <a:spAutoFit/>
          </a:bodyPr>
          <a:p>
            <a:pPr>
              <a:lnSpc>
                <a:spcPct val="90000"/>
              </a:lnSpc>
              <a:spcBef>
                <a:spcPts val="45"/>
              </a:spcBef>
            </a:pPr>
            <a:r>
              <a:rPr b="1" i="1" lang="en-GB" sz="900" spc="-1" strike="noStrike">
                <a:solidFill>
                  <a:srgbClr val="000000"/>
                </a:solidFill>
                <a:latin typeface="Aquawax"/>
              </a:rPr>
              <a:t>Source:</a:t>
            </a:r>
            <a:r>
              <a:rPr b="0" i="1" lang="en-GB" sz="900" spc="-1" strike="noStrike">
                <a:solidFill>
                  <a:srgbClr val="000000"/>
                </a:solidFill>
                <a:latin typeface="Aquawax"/>
              </a:rPr>
              <a:t> Tax Collection Agency, Social Insurance Bank</a:t>
            </a:r>
            <a:endParaRPr b="0" lang="es-UY" sz="900" spc="-1" strike="noStrike">
              <a:latin typeface="Arial"/>
            </a:endParaRPr>
          </a:p>
        </p:txBody>
      </p:sp>
      <p:grpSp>
        <p:nvGrpSpPr>
          <p:cNvPr id="178" name="Group 4"/>
          <p:cNvGrpSpPr/>
          <p:nvPr/>
        </p:nvGrpSpPr>
        <p:grpSpPr>
          <a:xfrm>
            <a:off x="4471920" y="1190520"/>
            <a:ext cx="4570200" cy="406800"/>
            <a:chOff x="4471920" y="1190520"/>
            <a:chExt cx="4570200" cy="406800"/>
          </a:xfrm>
        </p:grpSpPr>
        <p:sp>
          <p:nvSpPr>
            <p:cNvPr id="179" name="CustomShape 5"/>
            <p:cNvSpPr/>
            <p:nvPr/>
          </p:nvSpPr>
          <p:spPr>
            <a:xfrm>
              <a:off x="4471920" y="1190520"/>
              <a:ext cx="4570200" cy="2797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Unemployment insurance</a:t>
              </a:r>
              <a:endParaRPr b="0" lang="es-UY" sz="1400" spc="-1" strike="noStrike">
                <a:latin typeface="Arial"/>
              </a:endParaRPr>
            </a:p>
          </p:txBody>
        </p:sp>
        <p:sp>
          <p:nvSpPr>
            <p:cNvPr id="180" name="CustomShape 6"/>
            <p:cNvSpPr/>
            <p:nvPr/>
          </p:nvSpPr>
          <p:spPr>
            <a:xfrm>
              <a:off x="4471920" y="1452240"/>
              <a:ext cx="4043160" cy="145080"/>
            </a:xfrm>
            <a:prstGeom prst="rect">
              <a:avLst/>
            </a:prstGeom>
            <a:noFill/>
            <a:ln>
              <a:noFill/>
            </a:ln>
          </p:spPr>
          <p:style>
            <a:lnRef idx="0"/>
            <a:fillRef idx="0"/>
            <a:effectRef idx="0"/>
            <a:fontRef idx="minor"/>
          </p:style>
          <p:txBody>
            <a:bodyPr lIns="52200" rIns="0" tIns="0" bIns="0" anchor="b">
              <a:spAutoFit/>
            </a:bodyPr>
            <a:p>
              <a:pPr>
                <a:lnSpc>
                  <a:spcPct val="100000"/>
                </a:lnSpc>
                <a:spcBef>
                  <a:spcPts val="190"/>
                </a:spcBef>
              </a:pPr>
              <a:r>
                <a:rPr b="0" lang="en-US" sz="950" spc="-1" strike="noStrike">
                  <a:solidFill>
                    <a:srgbClr val="000000"/>
                  </a:solidFill>
                  <a:latin typeface="Aquawax"/>
                </a:rPr>
                <a:t>(Number of beneficiaries by type of regime, in thousand workers)</a:t>
              </a:r>
              <a:endParaRPr b="0" lang="es-UY" sz="950" spc="-1" strike="noStrike">
                <a:latin typeface="Arial"/>
              </a:endParaRPr>
            </a:p>
          </p:txBody>
        </p:sp>
      </p:grpSp>
      <p:sp>
        <p:nvSpPr>
          <p:cNvPr id="181" name="TextShape 7"/>
          <p:cNvSpPr txBox="1"/>
          <p:nvPr/>
        </p:nvSpPr>
        <p:spPr>
          <a:xfrm>
            <a:off x="6458040" y="6356520"/>
            <a:ext cx="2057040" cy="364680"/>
          </a:xfrm>
          <a:prstGeom prst="rect">
            <a:avLst/>
          </a:prstGeom>
          <a:noFill/>
          <a:ln>
            <a:noFill/>
          </a:ln>
        </p:spPr>
        <p:txBody>
          <a:bodyPr anchor="ctr">
            <a:noAutofit/>
          </a:bodyPr>
          <a:p>
            <a:pPr algn="r">
              <a:lnSpc>
                <a:spcPct val="100000"/>
              </a:lnSpc>
            </a:pPr>
            <a:fld id="{E901DE97-26B0-4DDE-B640-FDB4B31D3824}" type="slidenum">
              <a:rPr b="0" lang="es-ES" sz="1200" spc="-1" strike="noStrike">
                <a:solidFill>
                  <a:srgbClr val="8b8b8b"/>
                </a:solidFill>
                <a:latin typeface="Calibri"/>
              </a:rPr>
              <a:t>1</a:t>
            </a:fld>
            <a:endParaRPr b="0" lang="es-UY" sz="1200" spc="-1" strike="noStrike">
              <a:latin typeface="Times New Roman"/>
            </a:endParaRPr>
          </a:p>
        </p:txBody>
      </p:sp>
      <p:grpSp>
        <p:nvGrpSpPr>
          <p:cNvPr id="182" name="Group 8"/>
          <p:cNvGrpSpPr/>
          <p:nvPr/>
        </p:nvGrpSpPr>
        <p:grpSpPr>
          <a:xfrm>
            <a:off x="235080" y="1190520"/>
            <a:ext cx="3997440" cy="406800"/>
            <a:chOff x="235080" y="1190520"/>
            <a:chExt cx="3997440" cy="406800"/>
          </a:xfrm>
        </p:grpSpPr>
        <p:sp>
          <p:nvSpPr>
            <p:cNvPr id="183" name="CustomShape 9"/>
            <p:cNvSpPr/>
            <p:nvPr/>
          </p:nvSpPr>
          <p:spPr>
            <a:xfrm>
              <a:off x="240120" y="1190520"/>
              <a:ext cx="3992400" cy="2797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s-ES" sz="1400" spc="-1" strike="noStrike" u="sng">
                  <a:solidFill>
                    <a:srgbClr val="000000"/>
                  </a:solidFill>
                  <a:uFillTx/>
                  <a:latin typeface="Aquawax Bold"/>
                </a:rPr>
                <a:t>Tax revenue collection</a:t>
              </a:r>
              <a:endParaRPr b="0" lang="es-UY" sz="1400" spc="-1" strike="noStrike">
                <a:latin typeface="Arial"/>
              </a:endParaRPr>
            </a:p>
          </p:txBody>
        </p:sp>
        <p:sp>
          <p:nvSpPr>
            <p:cNvPr id="184" name="CustomShape 10"/>
            <p:cNvSpPr/>
            <p:nvPr/>
          </p:nvSpPr>
          <p:spPr>
            <a:xfrm>
              <a:off x="235080" y="1444680"/>
              <a:ext cx="2542320" cy="15264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201"/>
                </a:spcBef>
              </a:pPr>
              <a:r>
                <a:rPr b="0" lang="en-US" sz="1000" spc="-1" strike="noStrike">
                  <a:solidFill>
                    <a:srgbClr val="000000"/>
                  </a:solidFill>
                  <a:latin typeface="Aquawax"/>
                </a:rPr>
                <a:t>(YoY real change, in %)</a:t>
              </a:r>
              <a:endParaRPr b="0" lang="es-UY" sz="1000" spc="-1" strike="noStrike">
                <a:latin typeface="Arial"/>
              </a:endParaRPr>
            </a:p>
          </p:txBody>
        </p:sp>
      </p:grpSp>
      <p:graphicFrame>
        <p:nvGraphicFramePr>
          <p:cNvPr id="185" name="Gráfico 40"/>
          <p:cNvGraphicFramePr/>
          <p:nvPr/>
        </p:nvGraphicFramePr>
        <p:xfrm>
          <a:off x="270000" y="1814760"/>
          <a:ext cx="3933000" cy="4179960"/>
        </p:xfrm>
        <a:graphic>
          <a:graphicData uri="http://schemas.openxmlformats.org/drawingml/2006/chart">
            <c:chart xmlns:c="http://schemas.openxmlformats.org/drawingml/2006/chart" xmlns:r="http://schemas.openxmlformats.org/officeDocument/2006/relationships" r:id="rId1"/>
          </a:graphicData>
        </a:graphic>
      </p:graphicFrame>
      <p:grpSp>
        <p:nvGrpSpPr>
          <p:cNvPr id="186" name="Group 11"/>
          <p:cNvGrpSpPr/>
          <p:nvPr/>
        </p:nvGrpSpPr>
        <p:grpSpPr>
          <a:xfrm>
            <a:off x="4471920" y="1731600"/>
            <a:ext cx="4446000" cy="4497120"/>
            <a:chOff x="4471920" y="1731600"/>
            <a:chExt cx="4446000" cy="4497120"/>
          </a:xfrm>
        </p:grpSpPr>
        <p:graphicFrame>
          <p:nvGraphicFramePr>
            <p:cNvPr id="187" name="Gráfico 19"/>
            <p:cNvGraphicFramePr/>
            <p:nvPr/>
          </p:nvGraphicFramePr>
          <p:xfrm>
            <a:off x="4471920" y="1731600"/>
            <a:ext cx="4433400" cy="4497120"/>
          </p:xfrm>
          <a:graphic>
            <a:graphicData uri="http://schemas.openxmlformats.org/drawingml/2006/chart">
              <c:chart xmlns:c="http://schemas.openxmlformats.org/drawingml/2006/chart" xmlns:r="http://schemas.openxmlformats.org/officeDocument/2006/relationships" r:id="rId2"/>
            </a:graphicData>
          </a:graphic>
        </p:graphicFrame>
        <p:sp>
          <p:nvSpPr>
            <p:cNvPr id="188" name="CustomShape 12"/>
            <p:cNvSpPr/>
            <p:nvPr/>
          </p:nvSpPr>
          <p:spPr>
            <a:xfrm>
              <a:off x="8232120" y="5598720"/>
              <a:ext cx="685800" cy="2502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1050" spc="-1" strike="noStrike">
                  <a:solidFill>
                    <a:srgbClr val="000000"/>
                  </a:solidFill>
                  <a:latin typeface="Aquawax"/>
                </a:rPr>
                <a:t>Aug-20</a:t>
              </a:r>
              <a:endParaRPr b="0" lang="es-UY" sz="1050" spc="-1" strike="noStrike">
                <a:latin typeface="Arial"/>
              </a:endParaRPr>
            </a:p>
          </p:txBody>
        </p:sp>
      </p:grpSp>
      <p:sp>
        <p:nvSpPr>
          <p:cNvPr id="189" name="CustomShape 13"/>
          <p:cNvSpPr/>
          <p:nvPr/>
        </p:nvSpPr>
        <p:spPr>
          <a:xfrm>
            <a:off x="3913200" y="3227040"/>
            <a:ext cx="592560" cy="30348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s-ES" sz="1400" spc="-1" strike="noStrike">
                <a:solidFill>
                  <a:srgbClr val="000000"/>
                </a:solidFill>
                <a:latin typeface="Calibri"/>
              </a:rPr>
              <a:t>-0.6%</a:t>
            </a:r>
            <a:endParaRPr b="0" lang="es-UY" sz="1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1"/>
          <p:cNvSpPr/>
          <p:nvPr/>
        </p:nvSpPr>
        <p:spPr>
          <a:xfrm>
            <a:off x="28800" y="1135800"/>
            <a:ext cx="8969040" cy="3106800"/>
          </a:xfrm>
          <a:prstGeom prst="rect">
            <a:avLst/>
          </a:prstGeom>
          <a:noFill/>
          <a:ln>
            <a:noFill/>
          </a:ln>
        </p:spPr>
        <p:style>
          <a:lnRef idx="0"/>
          <a:fillRef idx="0"/>
          <a:effectRef idx="0"/>
          <a:fontRef idx="minor"/>
        </p:style>
        <p:txBody>
          <a:bodyPr lIns="90000" rIns="90000" tIns="45000" bIns="45000">
            <a:spAutoFit/>
          </a:bodyPr>
          <a:p>
            <a:pPr marL="343080" indent="-342720" algn="just">
              <a:lnSpc>
                <a:spcPct val="100000"/>
              </a:lnSpc>
              <a:buClr>
                <a:srgbClr val="004a96"/>
              </a:buClr>
              <a:buFont typeface="Arial"/>
              <a:buChar char="•"/>
            </a:pPr>
            <a:r>
              <a:rPr b="1" lang="en-US" sz="2200" spc="-1" strike="noStrike">
                <a:solidFill>
                  <a:srgbClr val="004a96"/>
                </a:solidFill>
                <a:latin typeface="Aquawax"/>
              </a:rPr>
              <a:t>COVID-19 Solidarity Fund</a:t>
            </a:r>
            <a:r>
              <a:rPr b="0" lang="en-US" sz="2200" spc="-1" strike="noStrike">
                <a:solidFill>
                  <a:srgbClr val="004a96"/>
                </a:solidFill>
                <a:latin typeface="Aquawax"/>
              </a:rPr>
              <a:t>. Created by Law (voted unanimously by all parties), to be managed by the Executive branch. The Fund clearly earmarks the budgetary resources to address the emergency, keeping tabs of the Covid-related expenditures and where and how the money is spent.</a:t>
            </a:r>
            <a:endParaRPr b="0" lang="es-UY" sz="2200" spc="-1" strike="noStrike">
              <a:latin typeface="Arial"/>
            </a:endParaRPr>
          </a:p>
          <a:p>
            <a:pPr algn="just">
              <a:lnSpc>
                <a:spcPct val="100000"/>
              </a:lnSpc>
            </a:pPr>
            <a:endParaRPr b="0" lang="es-UY" sz="2200" spc="-1" strike="noStrike">
              <a:latin typeface="Arial"/>
            </a:endParaRPr>
          </a:p>
          <a:p>
            <a:pPr marL="343080" indent="-342720" algn="just">
              <a:lnSpc>
                <a:spcPct val="100000"/>
              </a:lnSpc>
              <a:buClr>
                <a:srgbClr val="004a96"/>
              </a:buClr>
              <a:buFont typeface="Arial"/>
              <a:buChar char="•"/>
            </a:pPr>
            <a:r>
              <a:rPr b="1" lang="en-US" sz="2200" spc="-1" strike="noStrike">
                <a:solidFill>
                  <a:srgbClr val="004a96"/>
                </a:solidFill>
                <a:latin typeface="Aquawax"/>
              </a:rPr>
              <a:t>Transparent registration of fiscal statistics. </a:t>
            </a:r>
            <a:r>
              <a:rPr b="0" lang="en-US" sz="2200" spc="-1" strike="noStrike">
                <a:solidFill>
                  <a:srgbClr val="004a96"/>
                </a:solidFill>
                <a:latin typeface="Aquawax"/>
              </a:rPr>
              <a:t>Frequent, timely and comprehensive disclosure of loan guarantees and contingent liabilities, allowing ex-post evaluation and accountability review. </a:t>
            </a:r>
            <a:endParaRPr b="0" lang="es-UY" sz="2200" spc="-1" strike="noStrike">
              <a:latin typeface="Arial"/>
            </a:endParaRPr>
          </a:p>
        </p:txBody>
      </p:sp>
      <p:sp>
        <p:nvSpPr>
          <p:cNvPr id="191" name="TextShape 2"/>
          <p:cNvSpPr txBox="1"/>
          <p:nvPr/>
        </p:nvSpPr>
        <p:spPr>
          <a:xfrm>
            <a:off x="120600" y="118080"/>
            <a:ext cx="8784720" cy="675360"/>
          </a:xfrm>
          <a:prstGeom prst="rect">
            <a:avLst/>
          </a:prstGeom>
          <a:noFill/>
          <a:ln>
            <a:noFill/>
          </a:ln>
        </p:spPr>
        <p:txBody>
          <a:bodyPr anchor="ctr">
            <a:noAutofit/>
          </a:bodyPr>
          <a:p>
            <a:pPr algn="ctr">
              <a:lnSpc>
                <a:spcPct val="90000"/>
              </a:lnSpc>
            </a:pPr>
            <a:r>
              <a:rPr b="1" lang="en-US" sz="2400" spc="-1" strike="noStrike">
                <a:solidFill>
                  <a:srgbClr val="004a96"/>
                </a:solidFill>
                <a:latin typeface="Aquawax Black"/>
              </a:rPr>
              <a:t>Fully transparent fiscal registration</a:t>
            </a:r>
            <a:endParaRPr b="0" lang="en-US" sz="2400" spc="-1" strike="noStrike">
              <a:solidFill>
                <a:srgbClr val="000000"/>
              </a:solidFill>
              <a:latin typeface="Calibri"/>
            </a:endParaRPr>
          </a:p>
        </p:txBody>
      </p:sp>
      <p:sp>
        <p:nvSpPr>
          <p:cNvPr id="192" name="Line 3"/>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193" name="TextShape 4"/>
          <p:cNvSpPr txBox="1"/>
          <p:nvPr/>
        </p:nvSpPr>
        <p:spPr>
          <a:xfrm>
            <a:off x="6458040" y="6356520"/>
            <a:ext cx="2057040" cy="364680"/>
          </a:xfrm>
          <a:prstGeom prst="rect">
            <a:avLst/>
          </a:prstGeom>
          <a:noFill/>
          <a:ln>
            <a:noFill/>
          </a:ln>
        </p:spPr>
        <p:txBody>
          <a:bodyPr anchor="ctr">
            <a:noAutofit/>
          </a:bodyPr>
          <a:p>
            <a:pPr algn="r">
              <a:lnSpc>
                <a:spcPct val="100000"/>
              </a:lnSpc>
            </a:pPr>
            <a:fld id="{65CCF4B0-7CF2-4245-BA7E-B36720EBAB6E}" type="slidenum">
              <a:rPr b="0" lang="es-ES" sz="1200" spc="-1" strike="noStrike">
                <a:solidFill>
                  <a:srgbClr val="8b8b8b"/>
                </a:solidFill>
                <a:latin typeface="Calibri"/>
              </a:rPr>
              <a:t>1</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grpSp>
        <p:nvGrpSpPr>
          <p:cNvPr id="194" name="Group 1"/>
          <p:cNvGrpSpPr/>
          <p:nvPr/>
        </p:nvGrpSpPr>
        <p:grpSpPr>
          <a:xfrm>
            <a:off x="103320" y="1422000"/>
            <a:ext cx="4573080" cy="2271960"/>
            <a:chOff x="103320" y="1422000"/>
            <a:chExt cx="4573080" cy="2271960"/>
          </a:xfrm>
        </p:grpSpPr>
        <p:graphicFrame>
          <p:nvGraphicFramePr>
            <p:cNvPr id="195" name="1 Gráfico"/>
            <p:cNvGraphicFramePr/>
            <p:nvPr/>
          </p:nvGraphicFramePr>
          <p:xfrm>
            <a:off x="103320" y="1422000"/>
            <a:ext cx="4573080" cy="2271960"/>
          </p:xfrm>
          <a:graphic>
            <a:graphicData uri="http://schemas.openxmlformats.org/drawingml/2006/chart">
              <c:chart xmlns:c="http://schemas.openxmlformats.org/drawingml/2006/chart" xmlns:r="http://schemas.openxmlformats.org/officeDocument/2006/relationships" r:id="rId1"/>
            </a:graphicData>
          </a:graphic>
        </p:graphicFrame>
        <p:sp>
          <p:nvSpPr>
            <p:cNvPr id="196" name="CustomShape 2"/>
            <p:cNvSpPr/>
            <p:nvPr/>
          </p:nvSpPr>
          <p:spPr>
            <a:xfrm flipH="1">
              <a:off x="910800" y="1762200"/>
              <a:ext cx="309600" cy="29160"/>
            </a:xfrm>
            <a:custGeom>
              <a:avLst/>
              <a:gdLst/>
              <a:ahLst/>
              <a:rect l="l" t="t" r="r" b="b"/>
              <a:pathLst>
                <a:path w="21600" h="21600">
                  <a:moveTo>
                    <a:pt x="0" y="0"/>
                  </a:moveTo>
                  <a:lnTo>
                    <a:pt x="21600" y="21600"/>
                  </a:lnTo>
                </a:path>
              </a:pathLst>
            </a:custGeom>
            <a:solidFill>
              <a:schemeClr val="bg1">
                <a:lumMod val="85000"/>
              </a:schemeClr>
            </a:solidFill>
            <a:ln>
              <a:solidFill>
                <a:schemeClr val="tx1"/>
              </a:solidFill>
              <a:tailEnd len="med" type="triangle" w="med"/>
            </a:ln>
          </p:spPr>
          <p:style>
            <a:lnRef idx="1">
              <a:schemeClr val="accent1"/>
            </a:lnRef>
            <a:fillRef idx="0">
              <a:schemeClr val="accent1"/>
            </a:fillRef>
            <a:effectRef idx="0">
              <a:schemeClr val="accent1"/>
            </a:effectRef>
            <a:fontRef idx="minor"/>
          </p:style>
        </p:sp>
        <p:sp>
          <p:nvSpPr>
            <p:cNvPr id="197" name="CustomShape 3"/>
            <p:cNvSpPr/>
            <p:nvPr/>
          </p:nvSpPr>
          <p:spPr>
            <a:xfrm flipH="1">
              <a:off x="1104120" y="1830960"/>
              <a:ext cx="233280" cy="371160"/>
            </a:xfrm>
            <a:custGeom>
              <a:avLst/>
              <a:gdLst/>
              <a:ahLst/>
              <a:rect l="l" t="t" r="r" b="b"/>
              <a:pathLst>
                <a:path w="21600" h="21600">
                  <a:moveTo>
                    <a:pt x="0" y="0"/>
                  </a:moveTo>
                  <a:lnTo>
                    <a:pt x="21600" y="21600"/>
                  </a:lnTo>
                </a:path>
              </a:pathLst>
            </a:custGeom>
            <a:solidFill>
              <a:schemeClr val="bg1">
                <a:lumMod val="85000"/>
              </a:schemeClr>
            </a:solidFill>
            <a:ln>
              <a:solidFill>
                <a:schemeClr val="tx1"/>
              </a:solidFill>
              <a:tailEnd len="med" type="triangle" w="med"/>
            </a:ln>
          </p:spPr>
          <p:style>
            <a:lnRef idx="1">
              <a:schemeClr val="accent1"/>
            </a:lnRef>
            <a:fillRef idx="0">
              <a:schemeClr val="accent1"/>
            </a:fillRef>
            <a:effectRef idx="0">
              <a:schemeClr val="accent1"/>
            </a:effectRef>
            <a:fontRef idx="minor"/>
          </p:style>
        </p:sp>
        <p:sp>
          <p:nvSpPr>
            <p:cNvPr id="198" name="CustomShape 4"/>
            <p:cNvSpPr/>
            <p:nvPr/>
          </p:nvSpPr>
          <p:spPr>
            <a:xfrm>
              <a:off x="1170720" y="1622880"/>
              <a:ext cx="1421640" cy="2502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1050" spc="-1" strike="noStrike">
                  <a:solidFill>
                    <a:srgbClr val="000000"/>
                  </a:solidFill>
                  <a:latin typeface="Aquawax"/>
                </a:rPr>
                <a:t>“</a:t>
              </a:r>
              <a:r>
                <a:rPr b="0" lang="es-ES" sz="1050" spc="-1" strike="noStrike">
                  <a:solidFill>
                    <a:srgbClr val="000000"/>
                  </a:solidFill>
                  <a:latin typeface="Aquawax"/>
                </a:rPr>
                <a:t>Full Democracies”</a:t>
              </a:r>
              <a:endParaRPr b="0" lang="es-UY" sz="1050" spc="-1" strike="noStrike">
                <a:latin typeface="Arial"/>
              </a:endParaRPr>
            </a:p>
          </p:txBody>
        </p:sp>
      </p:grpSp>
      <p:graphicFrame>
        <p:nvGraphicFramePr>
          <p:cNvPr id="199" name="Gráfico 8"/>
          <p:cNvGraphicFramePr/>
          <p:nvPr/>
        </p:nvGraphicFramePr>
        <p:xfrm>
          <a:off x="284760" y="4316760"/>
          <a:ext cx="4203720" cy="183204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0" name="Gráfico 9"/>
          <p:cNvGraphicFramePr/>
          <p:nvPr/>
        </p:nvGraphicFramePr>
        <p:xfrm>
          <a:off x="5151240" y="1522080"/>
          <a:ext cx="3950280" cy="21718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1" name="Gráfico 10"/>
          <p:cNvGraphicFramePr/>
          <p:nvPr/>
        </p:nvGraphicFramePr>
        <p:xfrm>
          <a:off x="5164200" y="4316760"/>
          <a:ext cx="3979440" cy="1834560"/>
        </p:xfrm>
        <a:graphic>
          <a:graphicData uri="http://schemas.openxmlformats.org/drawingml/2006/chart">
            <c:chart xmlns:c="http://schemas.openxmlformats.org/drawingml/2006/chart" xmlns:r="http://schemas.openxmlformats.org/officeDocument/2006/relationships" r:id="rId4"/>
          </a:graphicData>
        </a:graphic>
      </p:graphicFrame>
      <p:sp>
        <p:nvSpPr>
          <p:cNvPr id="202" name="CustomShape 5"/>
          <p:cNvSpPr/>
          <p:nvPr/>
        </p:nvSpPr>
        <p:spPr>
          <a:xfrm>
            <a:off x="13680" y="79560"/>
            <a:ext cx="8920800" cy="684000"/>
          </a:xfrm>
          <a:prstGeom prst="rect">
            <a:avLst/>
          </a:prstGeom>
          <a:noFill/>
          <a:ln>
            <a:noFill/>
          </a:ln>
        </p:spPr>
        <p:style>
          <a:lnRef idx="0"/>
          <a:fillRef idx="0"/>
          <a:effectRef idx="0"/>
          <a:fontRef idx="minor"/>
        </p:style>
        <p:txBody>
          <a:bodyPr anchor="ctr">
            <a:noAutofit/>
          </a:bodyPr>
          <a:p>
            <a:pPr algn="ctr">
              <a:lnSpc>
                <a:spcPct val="90000"/>
              </a:lnSpc>
            </a:pPr>
            <a:r>
              <a:rPr b="1" lang="es-ES" sz="2200" spc="-1" strike="noStrike">
                <a:solidFill>
                  <a:srgbClr val="004a96"/>
                </a:solidFill>
                <a:latin typeface="Aquawax Black"/>
              </a:rPr>
              <a:t>Throughout the Covid-19 crisis, Uruguay has remained a bastion of institutional and political stability in Latin America</a:t>
            </a:r>
            <a:endParaRPr b="0" lang="es-UY" sz="2200" spc="-1" strike="noStrike">
              <a:latin typeface="Arial"/>
            </a:endParaRPr>
          </a:p>
        </p:txBody>
      </p:sp>
      <p:sp>
        <p:nvSpPr>
          <p:cNvPr id="203" name="Line 6"/>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204" name="CustomShape 7"/>
          <p:cNvSpPr/>
          <p:nvPr/>
        </p:nvSpPr>
        <p:spPr>
          <a:xfrm>
            <a:off x="103320" y="1059120"/>
            <a:ext cx="4143240" cy="27936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300" spc="-1" strike="noStrike" u="sng">
                <a:solidFill>
                  <a:srgbClr val="000000"/>
                </a:solidFill>
                <a:uFillTx/>
                <a:latin typeface="Aquawax Bold"/>
              </a:rPr>
              <a:t>Strongest political stability and full democracy </a:t>
            </a:r>
            <a:r>
              <a:rPr b="1" lang="en-US" sz="1300" spc="-1" strike="noStrike" u="sng" baseline="30000">
                <a:solidFill>
                  <a:srgbClr val="000000"/>
                </a:solidFill>
                <a:uFillTx/>
                <a:latin typeface="Aquawax Bold"/>
              </a:rPr>
              <a:t>1/ 2/</a:t>
            </a:r>
            <a:endParaRPr b="0" lang="es-UY" sz="1300" spc="-1" strike="noStrike">
              <a:latin typeface="Arial"/>
            </a:endParaRPr>
          </a:p>
        </p:txBody>
      </p:sp>
      <p:pic>
        <p:nvPicPr>
          <p:cNvPr id="205" name="Picture 41" descr="Image result for politics icon"/>
          <p:cNvPicPr/>
          <p:nvPr/>
        </p:nvPicPr>
        <p:blipFill>
          <a:blip r:embed="rId5"/>
          <a:stretch/>
        </p:blipFill>
        <p:spPr>
          <a:xfrm>
            <a:off x="4203000" y="974520"/>
            <a:ext cx="539640" cy="547200"/>
          </a:xfrm>
          <a:prstGeom prst="rect">
            <a:avLst/>
          </a:prstGeom>
          <a:ln>
            <a:noFill/>
          </a:ln>
        </p:spPr>
      </p:pic>
      <p:sp>
        <p:nvSpPr>
          <p:cNvPr id="206" name="CustomShape 8"/>
          <p:cNvSpPr/>
          <p:nvPr/>
        </p:nvSpPr>
        <p:spPr>
          <a:xfrm>
            <a:off x="5151240" y="1059120"/>
            <a:ext cx="3992400" cy="2797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Highest adherence to the rule of law </a:t>
            </a:r>
            <a:r>
              <a:rPr b="1" lang="en-US" sz="1400" spc="-1" strike="noStrike" u="sng" baseline="30000">
                <a:solidFill>
                  <a:srgbClr val="000000"/>
                </a:solidFill>
                <a:uFillTx/>
                <a:latin typeface="Aquawax Bold"/>
              </a:rPr>
              <a:t>3/</a:t>
            </a:r>
            <a:endParaRPr b="0" lang="es-UY" sz="1400" spc="-1" strike="noStrike">
              <a:latin typeface="Arial"/>
            </a:endParaRPr>
          </a:p>
        </p:txBody>
      </p:sp>
      <p:pic>
        <p:nvPicPr>
          <p:cNvPr id="207" name="Picture 2" descr="Image result for politics icon"/>
          <p:cNvPicPr/>
          <p:nvPr/>
        </p:nvPicPr>
        <p:blipFill>
          <a:blip r:embed="rId6"/>
          <a:stretch/>
        </p:blipFill>
        <p:spPr>
          <a:xfrm>
            <a:off x="8640000" y="1040400"/>
            <a:ext cx="446760" cy="481320"/>
          </a:xfrm>
          <a:prstGeom prst="rect">
            <a:avLst/>
          </a:prstGeom>
          <a:ln>
            <a:noFill/>
          </a:ln>
        </p:spPr>
      </p:pic>
      <p:sp>
        <p:nvSpPr>
          <p:cNvPr id="208" name="CustomShape 9"/>
          <p:cNvSpPr/>
          <p:nvPr/>
        </p:nvSpPr>
        <p:spPr>
          <a:xfrm>
            <a:off x="139320" y="6464520"/>
            <a:ext cx="7335000" cy="307800"/>
          </a:xfrm>
          <a:prstGeom prst="rect">
            <a:avLst/>
          </a:prstGeom>
          <a:noFill/>
          <a:ln>
            <a:noFill/>
          </a:ln>
        </p:spPr>
        <p:style>
          <a:lnRef idx="0"/>
          <a:fillRef idx="0"/>
          <a:effectRef idx="0"/>
          <a:fontRef idx="minor"/>
        </p:style>
        <p:txBody>
          <a:bodyPr lIns="61560" rIns="61560" tIns="30600" bIns="30600" anchor="b">
            <a:spAutoFit/>
          </a:bodyPr>
          <a:p>
            <a:pPr>
              <a:lnSpc>
                <a:spcPct val="90000"/>
              </a:lnSpc>
              <a:spcBef>
                <a:spcPts val="45"/>
              </a:spcBef>
            </a:pPr>
            <a:r>
              <a:rPr b="1" i="1" lang="en-US" sz="900" spc="-1" strike="noStrike">
                <a:solidFill>
                  <a:srgbClr val="000000"/>
                </a:solidFill>
                <a:latin typeface="Aquawax"/>
              </a:rPr>
              <a:t>Sources: 1/ </a:t>
            </a:r>
            <a:r>
              <a:rPr b="0" i="1" lang="en-US" sz="900" spc="-1" strike="noStrike">
                <a:solidFill>
                  <a:srgbClr val="000000"/>
                </a:solidFill>
                <a:latin typeface="Aquawax"/>
              </a:rPr>
              <a:t>Worldwide Governance Indicators, World Bank (2019); 2/ The Economist Intelligence Unit (2020); 3/ World Justice Project (2020); 4/ Verisk Maplecroft (first quarter of 2020); Transparency International (2020)</a:t>
            </a:r>
            <a:endParaRPr b="0" lang="es-UY" sz="900" spc="-1" strike="noStrike">
              <a:latin typeface="Arial"/>
            </a:endParaRPr>
          </a:p>
        </p:txBody>
      </p:sp>
      <p:sp>
        <p:nvSpPr>
          <p:cNvPr id="209" name="CustomShape 10"/>
          <p:cNvSpPr/>
          <p:nvPr/>
        </p:nvSpPr>
        <p:spPr>
          <a:xfrm>
            <a:off x="103320" y="3976920"/>
            <a:ext cx="4143240" cy="27936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Lowest civil unrest </a:t>
            </a:r>
            <a:r>
              <a:rPr b="1" lang="en-US" sz="1400" spc="-1" strike="noStrike" u="sng" baseline="30000">
                <a:solidFill>
                  <a:srgbClr val="000000"/>
                </a:solidFill>
                <a:uFillTx/>
                <a:latin typeface="Aquawax Bold"/>
              </a:rPr>
              <a:t>4/</a:t>
            </a:r>
            <a:endParaRPr b="0" lang="es-UY" sz="1400" spc="-1" strike="noStrike">
              <a:latin typeface="Arial"/>
            </a:endParaRPr>
          </a:p>
        </p:txBody>
      </p:sp>
      <p:pic>
        <p:nvPicPr>
          <p:cNvPr id="210" name="Imagen 21" descr="OTRAƎDUCACION: ¿Por qué un Código de Convivencia escolar?"/>
          <p:cNvPicPr/>
          <p:nvPr/>
        </p:nvPicPr>
        <p:blipFill>
          <a:blip r:embed="rId7"/>
          <a:stretch/>
        </p:blipFill>
        <p:spPr>
          <a:xfrm>
            <a:off x="4197240" y="3976920"/>
            <a:ext cx="479160" cy="461520"/>
          </a:xfrm>
          <a:prstGeom prst="rect">
            <a:avLst/>
          </a:prstGeom>
          <a:ln>
            <a:noFill/>
          </a:ln>
        </p:spPr>
      </p:pic>
      <p:sp>
        <p:nvSpPr>
          <p:cNvPr id="211" name="CustomShape 11"/>
          <p:cNvSpPr/>
          <p:nvPr/>
        </p:nvSpPr>
        <p:spPr>
          <a:xfrm>
            <a:off x="5151240" y="3976920"/>
            <a:ext cx="3992400" cy="2797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Bold"/>
              </a:rPr>
              <a:t>Lowest corruption perception </a:t>
            </a:r>
            <a:r>
              <a:rPr b="1" lang="en-US" sz="1400" spc="-1" strike="noStrike" u="sng" baseline="30000">
                <a:solidFill>
                  <a:srgbClr val="000000"/>
                </a:solidFill>
                <a:uFillTx/>
                <a:latin typeface="Aquawax Bold"/>
              </a:rPr>
              <a:t>5/</a:t>
            </a:r>
            <a:endParaRPr b="0" lang="es-UY" sz="1400" spc="-1" strike="noStrike">
              <a:latin typeface="Arial"/>
            </a:endParaRPr>
          </a:p>
        </p:txBody>
      </p:sp>
      <p:pic>
        <p:nvPicPr>
          <p:cNvPr id="212" name="Picture 12" descr="Image result for corruption  icon"/>
          <p:cNvPicPr/>
          <p:nvPr/>
        </p:nvPicPr>
        <p:blipFill>
          <a:blip r:embed="rId8"/>
          <a:stretch/>
        </p:blipFill>
        <p:spPr>
          <a:xfrm>
            <a:off x="8539920" y="3975840"/>
            <a:ext cx="546840" cy="498960"/>
          </a:xfrm>
          <a:prstGeom prst="rect">
            <a:avLst/>
          </a:prstGeom>
          <a:ln>
            <a:noFill/>
          </a:ln>
        </p:spPr>
      </p:pic>
      <p:sp>
        <p:nvSpPr>
          <p:cNvPr id="213" name="TextShape 12"/>
          <p:cNvSpPr txBox="1"/>
          <p:nvPr/>
        </p:nvSpPr>
        <p:spPr>
          <a:xfrm>
            <a:off x="6458040" y="6356520"/>
            <a:ext cx="2057040" cy="364680"/>
          </a:xfrm>
          <a:prstGeom prst="rect">
            <a:avLst/>
          </a:prstGeom>
          <a:noFill/>
          <a:ln>
            <a:noFill/>
          </a:ln>
        </p:spPr>
        <p:txBody>
          <a:bodyPr anchor="ctr">
            <a:noAutofit/>
          </a:bodyPr>
          <a:p>
            <a:pPr algn="r">
              <a:lnSpc>
                <a:spcPct val="100000"/>
              </a:lnSpc>
            </a:pPr>
            <a:fld id="{32F01316-7827-4A9A-9FF3-E5DA9BB58598}" type="slidenum">
              <a:rPr b="0" lang="es-ES" sz="1200" spc="-1" strike="noStrike">
                <a:solidFill>
                  <a:srgbClr val="8b8b8b"/>
                </a:solidFill>
                <a:latin typeface="Calibri"/>
              </a:rPr>
              <a:t>1</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Line 1"/>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sp>
        <p:nvSpPr>
          <p:cNvPr id="215" name="TextShape 2"/>
          <p:cNvSpPr txBox="1"/>
          <p:nvPr/>
        </p:nvSpPr>
        <p:spPr>
          <a:xfrm>
            <a:off x="-67680" y="-10800"/>
            <a:ext cx="9279000" cy="802080"/>
          </a:xfrm>
          <a:prstGeom prst="rect">
            <a:avLst/>
          </a:prstGeom>
          <a:noFill/>
          <a:ln>
            <a:noFill/>
          </a:ln>
        </p:spPr>
        <p:txBody>
          <a:bodyPr anchor="ctr">
            <a:noAutofit/>
          </a:bodyPr>
          <a:p>
            <a:pPr algn="ctr">
              <a:lnSpc>
                <a:spcPct val="90000"/>
              </a:lnSpc>
            </a:pPr>
            <a:r>
              <a:rPr b="1" lang="en-US" sz="2000" spc="-1" strike="noStrike">
                <a:solidFill>
                  <a:srgbClr val="004a96"/>
                </a:solidFill>
                <a:latin typeface="Aquawax Black"/>
              </a:rPr>
              <a:t>Backdrop before Covid-19 outbreak: decelerating economy, weak labour </a:t>
            </a:r>
            <a:br/>
            <a:r>
              <a:rPr b="1" lang="en-US" sz="2000" spc="-1" strike="noStrike">
                <a:solidFill>
                  <a:srgbClr val="004a96"/>
                </a:solidFill>
                <a:latin typeface="Aquawax Black"/>
              </a:rPr>
              <a:t>market, persistent fiscal deterioration and increasing debt burden</a:t>
            </a:r>
            <a:endParaRPr b="0" lang="en-US" sz="2000" spc="-1" strike="noStrike">
              <a:solidFill>
                <a:srgbClr val="000000"/>
              </a:solidFill>
              <a:latin typeface="Calibri"/>
            </a:endParaRPr>
          </a:p>
        </p:txBody>
      </p:sp>
      <p:grpSp>
        <p:nvGrpSpPr>
          <p:cNvPr id="216" name="Group 3"/>
          <p:cNvGrpSpPr/>
          <p:nvPr/>
        </p:nvGrpSpPr>
        <p:grpSpPr>
          <a:xfrm>
            <a:off x="143640" y="985680"/>
            <a:ext cx="2808720" cy="380880"/>
            <a:chOff x="143640" y="985680"/>
            <a:chExt cx="2808720" cy="380880"/>
          </a:xfrm>
        </p:grpSpPr>
        <p:sp>
          <p:nvSpPr>
            <p:cNvPr id="217" name="CustomShape 4"/>
            <p:cNvSpPr/>
            <p:nvPr/>
          </p:nvSpPr>
          <p:spPr>
            <a:xfrm>
              <a:off x="143640" y="1229040"/>
              <a:ext cx="2350080" cy="13752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181"/>
                </a:spcBef>
              </a:pPr>
              <a:r>
                <a:rPr b="0" lang="en-US" sz="900" spc="-1" strike="noStrike">
                  <a:solidFill>
                    <a:srgbClr val="000000"/>
                  </a:solidFill>
                  <a:latin typeface="Aquawax"/>
                </a:rPr>
                <a:t>(Annual change, in %)</a:t>
              </a:r>
              <a:endParaRPr b="0" lang="es-UY" sz="900" spc="-1" strike="noStrike">
                <a:latin typeface="Arial"/>
              </a:endParaRPr>
            </a:p>
          </p:txBody>
        </p:sp>
        <p:sp>
          <p:nvSpPr>
            <p:cNvPr id="218" name="CustomShape 5"/>
            <p:cNvSpPr/>
            <p:nvPr/>
          </p:nvSpPr>
          <p:spPr>
            <a:xfrm>
              <a:off x="145080" y="985680"/>
              <a:ext cx="2807280" cy="25092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Real GDP</a:t>
              </a:r>
              <a:endParaRPr b="0" lang="es-UY" sz="1400" spc="-1" strike="noStrike">
                <a:latin typeface="Arial"/>
              </a:endParaRPr>
            </a:p>
          </p:txBody>
        </p:sp>
      </p:grpSp>
      <p:graphicFrame>
        <p:nvGraphicFramePr>
          <p:cNvPr id="219" name="Object 33"/>
          <p:cNvGraphicFramePr/>
          <p:nvPr/>
        </p:nvGraphicFramePr>
        <p:xfrm>
          <a:off x="199440" y="1530360"/>
          <a:ext cx="4164480" cy="1987560"/>
        </p:xfrm>
        <a:graphic>
          <a:graphicData uri="http://schemas.openxmlformats.org/drawingml/2006/chart">
            <c:chart xmlns:c="http://schemas.openxmlformats.org/drawingml/2006/chart" xmlns:r="http://schemas.openxmlformats.org/officeDocument/2006/relationships" r:id="rId1"/>
          </a:graphicData>
        </a:graphic>
      </p:graphicFrame>
      <p:sp>
        <p:nvSpPr>
          <p:cNvPr id="220" name="CustomShape 6"/>
          <p:cNvSpPr/>
          <p:nvPr/>
        </p:nvSpPr>
        <p:spPr>
          <a:xfrm>
            <a:off x="143640" y="3558240"/>
            <a:ext cx="3821760" cy="2275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900" spc="-1" strike="noStrike">
                <a:solidFill>
                  <a:srgbClr val="000000"/>
                </a:solidFill>
                <a:latin typeface="Aquawax"/>
              </a:rPr>
              <a:t>(*) YoY</a:t>
            </a:r>
            <a:endParaRPr b="0" lang="es-UY" sz="900" spc="-1" strike="noStrike">
              <a:latin typeface="Arial"/>
            </a:endParaRPr>
          </a:p>
        </p:txBody>
      </p:sp>
      <p:graphicFrame>
        <p:nvGraphicFramePr>
          <p:cNvPr id="221" name="Object 33"/>
          <p:cNvGraphicFramePr/>
          <p:nvPr/>
        </p:nvGraphicFramePr>
        <p:xfrm>
          <a:off x="4619520" y="1463040"/>
          <a:ext cx="4286160" cy="2094840"/>
        </p:xfrm>
        <a:graphic>
          <a:graphicData uri="http://schemas.openxmlformats.org/drawingml/2006/chart">
            <c:chart xmlns:c="http://schemas.openxmlformats.org/drawingml/2006/chart" xmlns:r="http://schemas.openxmlformats.org/officeDocument/2006/relationships" r:id="rId2"/>
          </a:graphicData>
        </a:graphic>
      </p:graphicFrame>
      <p:sp>
        <p:nvSpPr>
          <p:cNvPr id="222" name="CustomShape 7"/>
          <p:cNvSpPr/>
          <p:nvPr/>
        </p:nvSpPr>
        <p:spPr>
          <a:xfrm>
            <a:off x="4619520" y="3558240"/>
            <a:ext cx="3821760" cy="22752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900" spc="-1" strike="noStrike">
                <a:solidFill>
                  <a:srgbClr val="000000"/>
                </a:solidFill>
                <a:latin typeface="Aquawax"/>
              </a:rPr>
              <a:t>(*) YoY</a:t>
            </a:r>
            <a:endParaRPr b="0" lang="es-UY" sz="900" spc="-1" strike="noStrike">
              <a:latin typeface="Arial"/>
            </a:endParaRPr>
          </a:p>
        </p:txBody>
      </p:sp>
      <p:grpSp>
        <p:nvGrpSpPr>
          <p:cNvPr id="223" name="Group 8"/>
          <p:cNvGrpSpPr/>
          <p:nvPr/>
        </p:nvGrpSpPr>
        <p:grpSpPr>
          <a:xfrm>
            <a:off x="4619520" y="997920"/>
            <a:ext cx="4175640" cy="368640"/>
            <a:chOff x="4619520" y="997920"/>
            <a:chExt cx="4175640" cy="368640"/>
          </a:xfrm>
        </p:grpSpPr>
        <p:sp>
          <p:nvSpPr>
            <p:cNvPr id="224" name="CustomShape 9"/>
            <p:cNvSpPr/>
            <p:nvPr/>
          </p:nvSpPr>
          <p:spPr>
            <a:xfrm>
              <a:off x="4619520" y="1229760"/>
              <a:ext cx="3495600" cy="13680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181"/>
                </a:spcBef>
              </a:pPr>
              <a:r>
                <a:rPr b="0" lang="en-US" sz="900" spc="-1" strike="noStrike">
                  <a:solidFill>
                    <a:srgbClr val="000000"/>
                  </a:solidFill>
                  <a:latin typeface="Aquawax"/>
                </a:rPr>
                <a:t>(Annual change, in %)</a:t>
              </a:r>
              <a:endParaRPr b="0" lang="es-UY" sz="900" spc="-1" strike="noStrike">
                <a:latin typeface="Arial"/>
              </a:endParaRPr>
            </a:p>
          </p:txBody>
        </p:sp>
        <p:sp>
          <p:nvSpPr>
            <p:cNvPr id="225" name="CustomShape 10"/>
            <p:cNvSpPr/>
            <p:nvPr/>
          </p:nvSpPr>
          <p:spPr>
            <a:xfrm>
              <a:off x="4619520" y="997920"/>
              <a:ext cx="4175640" cy="2210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Real gross fixed capital investment</a:t>
              </a:r>
              <a:endParaRPr b="0" lang="es-UY" sz="1400" spc="-1" strike="noStrike">
                <a:latin typeface="Arial"/>
              </a:endParaRPr>
            </a:p>
          </p:txBody>
        </p:sp>
      </p:grpSp>
      <p:grpSp>
        <p:nvGrpSpPr>
          <p:cNvPr id="226" name="Group 11"/>
          <p:cNvGrpSpPr/>
          <p:nvPr/>
        </p:nvGrpSpPr>
        <p:grpSpPr>
          <a:xfrm>
            <a:off x="143640" y="3983040"/>
            <a:ext cx="4175640" cy="368640"/>
            <a:chOff x="143640" y="3983040"/>
            <a:chExt cx="4175640" cy="368640"/>
          </a:xfrm>
        </p:grpSpPr>
        <p:sp>
          <p:nvSpPr>
            <p:cNvPr id="227" name="CustomShape 12"/>
            <p:cNvSpPr/>
            <p:nvPr/>
          </p:nvSpPr>
          <p:spPr>
            <a:xfrm>
              <a:off x="143640" y="4214160"/>
              <a:ext cx="3495600" cy="13752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181"/>
                </a:spcBef>
              </a:pPr>
              <a:r>
                <a:rPr b="0" lang="en-US" sz="900" spc="-1" strike="noStrike">
                  <a:solidFill>
                    <a:srgbClr val="000000"/>
                  </a:solidFill>
                  <a:latin typeface="Aquawax"/>
                </a:rPr>
                <a:t>(12-month period, in % of GDP)</a:t>
              </a:r>
              <a:endParaRPr b="0" lang="es-UY" sz="900" spc="-1" strike="noStrike">
                <a:latin typeface="Arial"/>
              </a:endParaRPr>
            </a:p>
          </p:txBody>
        </p:sp>
        <p:sp>
          <p:nvSpPr>
            <p:cNvPr id="228" name="CustomShape 13"/>
            <p:cNvSpPr/>
            <p:nvPr/>
          </p:nvSpPr>
          <p:spPr>
            <a:xfrm>
              <a:off x="143640" y="3983040"/>
              <a:ext cx="4175640" cy="2210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Central Government fiscal balance </a:t>
              </a:r>
              <a:r>
                <a:rPr b="1" lang="en-US" sz="1400" spc="-1" strike="noStrike" u="sng" baseline="30000">
                  <a:solidFill>
                    <a:srgbClr val="000000"/>
                  </a:solidFill>
                  <a:uFillTx/>
                  <a:latin typeface="Aquawax"/>
                </a:rPr>
                <a:t>1/</a:t>
              </a:r>
              <a:endParaRPr b="0" lang="es-UY" sz="1400" spc="-1" strike="noStrike">
                <a:latin typeface="Arial"/>
              </a:endParaRPr>
            </a:p>
          </p:txBody>
        </p:sp>
      </p:grpSp>
      <p:sp>
        <p:nvSpPr>
          <p:cNvPr id="229" name="CustomShape 14"/>
          <p:cNvSpPr/>
          <p:nvPr/>
        </p:nvSpPr>
        <p:spPr>
          <a:xfrm>
            <a:off x="143640" y="6202800"/>
            <a:ext cx="4141800" cy="2120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s-ES" sz="800" spc="-1" strike="noStrike">
                <a:solidFill>
                  <a:srgbClr val="000000"/>
                </a:solidFill>
                <a:latin typeface="Aquawax"/>
              </a:rPr>
              <a:t>1/ Does not Include inflows of funds to the Social Security Trust.</a:t>
            </a:r>
            <a:endParaRPr b="0" lang="es-UY" sz="800" spc="-1" strike="noStrike">
              <a:latin typeface="Arial"/>
            </a:endParaRPr>
          </a:p>
        </p:txBody>
      </p:sp>
      <p:sp>
        <p:nvSpPr>
          <p:cNvPr id="230" name="CustomShape 15"/>
          <p:cNvSpPr/>
          <p:nvPr/>
        </p:nvSpPr>
        <p:spPr>
          <a:xfrm>
            <a:off x="62640" y="6570000"/>
            <a:ext cx="8603280" cy="205560"/>
          </a:xfrm>
          <a:prstGeom prst="rect">
            <a:avLst/>
          </a:prstGeom>
          <a:noFill/>
          <a:ln>
            <a:noFill/>
          </a:ln>
        </p:spPr>
        <p:style>
          <a:lnRef idx="0"/>
          <a:fillRef idx="0"/>
          <a:effectRef idx="0"/>
          <a:fontRef idx="minor"/>
        </p:style>
        <p:txBody>
          <a:bodyPr lIns="82080" rIns="82080" tIns="41040" bIns="41040" anchor="b">
            <a:spAutoFit/>
          </a:bodyPr>
          <a:p>
            <a:pPr>
              <a:lnSpc>
                <a:spcPct val="90000"/>
              </a:lnSpc>
              <a:spcBef>
                <a:spcPts val="45"/>
              </a:spcBef>
            </a:pPr>
            <a:r>
              <a:rPr b="1" i="1" lang="en-GB" sz="900" spc="-1" strike="noStrike">
                <a:solidFill>
                  <a:srgbClr val="000000"/>
                </a:solidFill>
                <a:latin typeface="Aquawax"/>
              </a:rPr>
              <a:t>Sources: </a:t>
            </a:r>
            <a:r>
              <a:rPr b="0" i="1" lang="en-GB" sz="900" spc="-1" strike="noStrike">
                <a:solidFill>
                  <a:srgbClr val="000000"/>
                </a:solidFill>
                <a:latin typeface="Aquawax"/>
              </a:rPr>
              <a:t>Central Bank of Uruguay; Ministry of Economy and Finance of Uruguay</a:t>
            </a:r>
            <a:endParaRPr b="0" lang="es-UY" sz="900" spc="-1" strike="noStrike">
              <a:latin typeface="Arial"/>
            </a:endParaRPr>
          </a:p>
        </p:txBody>
      </p:sp>
      <p:graphicFrame>
        <p:nvGraphicFramePr>
          <p:cNvPr id="231" name="Gráfico 23"/>
          <p:cNvGraphicFramePr/>
          <p:nvPr/>
        </p:nvGraphicFramePr>
        <p:xfrm>
          <a:off x="163800" y="4417560"/>
          <a:ext cx="4342320" cy="17848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2" name="3 Gráfico"/>
          <p:cNvGraphicFramePr/>
          <p:nvPr/>
        </p:nvGraphicFramePr>
        <p:xfrm>
          <a:off x="4717080" y="4375440"/>
          <a:ext cx="4188240" cy="2228040"/>
        </p:xfrm>
        <a:graphic>
          <a:graphicData uri="http://schemas.openxmlformats.org/drawingml/2006/chart">
            <c:chart xmlns:c="http://schemas.openxmlformats.org/drawingml/2006/chart" xmlns:r="http://schemas.openxmlformats.org/officeDocument/2006/relationships" r:id="rId4"/>
          </a:graphicData>
        </a:graphic>
      </p:graphicFrame>
      <p:grpSp>
        <p:nvGrpSpPr>
          <p:cNvPr id="233" name="Group 16"/>
          <p:cNvGrpSpPr/>
          <p:nvPr/>
        </p:nvGrpSpPr>
        <p:grpSpPr>
          <a:xfrm>
            <a:off x="4619520" y="3983040"/>
            <a:ext cx="4175640" cy="368640"/>
            <a:chOff x="4619520" y="3983040"/>
            <a:chExt cx="4175640" cy="368640"/>
          </a:xfrm>
        </p:grpSpPr>
        <p:sp>
          <p:nvSpPr>
            <p:cNvPr id="234" name="CustomShape 17"/>
            <p:cNvSpPr/>
            <p:nvPr/>
          </p:nvSpPr>
          <p:spPr>
            <a:xfrm>
              <a:off x="4619520" y="4214160"/>
              <a:ext cx="3495600" cy="137520"/>
            </a:xfrm>
            <a:prstGeom prst="rect">
              <a:avLst/>
            </a:prstGeom>
            <a:noFill/>
            <a:ln>
              <a:noFill/>
            </a:ln>
          </p:spPr>
          <p:style>
            <a:lnRef idx="0"/>
            <a:fillRef idx="0"/>
            <a:effectRef idx="0"/>
            <a:fontRef idx="minor"/>
          </p:style>
          <p:txBody>
            <a:bodyPr lIns="52200" rIns="0" tIns="0" bIns="0" anchor="b">
              <a:spAutoFit/>
            </a:bodyPr>
            <a:p>
              <a:pPr marL="228600" indent="-228240">
                <a:lnSpc>
                  <a:spcPct val="100000"/>
                </a:lnSpc>
                <a:spcBef>
                  <a:spcPts val="181"/>
                </a:spcBef>
              </a:pPr>
              <a:r>
                <a:rPr b="0" lang="en-US" sz="900" spc="-1" strike="noStrike">
                  <a:solidFill>
                    <a:srgbClr val="000000"/>
                  </a:solidFill>
                  <a:latin typeface="Aquawax"/>
                </a:rPr>
                <a:t>(In % of GDP, end of period)</a:t>
              </a:r>
              <a:endParaRPr b="0" lang="es-UY" sz="900" spc="-1" strike="noStrike">
                <a:latin typeface="Arial"/>
              </a:endParaRPr>
            </a:p>
          </p:txBody>
        </p:sp>
        <p:sp>
          <p:nvSpPr>
            <p:cNvPr id="235" name="CustomShape 18"/>
            <p:cNvSpPr/>
            <p:nvPr/>
          </p:nvSpPr>
          <p:spPr>
            <a:xfrm>
              <a:off x="4619520" y="3983040"/>
              <a:ext cx="4175640" cy="221040"/>
            </a:xfrm>
            <a:prstGeom prst="rect">
              <a:avLst/>
            </a:prstGeom>
            <a:noFill/>
            <a:ln>
              <a:noFill/>
            </a:ln>
          </p:spPr>
          <p:style>
            <a:lnRef idx="0"/>
            <a:fillRef idx="0"/>
            <a:effectRef idx="0"/>
            <a:fontRef idx="minor"/>
          </p:style>
          <p:txBody>
            <a:bodyPr lIns="48960" rIns="48960" tIns="24480" bIns="24480" anchor="ctr">
              <a:noAutofit/>
            </a:bodyPr>
            <a:p>
              <a:pPr>
                <a:lnSpc>
                  <a:spcPct val="100000"/>
                </a:lnSpc>
              </a:pPr>
              <a:r>
                <a:rPr b="1" lang="en-US" sz="1400" spc="-1" strike="noStrike" u="sng">
                  <a:solidFill>
                    <a:srgbClr val="000000"/>
                  </a:solidFill>
                  <a:uFillTx/>
                  <a:latin typeface="Aquawax"/>
                </a:rPr>
                <a:t>Central Government debt</a:t>
              </a:r>
              <a:endParaRPr b="0" lang="es-UY" sz="1400" spc="-1" strike="noStrike">
                <a:latin typeface="Arial"/>
              </a:endParaRPr>
            </a:p>
          </p:txBody>
        </p:sp>
      </p:grpSp>
      <p:sp>
        <p:nvSpPr>
          <p:cNvPr id="236" name="TextShape 19"/>
          <p:cNvSpPr txBox="1"/>
          <p:nvPr/>
        </p:nvSpPr>
        <p:spPr>
          <a:xfrm>
            <a:off x="6458040" y="6356520"/>
            <a:ext cx="2057040" cy="364680"/>
          </a:xfrm>
          <a:prstGeom prst="rect">
            <a:avLst/>
          </a:prstGeom>
          <a:noFill/>
          <a:ln>
            <a:noFill/>
          </a:ln>
        </p:spPr>
        <p:txBody>
          <a:bodyPr anchor="ctr">
            <a:noAutofit/>
          </a:bodyPr>
          <a:p>
            <a:pPr algn="r">
              <a:lnSpc>
                <a:spcPct val="100000"/>
              </a:lnSpc>
            </a:pPr>
            <a:fld id="{C5DA3B84-BCB8-4727-8AF0-85C710FB4A34}" type="slidenum">
              <a:rPr b="0" lang="es-ES" sz="1200" spc="-1" strike="noStrike">
                <a:solidFill>
                  <a:srgbClr val="8b8b8b"/>
                </a:solidFill>
                <a:latin typeface="Calibri"/>
              </a:rPr>
              <a:t>1</a:t>
            </a:fld>
            <a:endParaRPr b="0" lang="es-UY" sz="1200" spc="-1" strike="noStrike">
              <a:latin typeface="Times New Roman"/>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TextShape 1"/>
          <p:cNvSpPr txBox="1"/>
          <p:nvPr/>
        </p:nvSpPr>
        <p:spPr>
          <a:xfrm>
            <a:off x="-64080" y="100080"/>
            <a:ext cx="9419040" cy="675360"/>
          </a:xfrm>
          <a:prstGeom prst="rect">
            <a:avLst/>
          </a:prstGeom>
          <a:noFill/>
          <a:ln>
            <a:noFill/>
          </a:ln>
        </p:spPr>
        <p:txBody>
          <a:bodyPr anchor="ctr">
            <a:noAutofit/>
          </a:bodyPr>
          <a:p>
            <a:pPr algn="ctr">
              <a:lnSpc>
                <a:spcPct val="90000"/>
              </a:lnSpc>
            </a:pPr>
            <a:r>
              <a:rPr b="1" lang="en-US" sz="2400" spc="-1" strike="noStrike">
                <a:solidFill>
                  <a:srgbClr val="004a96"/>
                </a:solidFill>
                <a:latin typeface="Aquawax Black"/>
              </a:rPr>
              <a:t>The government is forging ahead with an ambitious reform </a:t>
            </a:r>
            <a:br/>
            <a:r>
              <a:rPr b="1" lang="en-US" sz="2400" spc="-1" strike="noStrike">
                <a:solidFill>
                  <a:srgbClr val="004a96"/>
                </a:solidFill>
                <a:latin typeface="Aquawax Black"/>
              </a:rPr>
              <a:t>agenda backed by political majority in Congress</a:t>
            </a:r>
            <a:endParaRPr b="0" lang="en-US" sz="2400" spc="-1" strike="noStrike">
              <a:solidFill>
                <a:srgbClr val="000000"/>
              </a:solidFill>
              <a:latin typeface="Calibri"/>
            </a:endParaRPr>
          </a:p>
        </p:txBody>
      </p:sp>
      <p:sp>
        <p:nvSpPr>
          <p:cNvPr id="238" name="Line 2"/>
          <p:cNvSpPr/>
          <p:nvPr/>
        </p:nvSpPr>
        <p:spPr>
          <a:xfrm>
            <a:off x="0" y="822240"/>
            <a:ext cx="9144000" cy="0"/>
          </a:xfrm>
          <a:prstGeom prst="line">
            <a:avLst/>
          </a:prstGeom>
          <a:ln w="38160">
            <a:solidFill>
              <a:srgbClr val="004a96"/>
            </a:solidFill>
          </a:ln>
        </p:spPr>
        <p:style>
          <a:lnRef idx="3">
            <a:schemeClr val="accent5"/>
          </a:lnRef>
          <a:fillRef idx="0">
            <a:schemeClr val="accent5"/>
          </a:fillRef>
          <a:effectRef idx="2">
            <a:schemeClr val="accent5"/>
          </a:effectRef>
          <a:fontRef idx="minor"/>
        </p:style>
      </p:sp>
      <p:grpSp>
        <p:nvGrpSpPr>
          <p:cNvPr id="239" name="Group 3"/>
          <p:cNvGrpSpPr/>
          <p:nvPr/>
        </p:nvGrpSpPr>
        <p:grpSpPr>
          <a:xfrm>
            <a:off x="647640" y="1446480"/>
            <a:ext cx="8192520" cy="2860920"/>
            <a:chOff x="647640" y="1446480"/>
            <a:chExt cx="8192520" cy="2860920"/>
          </a:xfrm>
        </p:grpSpPr>
        <p:sp>
          <p:nvSpPr>
            <p:cNvPr id="240" name="CustomShape 4"/>
            <p:cNvSpPr/>
            <p:nvPr/>
          </p:nvSpPr>
          <p:spPr>
            <a:xfrm>
              <a:off x="647640" y="1446480"/>
              <a:ext cx="8192520" cy="1694160"/>
            </a:xfrm>
            <a:prstGeom prst="rightArrow">
              <a:avLst>
                <a:gd name="adj1" fmla="val 50000"/>
                <a:gd name="adj2" fmla="val 50000"/>
              </a:avLst>
            </a:prstGeom>
            <a:ln>
              <a:noFill/>
            </a:ln>
          </p:spPr>
          <p:style>
            <a:lnRef idx="0">
              <a:schemeClr val="accent1">
                <a:hueOff val="0"/>
                <a:satOff val="0"/>
                <a:lumOff val="0"/>
                <a:alphaOff val="0"/>
              </a:schemeClr>
            </a:lnRef>
            <a:fillRef idx="1">
              <a:schemeClr val="accent1">
                <a:tint val="40000"/>
                <a:hueOff val="0"/>
                <a:satOff val="0"/>
                <a:lumOff val="0"/>
                <a:alphaOff val="0"/>
              </a:schemeClr>
            </a:fillRef>
            <a:effectRef idx="2">
              <a:schemeClr val="accent1">
                <a:tint val="40000"/>
                <a:hueOff val="0"/>
                <a:satOff val="0"/>
                <a:lumOff val="0"/>
                <a:alphaOff val="0"/>
              </a:schemeClr>
            </a:effectRef>
            <a:fontRef idx="minor"/>
          </p:style>
        </p:sp>
        <p:grpSp>
          <p:nvGrpSpPr>
            <p:cNvPr id="241" name="Group 5"/>
            <p:cNvGrpSpPr/>
            <p:nvPr/>
          </p:nvGrpSpPr>
          <p:grpSpPr>
            <a:xfrm>
              <a:off x="892080" y="1939320"/>
              <a:ext cx="6735600" cy="2368080"/>
              <a:chOff x="892080" y="1939320"/>
              <a:chExt cx="6735600" cy="2368080"/>
            </a:xfrm>
          </p:grpSpPr>
          <p:sp>
            <p:nvSpPr>
              <p:cNvPr id="242" name="CustomShape 6"/>
              <p:cNvSpPr/>
              <p:nvPr/>
            </p:nvSpPr>
            <p:spPr>
              <a:xfrm>
                <a:off x="892080" y="1939320"/>
                <a:ext cx="1910160" cy="700560"/>
              </a:xfrm>
              <a:custGeom>
                <a:avLst/>
                <a:gdLst/>
                <a:ahLst/>
                <a:rect l="l" t="t" r="r" b="b"/>
                <a:pathLst>
                  <a:path w="1378565" h="701713">
                    <a:moveTo>
                      <a:pt x="0" y="70171"/>
                    </a:moveTo>
                    <a:cubicBezTo>
                      <a:pt x="0" y="31417"/>
                      <a:pt x="31417" y="0"/>
                      <a:pt x="70171" y="0"/>
                    </a:cubicBezTo>
                    <a:lnTo>
                      <a:pt x="1308394" y="0"/>
                    </a:lnTo>
                    <a:cubicBezTo>
                      <a:pt x="1347148" y="0"/>
                      <a:pt x="1378565" y="31417"/>
                      <a:pt x="1378565" y="70171"/>
                    </a:cubicBezTo>
                    <a:lnTo>
                      <a:pt x="1378565" y="631542"/>
                    </a:lnTo>
                    <a:cubicBezTo>
                      <a:pt x="1378565" y="670296"/>
                      <a:pt x="1347148" y="701713"/>
                      <a:pt x="1308394" y="701713"/>
                    </a:cubicBezTo>
                    <a:lnTo>
                      <a:pt x="70171" y="701713"/>
                    </a:lnTo>
                    <a:cubicBezTo>
                      <a:pt x="31417" y="701713"/>
                      <a:pt x="0" y="670296"/>
                      <a:pt x="0" y="631542"/>
                    </a:cubicBezTo>
                    <a:lnTo>
                      <a:pt x="0" y="70171"/>
                    </a:lnTo>
                    <a:close/>
                  </a:path>
                </a:pathLst>
              </a:custGeom>
              <a:solidFill>
                <a:schemeClr val="accent1">
                  <a:lumMod val="40000"/>
                  <a:lumOff val="6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txBody>
              <a:bodyPr lIns="85320" rIns="85320" tIns="85320" bIns="279720">
                <a:noAutofit/>
              </a:bodyPr>
              <a:p>
                <a:pPr algn="ctr">
                  <a:lnSpc>
                    <a:spcPct val="90000"/>
                  </a:lnSpc>
                  <a:spcAft>
                    <a:spcPts val="490"/>
                  </a:spcAft>
                </a:pPr>
                <a:r>
                  <a:rPr b="1" lang="es-ES" sz="1400" spc="-1" strike="noStrike">
                    <a:solidFill>
                      <a:srgbClr val="948a54"/>
                    </a:solidFill>
                    <a:latin typeface="Aquawax"/>
                  </a:rPr>
                  <a:t>Urgent Consideration Law </a:t>
                </a:r>
                <a:endParaRPr b="0" lang="es-UY" sz="1400" spc="-1" strike="noStrike">
                  <a:latin typeface="Arial"/>
                </a:endParaRPr>
              </a:p>
            </p:txBody>
          </p:sp>
          <p:sp>
            <p:nvSpPr>
              <p:cNvPr id="243" name="CustomShape 7"/>
              <p:cNvSpPr/>
              <p:nvPr/>
            </p:nvSpPr>
            <p:spPr>
              <a:xfrm>
                <a:off x="3254760" y="1939320"/>
                <a:ext cx="2019960" cy="700560"/>
              </a:xfrm>
              <a:custGeom>
                <a:avLst/>
                <a:gdLst/>
                <a:ahLst/>
                <a:rect l="l" t="t" r="r" b="b"/>
                <a:pathLst>
                  <a:path w="1378565" h="701713">
                    <a:moveTo>
                      <a:pt x="0" y="70171"/>
                    </a:moveTo>
                    <a:cubicBezTo>
                      <a:pt x="0" y="31417"/>
                      <a:pt x="31417" y="0"/>
                      <a:pt x="70171" y="0"/>
                    </a:cubicBezTo>
                    <a:lnTo>
                      <a:pt x="1308394" y="0"/>
                    </a:lnTo>
                    <a:cubicBezTo>
                      <a:pt x="1347148" y="0"/>
                      <a:pt x="1378565" y="31417"/>
                      <a:pt x="1378565" y="70171"/>
                    </a:cubicBezTo>
                    <a:lnTo>
                      <a:pt x="1378565" y="631542"/>
                    </a:lnTo>
                    <a:cubicBezTo>
                      <a:pt x="1378565" y="670296"/>
                      <a:pt x="1347148" y="701713"/>
                      <a:pt x="1308394" y="701713"/>
                    </a:cubicBezTo>
                    <a:lnTo>
                      <a:pt x="70171" y="701713"/>
                    </a:lnTo>
                    <a:cubicBezTo>
                      <a:pt x="31417" y="701713"/>
                      <a:pt x="0" y="670296"/>
                      <a:pt x="0" y="631542"/>
                    </a:cubicBezTo>
                    <a:lnTo>
                      <a:pt x="0" y="70171"/>
                    </a:lnTo>
                    <a:close/>
                  </a:path>
                </a:pathLst>
              </a:custGeom>
              <a:solidFill>
                <a:schemeClr val="accent1">
                  <a:lumMod val="40000"/>
                  <a:lumOff val="6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txBody>
              <a:bodyPr lIns="85320" rIns="85320" tIns="85320" bIns="279720">
                <a:noAutofit/>
              </a:bodyPr>
              <a:p>
                <a:pPr algn="ctr">
                  <a:lnSpc>
                    <a:spcPct val="90000"/>
                  </a:lnSpc>
                  <a:spcAft>
                    <a:spcPts val="490"/>
                  </a:spcAft>
                </a:pPr>
                <a:r>
                  <a:rPr b="1" lang="es-ES" sz="1400" spc="-1" strike="noStrike">
                    <a:solidFill>
                      <a:srgbClr val="948a54"/>
                    </a:solidFill>
                    <a:latin typeface="Aquawax"/>
                  </a:rPr>
                  <a:t>Accountability Law: Fiscal Performance Report for 2019</a:t>
                </a:r>
                <a:endParaRPr b="0" lang="es-UY" sz="1400" spc="-1" strike="noStrike">
                  <a:latin typeface="Arial"/>
                </a:endParaRPr>
              </a:p>
            </p:txBody>
          </p:sp>
          <p:sp>
            <p:nvSpPr>
              <p:cNvPr id="244" name="CustomShape 8"/>
              <p:cNvSpPr/>
              <p:nvPr/>
            </p:nvSpPr>
            <p:spPr>
              <a:xfrm>
                <a:off x="3254760" y="3141000"/>
                <a:ext cx="2019960" cy="1166400"/>
              </a:xfrm>
              <a:custGeom>
                <a:avLst/>
                <a:gdLst/>
                <a:ahLst/>
                <a:rect l="l" t="t" r="r" b="b"/>
                <a:pathLst>
                  <a:path w="1378565" h="691200">
                    <a:moveTo>
                      <a:pt x="0" y="69120"/>
                    </a:moveTo>
                    <a:cubicBezTo>
                      <a:pt x="0" y="30946"/>
                      <a:pt x="30946" y="0"/>
                      <a:pt x="69120" y="0"/>
                    </a:cubicBezTo>
                    <a:lnTo>
                      <a:pt x="1309445" y="0"/>
                    </a:lnTo>
                    <a:cubicBezTo>
                      <a:pt x="1347619" y="0"/>
                      <a:pt x="1378565" y="30946"/>
                      <a:pt x="1378565" y="69120"/>
                    </a:cubicBezTo>
                    <a:lnTo>
                      <a:pt x="1378565" y="622080"/>
                    </a:lnTo>
                    <a:cubicBezTo>
                      <a:pt x="1378565" y="660254"/>
                      <a:pt x="1347619" y="691200"/>
                      <a:pt x="1309445" y="691200"/>
                    </a:cubicBezTo>
                    <a:lnTo>
                      <a:pt x="69120" y="691200"/>
                    </a:lnTo>
                    <a:cubicBezTo>
                      <a:pt x="30946" y="691200"/>
                      <a:pt x="0" y="660254"/>
                      <a:pt x="0" y="622080"/>
                    </a:cubicBezTo>
                    <a:lnTo>
                      <a:pt x="0" y="69120"/>
                    </a:lnTo>
                    <a:close/>
                  </a:path>
                </a:pathLst>
              </a:custGeom>
              <a:solidFill>
                <a:srgbClr val="ffffff"/>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p:style>
            <p:txBody>
              <a:bodyPr lIns="105480" rIns="105480" tIns="105480" bIns="105480">
                <a:noAutofit/>
              </a:bodyPr>
              <a:p>
                <a:pPr lvl="1" marL="114480" indent="-114120">
                  <a:lnSpc>
                    <a:spcPct val="100000"/>
                  </a:lnSpc>
                  <a:spcAft>
                    <a:spcPts val="300"/>
                  </a:spcAft>
                  <a:buClr>
                    <a:srgbClr val="000000"/>
                  </a:buClr>
                  <a:buFont typeface="Symbol" charset="2"/>
                  <a:buChar char=""/>
                </a:pPr>
                <a:r>
                  <a:rPr b="0" lang="es-ES" sz="1200" spc="-1" strike="noStrike">
                    <a:solidFill>
                      <a:srgbClr val="000000"/>
                    </a:solidFill>
                    <a:latin typeface="Aquawax"/>
                  </a:rPr>
                  <a:t>Submitted to Congress on June 30</a:t>
                </a:r>
                <a:r>
                  <a:rPr b="0" lang="es-ES" sz="1200" spc="-1" strike="noStrike" baseline="30000">
                    <a:solidFill>
                      <a:srgbClr val="000000"/>
                    </a:solidFill>
                    <a:latin typeface="Aquawax"/>
                  </a:rPr>
                  <a:t>th</a:t>
                </a:r>
                <a:endParaRPr b="0" lang="es-UY" sz="1200" spc="-1" strike="noStrike">
                  <a:latin typeface="Arial"/>
                </a:endParaRPr>
              </a:p>
              <a:p>
                <a:pPr>
                  <a:lnSpc>
                    <a:spcPct val="100000"/>
                  </a:lnSpc>
                  <a:spcAft>
                    <a:spcPts val="300"/>
                  </a:spcAft>
                </a:pPr>
                <a:endParaRPr b="0" lang="es-UY" sz="1200" spc="-1" strike="noStrike">
                  <a:latin typeface="Arial"/>
                </a:endParaRPr>
              </a:p>
              <a:p>
                <a:pPr lvl="1" marL="114480" indent="-114120">
                  <a:lnSpc>
                    <a:spcPct val="100000"/>
                  </a:lnSpc>
                  <a:spcAft>
                    <a:spcPts val="300"/>
                  </a:spcAft>
                  <a:buClr>
                    <a:srgbClr val="000000"/>
                  </a:buClr>
                  <a:buFont typeface="Symbol" charset="2"/>
                  <a:buChar char=""/>
                </a:pPr>
                <a:r>
                  <a:rPr b="0" lang="es-ES" sz="1200" spc="-1" strike="noStrike" u="sng">
                    <a:solidFill>
                      <a:srgbClr val="000000"/>
                    </a:solidFill>
                    <a:uFillTx/>
                    <a:latin typeface="Aquawax"/>
                  </a:rPr>
                  <a:t>Congress approved it on August 12th, 2020</a:t>
                </a:r>
                <a:endParaRPr b="0" lang="es-UY" sz="1200" spc="-1" strike="noStrike">
                  <a:latin typeface="Arial"/>
                </a:endParaRPr>
              </a:p>
              <a:p>
                <a:pPr>
                  <a:lnSpc>
                    <a:spcPct val="90000"/>
                  </a:lnSpc>
                  <a:spcAft>
                    <a:spcPts val="156"/>
                  </a:spcAft>
                </a:pPr>
                <a:endParaRPr b="0" lang="es-UY" sz="1200" spc="-1" strike="noStrike">
                  <a:latin typeface="Arial"/>
                </a:endParaRPr>
              </a:p>
            </p:txBody>
          </p:sp>
          <p:sp>
            <p:nvSpPr>
              <p:cNvPr id="245" name="CustomShape 9"/>
              <p:cNvSpPr/>
              <p:nvPr/>
            </p:nvSpPr>
            <p:spPr>
              <a:xfrm>
                <a:off x="5727240" y="1939320"/>
                <a:ext cx="1900440" cy="700560"/>
              </a:xfrm>
              <a:custGeom>
                <a:avLst/>
                <a:gdLst/>
                <a:ahLst/>
                <a:rect l="l" t="t" r="r" b="b"/>
                <a:pathLst>
                  <a:path w="1378565" h="701713">
                    <a:moveTo>
                      <a:pt x="0" y="70171"/>
                    </a:moveTo>
                    <a:cubicBezTo>
                      <a:pt x="0" y="31417"/>
                      <a:pt x="31417" y="0"/>
                      <a:pt x="70171" y="0"/>
                    </a:cubicBezTo>
                    <a:lnTo>
                      <a:pt x="1308394" y="0"/>
                    </a:lnTo>
                    <a:cubicBezTo>
                      <a:pt x="1347148" y="0"/>
                      <a:pt x="1378565" y="31417"/>
                      <a:pt x="1378565" y="70171"/>
                    </a:cubicBezTo>
                    <a:lnTo>
                      <a:pt x="1378565" y="631542"/>
                    </a:lnTo>
                    <a:cubicBezTo>
                      <a:pt x="1378565" y="670296"/>
                      <a:pt x="1347148" y="701713"/>
                      <a:pt x="1308394" y="701713"/>
                    </a:cubicBezTo>
                    <a:lnTo>
                      <a:pt x="70171" y="701713"/>
                    </a:lnTo>
                    <a:cubicBezTo>
                      <a:pt x="31417" y="701713"/>
                      <a:pt x="0" y="670296"/>
                      <a:pt x="0" y="631542"/>
                    </a:cubicBezTo>
                    <a:lnTo>
                      <a:pt x="0" y="70171"/>
                    </a:lnTo>
                    <a:close/>
                  </a:path>
                </a:pathLst>
              </a:custGeom>
              <a:solidFill>
                <a:schemeClr val="accent1">
                  <a:lumMod val="7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p:style>
            <p:txBody>
              <a:bodyPr lIns="85320" rIns="85320" tIns="85320" bIns="279720">
                <a:noAutofit/>
              </a:bodyPr>
              <a:p>
                <a:pPr algn="ctr">
                  <a:lnSpc>
                    <a:spcPct val="90000"/>
                  </a:lnSpc>
                  <a:spcAft>
                    <a:spcPts val="490"/>
                  </a:spcAft>
                </a:pPr>
                <a:r>
                  <a:rPr b="1" lang="es-ES" sz="1400" spc="-1" strike="noStrike">
                    <a:solidFill>
                      <a:srgbClr val="ffffff"/>
                    </a:solidFill>
                    <a:latin typeface="Aquawax"/>
                  </a:rPr>
                  <a:t>2020-2024 Budget Law</a:t>
                </a:r>
                <a:endParaRPr b="0" lang="es-UY" sz="1400" spc="-1" strike="noStrike">
                  <a:latin typeface="Arial"/>
                </a:endParaRPr>
              </a:p>
            </p:txBody>
          </p:sp>
        </p:grpSp>
      </p:grpSp>
      <p:grpSp>
        <p:nvGrpSpPr>
          <p:cNvPr id="246" name="Group 10"/>
          <p:cNvGrpSpPr/>
          <p:nvPr/>
        </p:nvGrpSpPr>
        <p:grpSpPr>
          <a:xfrm>
            <a:off x="3799440" y="4492800"/>
            <a:ext cx="914040" cy="914040"/>
            <a:chOff x="3799440" y="4492800"/>
            <a:chExt cx="914040" cy="914040"/>
          </a:xfrm>
        </p:grpSpPr>
        <p:sp>
          <p:nvSpPr>
            <p:cNvPr id="247" name="CustomShape 11"/>
            <p:cNvSpPr/>
            <p:nvPr/>
          </p:nvSpPr>
          <p:spPr>
            <a:xfrm>
              <a:off x="3799440" y="4492800"/>
              <a:ext cx="914040" cy="91404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p:style>
        </p:sp>
        <p:pic>
          <p:nvPicPr>
            <p:cNvPr id="248" name="Gráfico 2" descr="Marca de verificación"/>
            <p:cNvPicPr/>
            <p:nvPr/>
          </p:nvPicPr>
          <p:blipFill>
            <a:blip r:embed="rId1"/>
            <a:stretch/>
          </p:blipFill>
          <p:spPr>
            <a:xfrm>
              <a:off x="3876120" y="4569120"/>
              <a:ext cx="761040" cy="761040"/>
            </a:xfrm>
            <a:prstGeom prst="rect">
              <a:avLst/>
            </a:prstGeom>
            <a:ln>
              <a:noFill/>
            </a:ln>
          </p:spPr>
        </p:pic>
      </p:grpSp>
      <p:sp>
        <p:nvSpPr>
          <p:cNvPr id="249" name="CustomShape 12"/>
          <p:cNvSpPr/>
          <p:nvPr/>
        </p:nvSpPr>
        <p:spPr>
          <a:xfrm>
            <a:off x="1418040" y="1161360"/>
            <a:ext cx="5934240" cy="425520"/>
          </a:xfrm>
          <a:prstGeom prst="rect">
            <a:avLst/>
          </a:prstGeom>
          <a:noFill/>
          <a:ln>
            <a:noFill/>
          </a:ln>
        </p:spPr>
        <p:style>
          <a:lnRef idx="0"/>
          <a:fillRef idx="0"/>
          <a:effectRef idx="0"/>
          <a:fontRef idx="minor"/>
        </p:style>
        <p:txBody>
          <a:bodyPr wrap="none" lIns="90000" rIns="90000" tIns="45000" bIns="45000">
            <a:spAutoFit/>
          </a:bodyPr>
          <a:p>
            <a:pPr>
              <a:lnSpc>
                <a:spcPct val="100000"/>
              </a:lnSpc>
            </a:pPr>
            <a:r>
              <a:rPr b="1" lang="en-US" sz="2200" spc="-1" strike="noStrike">
                <a:solidFill>
                  <a:srgbClr val="ff0000"/>
                </a:solidFill>
                <a:latin typeface="Aquawax"/>
                <a:ea typeface="Calibri"/>
              </a:rPr>
              <a:t>Key Milestones and Timing of Political Process</a:t>
            </a:r>
            <a:endParaRPr b="0" lang="es-UY" sz="2200" spc="-1" strike="noStrike">
              <a:latin typeface="Arial"/>
            </a:endParaRPr>
          </a:p>
        </p:txBody>
      </p:sp>
      <p:sp>
        <p:nvSpPr>
          <p:cNvPr id="250" name="TextShape 13"/>
          <p:cNvSpPr txBox="1"/>
          <p:nvPr/>
        </p:nvSpPr>
        <p:spPr>
          <a:xfrm>
            <a:off x="6458040" y="6356520"/>
            <a:ext cx="2057040" cy="364680"/>
          </a:xfrm>
          <a:prstGeom prst="rect">
            <a:avLst/>
          </a:prstGeom>
          <a:noFill/>
          <a:ln>
            <a:noFill/>
          </a:ln>
        </p:spPr>
        <p:txBody>
          <a:bodyPr anchor="ctr">
            <a:noAutofit/>
          </a:bodyPr>
          <a:p>
            <a:pPr algn="r">
              <a:lnSpc>
                <a:spcPct val="100000"/>
              </a:lnSpc>
            </a:pPr>
            <a:fld id="{5657A2D8-D1F9-4715-B48F-9F0FF5BF6520}" type="slidenum">
              <a:rPr b="0" lang="es-ES" sz="1200" spc="-1" strike="noStrike">
                <a:solidFill>
                  <a:srgbClr val="8b8b8b"/>
                </a:solidFill>
                <a:latin typeface="Calibri"/>
              </a:rPr>
              <a:t>1</a:t>
            </a:fld>
            <a:endParaRPr b="0" lang="es-UY" sz="1200" spc="-1" strike="noStrike">
              <a:latin typeface="Times New Roman"/>
            </a:endParaRPr>
          </a:p>
        </p:txBody>
      </p:sp>
      <p:grpSp>
        <p:nvGrpSpPr>
          <p:cNvPr id="251" name="Group 14"/>
          <p:cNvGrpSpPr/>
          <p:nvPr/>
        </p:nvGrpSpPr>
        <p:grpSpPr>
          <a:xfrm>
            <a:off x="1390320" y="4492800"/>
            <a:ext cx="914040" cy="914040"/>
            <a:chOff x="1390320" y="4492800"/>
            <a:chExt cx="914040" cy="914040"/>
          </a:xfrm>
        </p:grpSpPr>
        <p:sp>
          <p:nvSpPr>
            <p:cNvPr id="252" name="CustomShape 15"/>
            <p:cNvSpPr/>
            <p:nvPr/>
          </p:nvSpPr>
          <p:spPr>
            <a:xfrm>
              <a:off x="1390320" y="4492800"/>
              <a:ext cx="914040" cy="91404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p:style>
        </p:sp>
        <p:pic>
          <p:nvPicPr>
            <p:cNvPr id="253" name="Gráfico 2" descr="Marca de verificación"/>
            <p:cNvPicPr/>
            <p:nvPr/>
          </p:nvPicPr>
          <p:blipFill>
            <a:blip r:embed="rId2"/>
            <a:stretch/>
          </p:blipFill>
          <p:spPr>
            <a:xfrm>
              <a:off x="1466640" y="4569120"/>
              <a:ext cx="761040" cy="761040"/>
            </a:xfrm>
            <a:prstGeom prst="rect">
              <a:avLst/>
            </a:prstGeom>
            <a:ln>
              <a:noFill/>
            </a:ln>
          </p:spPr>
        </p:pic>
      </p:grpSp>
      <p:sp>
        <p:nvSpPr>
          <p:cNvPr id="254" name="CustomShape 16"/>
          <p:cNvSpPr/>
          <p:nvPr/>
        </p:nvSpPr>
        <p:spPr>
          <a:xfrm>
            <a:off x="5667480" y="3141000"/>
            <a:ext cx="2019960" cy="1166400"/>
          </a:xfrm>
          <a:custGeom>
            <a:avLst/>
            <a:gdLst/>
            <a:ahLst/>
            <a:rect l="l" t="t" r="r" b="b"/>
            <a:pathLst>
              <a:path w="1378565" h="691200">
                <a:moveTo>
                  <a:pt x="0" y="69120"/>
                </a:moveTo>
                <a:cubicBezTo>
                  <a:pt x="0" y="30946"/>
                  <a:pt x="30946" y="0"/>
                  <a:pt x="69120" y="0"/>
                </a:cubicBezTo>
                <a:lnTo>
                  <a:pt x="1309445" y="0"/>
                </a:lnTo>
                <a:cubicBezTo>
                  <a:pt x="1347619" y="0"/>
                  <a:pt x="1378565" y="30946"/>
                  <a:pt x="1378565" y="69120"/>
                </a:cubicBezTo>
                <a:lnTo>
                  <a:pt x="1378565" y="622080"/>
                </a:lnTo>
                <a:cubicBezTo>
                  <a:pt x="1378565" y="660254"/>
                  <a:pt x="1347619" y="691200"/>
                  <a:pt x="1309445" y="691200"/>
                </a:cubicBezTo>
                <a:lnTo>
                  <a:pt x="69120" y="691200"/>
                </a:lnTo>
                <a:cubicBezTo>
                  <a:pt x="30946" y="691200"/>
                  <a:pt x="0" y="660254"/>
                  <a:pt x="0" y="622080"/>
                </a:cubicBezTo>
                <a:lnTo>
                  <a:pt x="0" y="69120"/>
                </a:lnTo>
                <a:close/>
              </a:path>
            </a:pathLst>
          </a:custGeom>
          <a:solidFill>
            <a:srgbClr val="ffffff"/>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p:style>
        <p:txBody>
          <a:bodyPr lIns="105480" rIns="105480" tIns="105480" bIns="105480">
            <a:noAutofit/>
          </a:bodyPr>
          <a:p>
            <a:pPr lvl="1" marL="114480" indent="-114120">
              <a:lnSpc>
                <a:spcPct val="90000"/>
              </a:lnSpc>
              <a:spcAft>
                <a:spcPts val="300"/>
              </a:spcAft>
              <a:buClr>
                <a:srgbClr val="000000"/>
              </a:buClr>
              <a:buSzPct val="150000"/>
              <a:buFont typeface="Arial"/>
              <a:buChar char="•"/>
            </a:pPr>
            <a:r>
              <a:rPr b="0" lang="es-ES" sz="1200" spc="-1" strike="noStrike">
                <a:solidFill>
                  <a:srgbClr val="000000"/>
                </a:solidFill>
                <a:latin typeface="Aquawax"/>
              </a:rPr>
              <a:t>Submitted to Congress on August 31</a:t>
            </a:r>
            <a:r>
              <a:rPr b="0" lang="es-ES" sz="1200" spc="-1" strike="noStrike" baseline="30000">
                <a:solidFill>
                  <a:srgbClr val="000000"/>
                </a:solidFill>
                <a:latin typeface="Aquawax"/>
              </a:rPr>
              <a:t>st</a:t>
            </a:r>
            <a:endParaRPr b="0" lang="es-UY" sz="1200" spc="-1" strike="noStrike">
              <a:latin typeface="Arial"/>
            </a:endParaRPr>
          </a:p>
          <a:p>
            <a:pPr>
              <a:lnSpc>
                <a:spcPct val="90000"/>
              </a:lnSpc>
              <a:spcAft>
                <a:spcPts val="300"/>
              </a:spcAft>
            </a:pPr>
            <a:endParaRPr b="0" lang="es-UY" sz="1200" spc="-1" strike="noStrike">
              <a:latin typeface="Arial"/>
            </a:endParaRPr>
          </a:p>
          <a:p>
            <a:pPr lvl="1" marL="114480" indent="-114120">
              <a:lnSpc>
                <a:spcPct val="90000"/>
              </a:lnSpc>
              <a:spcAft>
                <a:spcPts val="300"/>
              </a:spcAft>
              <a:buClr>
                <a:srgbClr val="000000"/>
              </a:buClr>
              <a:buSzPct val="150000"/>
              <a:buFont typeface="Arial"/>
              <a:buChar char="•"/>
            </a:pPr>
            <a:r>
              <a:rPr b="0" lang="es-ES" sz="1200" spc="-1" strike="noStrike">
                <a:solidFill>
                  <a:srgbClr val="000000"/>
                </a:solidFill>
                <a:latin typeface="Aquawax"/>
              </a:rPr>
              <a:t>120-day discussion (approx.)</a:t>
            </a:r>
            <a:endParaRPr b="0" lang="es-UY" sz="1200" spc="-1" strike="noStrike">
              <a:latin typeface="Arial"/>
            </a:endParaRPr>
          </a:p>
          <a:p>
            <a:pPr>
              <a:lnSpc>
                <a:spcPct val="90000"/>
              </a:lnSpc>
              <a:spcAft>
                <a:spcPts val="156"/>
              </a:spcAft>
            </a:pPr>
            <a:endParaRPr b="0" lang="es-UY" sz="1200" spc="-1" strike="noStrike">
              <a:latin typeface="Arial"/>
            </a:endParaRPr>
          </a:p>
        </p:txBody>
      </p:sp>
      <p:sp>
        <p:nvSpPr>
          <p:cNvPr id="255" name="CustomShape 17"/>
          <p:cNvSpPr/>
          <p:nvPr/>
        </p:nvSpPr>
        <p:spPr>
          <a:xfrm>
            <a:off x="842400" y="3141000"/>
            <a:ext cx="2019960" cy="1166400"/>
          </a:xfrm>
          <a:custGeom>
            <a:avLst/>
            <a:gdLst/>
            <a:ahLst/>
            <a:rect l="l" t="t" r="r" b="b"/>
            <a:pathLst>
              <a:path w="1378565" h="691200">
                <a:moveTo>
                  <a:pt x="0" y="69120"/>
                </a:moveTo>
                <a:cubicBezTo>
                  <a:pt x="0" y="30946"/>
                  <a:pt x="30946" y="0"/>
                  <a:pt x="69120" y="0"/>
                </a:cubicBezTo>
                <a:lnTo>
                  <a:pt x="1309445" y="0"/>
                </a:lnTo>
                <a:cubicBezTo>
                  <a:pt x="1347619" y="0"/>
                  <a:pt x="1378565" y="30946"/>
                  <a:pt x="1378565" y="69120"/>
                </a:cubicBezTo>
                <a:lnTo>
                  <a:pt x="1378565" y="622080"/>
                </a:lnTo>
                <a:cubicBezTo>
                  <a:pt x="1378565" y="660254"/>
                  <a:pt x="1347619" y="691200"/>
                  <a:pt x="1309445" y="691200"/>
                </a:cubicBezTo>
                <a:lnTo>
                  <a:pt x="69120" y="691200"/>
                </a:lnTo>
                <a:cubicBezTo>
                  <a:pt x="30946" y="691200"/>
                  <a:pt x="0" y="660254"/>
                  <a:pt x="0" y="622080"/>
                </a:cubicBezTo>
                <a:lnTo>
                  <a:pt x="0" y="69120"/>
                </a:lnTo>
                <a:close/>
              </a:path>
            </a:pathLst>
          </a:custGeom>
          <a:solidFill>
            <a:srgbClr val="ffffff"/>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p:style>
        <p:txBody>
          <a:bodyPr lIns="105480" rIns="105480" tIns="105480" bIns="105480">
            <a:noAutofit/>
          </a:bodyPr>
          <a:p>
            <a:pPr lvl="1" marL="171360" indent="-171000">
              <a:lnSpc>
                <a:spcPct val="90000"/>
              </a:lnSpc>
              <a:spcAft>
                <a:spcPts val="181"/>
              </a:spcAft>
              <a:buClr>
                <a:srgbClr val="000000"/>
              </a:buClr>
              <a:buSzPct val="150000"/>
              <a:buFont typeface="Arial"/>
              <a:buChar char="•"/>
            </a:pPr>
            <a:r>
              <a:rPr b="0" lang="es-ES" sz="1200" spc="-1" strike="noStrike">
                <a:solidFill>
                  <a:srgbClr val="000000"/>
                </a:solidFill>
                <a:latin typeface="Aquawax"/>
              </a:rPr>
              <a:t>Submitted to Congress on April 23</a:t>
            </a:r>
            <a:r>
              <a:rPr b="0" lang="es-ES" sz="1200" spc="-1" strike="noStrike" baseline="30000">
                <a:solidFill>
                  <a:srgbClr val="000000"/>
                </a:solidFill>
                <a:latin typeface="Aquawax"/>
              </a:rPr>
              <a:t>rd</a:t>
            </a:r>
            <a:endParaRPr b="0" lang="es-UY" sz="1200" spc="-1" strike="noStrike">
              <a:latin typeface="Arial"/>
            </a:endParaRPr>
          </a:p>
          <a:p>
            <a:pPr>
              <a:lnSpc>
                <a:spcPct val="90000"/>
              </a:lnSpc>
              <a:spcAft>
                <a:spcPts val="181"/>
              </a:spcAft>
            </a:pPr>
            <a:endParaRPr b="0" lang="es-UY" sz="1200" spc="-1" strike="noStrike">
              <a:latin typeface="Arial"/>
            </a:endParaRPr>
          </a:p>
          <a:p>
            <a:pPr lvl="1" marL="171360" indent="-171000">
              <a:lnSpc>
                <a:spcPct val="90000"/>
              </a:lnSpc>
              <a:spcAft>
                <a:spcPts val="181"/>
              </a:spcAft>
              <a:buClr>
                <a:srgbClr val="000000"/>
              </a:buClr>
              <a:buSzPct val="150000"/>
              <a:buFont typeface="Arial"/>
              <a:buChar char="•"/>
            </a:pPr>
            <a:r>
              <a:rPr b="0" lang="es-ES" sz="1200" spc="-1" strike="noStrike" u="sng">
                <a:solidFill>
                  <a:srgbClr val="000000"/>
                </a:solidFill>
                <a:uFillTx/>
                <a:latin typeface="Aquawax"/>
              </a:rPr>
              <a:t>Congress approved it on July 8</a:t>
            </a:r>
            <a:r>
              <a:rPr b="0" lang="es-ES" sz="1200" spc="-1" strike="noStrike" u="sng" baseline="30000">
                <a:solidFill>
                  <a:srgbClr val="000000"/>
                </a:solidFill>
                <a:uFillTx/>
                <a:latin typeface="Aquawax"/>
              </a:rPr>
              <a:t>th</a:t>
            </a:r>
            <a:endParaRPr b="0" lang="es-UY"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Office Theme</Template>
  <TotalTime>6752</TotalTime>
  <Application>LibreOffice/6.4.4.2$Windows_x86 LibreOffice_project/3d775be2011f3886db32dfd395a6a6d1ca2630ff</Application>
  <Words>2888</Words>
  <Paragraphs>436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2020-03-11T17:41:05Z</dcterms:created>
  <dc:creator>daniel.flecchia</dc:creator>
  <dc:description/>
  <dc:language>es-UY</dc:language>
  <cp:lastModifiedBy>Victoria Buscio</cp:lastModifiedBy>
  <cp:lastPrinted>2020-09-15T12:52:29Z</cp:lastPrinted>
  <dcterms:modified xsi:type="dcterms:W3CDTF">2020-09-15T15:38:55Z</dcterms:modified>
  <cp:revision>651</cp:revision>
  <dc:subject/>
  <dc:title>Presentación de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3</vt:i4>
  </property>
  <property fmtid="{D5CDD505-2E9C-101B-9397-08002B2CF9AE}" pid="8" name="PresentationFormat">
    <vt:lpwstr>Presentación en pantalla (4:3)</vt:lpwstr>
  </property>
  <property fmtid="{D5CDD505-2E9C-101B-9397-08002B2CF9AE}" pid="9" name="ScaleCrop">
    <vt:bool>0</vt:bool>
  </property>
  <property fmtid="{D5CDD505-2E9C-101B-9397-08002B2CF9AE}" pid="10" name="ShareDoc">
    <vt:bool>0</vt:bool>
  </property>
  <property fmtid="{D5CDD505-2E9C-101B-9397-08002B2CF9AE}" pid="11" name="Slides">
    <vt:i4>35</vt:i4>
  </property>
</Properties>
</file>